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theme/themeOverride13.xml" ContentType="application/vnd.openxmlformats-officedocument.themeOverride+xml"/>
  <Override PartName="/ppt/theme/themeOverride14.xml" ContentType="application/vnd.openxmlformats-officedocument.themeOverride+xml"/>
  <Override PartName="/ppt/theme/themeOverride15.xml" ContentType="application/vnd.openxmlformats-officedocument.themeOverride+xml"/>
  <Override PartName="/ppt/theme/themeOverride16.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671" r:id="rId1"/>
  </p:sldMasterIdLst>
  <p:notesMasterIdLst>
    <p:notesMasterId r:id="rId37"/>
  </p:notesMasterIdLst>
  <p:handoutMasterIdLst>
    <p:handoutMasterId r:id="rId38"/>
  </p:handoutMasterIdLst>
  <p:sldIdLst>
    <p:sldId id="1861" r:id="rId2"/>
    <p:sldId id="2076138892" r:id="rId3"/>
    <p:sldId id="4373" r:id="rId4"/>
    <p:sldId id="1727" r:id="rId5"/>
    <p:sldId id="2134806172" r:id="rId6"/>
    <p:sldId id="2076137654" r:id="rId7"/>
    <p:sldId id="2076137655" r:id="rId8"/>
    <p:sldId id="2076137656" r:id="rId9"/>
    <p:sldId id="2134806173" r:id="rId10"/>
    <p:sldId id="2076138890" r:id="rId11"/>
    <p:sldId id="2134806174" r:id="rId12"/>
    <p:sldId id="1853" r:id="rId13"/>
    <p:sldId id="336" r:id="rId14"/>
    <p:sldId id="2069" r:id="rId15"/>
    <p:sldId id="2120" r:id="rId16"/>
    <p:sldId id="2121" r:id="rId17"/>
    <p:sldId id="2122" r:id="rId18"/>
    <p:sldId id="11640" r:id="rId19"/>
    <p:sldId id="2134806175" r:id="rId20"/>
    <p:sldId id="2247" r:id="rId21"/>
    <p:sldId id="2076138887" r:id="rId22"/>
    <p:sldId id="2076137724" r:id="rId23"/>
    <p:sldId id="2076137725" r:id="rId24"/>
    <p:sldId id="2076138885" r:id="rId25"/>
    <p:sldId id="2134806176" r:id="rId26"/>
    <p:sldId id="2076137668" r:id="rId27"/>
    <p:sldId id="2134806177" r:id="rId28"/>
    <p:sldId id="2076137669" r:id="rId29"/>
    <p:sldId id="2076138886" r:id="rId30"/>
    <p:sldId id="2076138893" r:id="rId31"/>
    <p:sldId id="2076137718" r:id="rId32"/>
    <p:sldId id="2076138891" r:id="rId33"/>
    <p:sldId id="2076137658" r:id="rId34"/>
    <p:sldId id="2076138884" r:id="rId35"/>
    <p:sldId id="4312" r:id="rId36"/>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Microsoft Ignite Template" id="{888AB95E-1B7E-4E95-8F39-C5D0E8372BC2}">
          <p14:sldIdLst>
            <p14:sldId id="1861"/>
            <p14:sldId id="2076138892"/>
            <p14:sldId id="4373"/>
            <p14:sldId id="1727"/>
            <p14:sldId id="2134806172"/>
            <p14:sldId id="2076137654"/>
            <p14:sldId id="2076137655"/>
            <p14:sldId id="2076137656"/>
            <p14:sldId id="2134806173"/>
            <p14:sldId id="2076138890"/>
            <p14:sldId id="2134806174"/>
            <p14:sldId id="1853"/>
            <p14:sldId id="336"/>
            <p14:sldId id="2069"/>
            <p14:sldId id="2120"/>
            <p14:sldId id="2121"/>
            <p14:sldId id="2122"/>
            <p14:sldId id="11640"/>
            <p14:sldId id="2134806175"/>
            <p14:sldId id="2247"/>
            <p14:sldId id="2076138887"/>
            <p14:sldId id="2076137724"/>
            <p14:sldId id="2076137725"/>
            <p14:sldId id="2076138885"/>
            <p14:sldId id="2134806176"/>
            <p14:sldId id="2076137668"/>
            <p14:sldId id="2134806177"/>
            <p14:sldId id="2076137669"/>
            <p14:sldId id="2076138886"/>
            <p14:sldId id="2076138893"/>
            <p14:sldId id="2076137718"/>
            <p14:sldId id="2076138891"/>
            <p14:sldId id="2076137658"/>
            <p14:sldId id="2076138884"/>
            <p14:sldId id="4312"/>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5" name="Author" initials="A"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BDBDBD"/>
    <a:srgbClr val="D83B01"/>
    <a:srgbClr val="D2D2D2"/>
    <a:srgbClr val="E6E6E6"/>
    <a:srgbClr val="FFB900"/>
    <a:srgbClr val="303030"/>
    <a:srgbClr val="737373"/>
    <a:srgbClr val="F14001"/>
    <a:srgbClr val="E8E8E8"/>
    <a:srgbClr val="2A100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504" autoAdjust="0"/>
    <p:restoredTop sz="79613" autoAdjust="0"/>
  </p:normalViewPr>
  <p:slideViewPr>
    <p:cSldViewPr snapToGrid="0">
      <p:cViewPr varScale="1">
        <p:scale>
          <a:sx n="114" d="100"/>
          <a:sy n="114" d="100"/>
        </p:scale>
        <p:origin x="84" y="1002"/>
      </p:cViewPr>
      <p:guideLst/>
    </p:cSldViewPr>
  </p:slideViewPr>
  <p:notesTextViewPr>
    <p:cViewPr>
      <p:scale>
        <a:sx n="3" d="2"/>
        <a:sy n="3" d="2"/>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commentAuthors" Target="commentAuthor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microsoft.com/office/2018/10/relationships/authors" Targe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21F38CE-9CCA-4A35-9BA2-4F398A253377}" type="datetime8">
              <a:rPr lang="en-US" smtClean="0">
                <a:latin typeface="Segoe UI" pitchFamily="34" charset="0"/>
              </a:rPr>
              <a:t>1/23/2023 9:20 AM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171B7B6A-B270-4DF8-BA9D-F36C59E065D4}" type="datetime8">
              <a:rPr lang="en-US" smtClean="0"/>
              <a:t>1/23/2023 9:20 AM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B94350E-3793-4558-8AC0-1FB9BF9AACC5}" type="datetime8">
              <a:rPr lang="en-US" smtClean="0"/>
              <a:t>1/23/2023 9:20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20810085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1/23/2023 9:20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a:p>
        </p:txBody>
      </p:sp>
    </p:spTree>
    <p:extLst>
      <p:ext uri="{BB962C8B-B14F-4D97-AF65-F5344CB8AC3E}">
        <p14:creationId xmlns:p14="http://schemas.microsoft.com/office/powerpoint/2010/main" val="13930261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11D4B0C-B40C-4B38-86E4-2AFA7E194751}" type="datetime1">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1/23/2023</a:t>
            </a:fld>
            <a:endParaRPr kumimoji="0" lang="en-US" sz="1800" b="0" i="0" u="none" strike="noStrike" kern="0" cap="none" spc="0" normalizeH="0" baseline="0" noProof="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a:t>
            </a:fld>
            <a:endParaRPr kumimoji="0" lang="en-US" sz="1800" b="0" i="0" u="none" strike="noStrike" kern="0" cap="none" spc="0" normalizeH="0" baseline="0" noProof="0">
              <a:ln>
                <a:noFill/>
              </a:ln>
              <a:solidFill>
                <a:sysClr val="windowText" lastClr="000000"/>
              </a:solidFill>
              <a:effectLst/>
              <a:uLnTx/>
              <a:uFillTx/>
            </a:endParaRPr>
          </a:p>
        </p:txBody>
      </p:sp>
      <p:sp>
        <p:nvSpPr>
          <p:cNvPr id="10" name="Footer Placeholder 9"/>
          <p:cNvSpPr>
            <a:spLocks noGrp="1"/>
          </p:cNvSpPr>
          <p:nvPr>
            <p:ph type="ftr" sz="quarter" idx="14"/>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1214382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0"/>
              </a:spcAft>
            </a:pPr>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1/23/2023 9:20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a:p>
        </p:txBody>
      </p:sp>
    </p:spTree>
    <p:extLst>
      <p:ext uri="{BB962C8B-B14F-4D97-AF65-F5344CB8AC3E}">
        <p14:creationId xmlns:p14="http://schemas.microsoft.com/office/powerpoint/2010/main" val="16010896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1/23/2023 9:20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15</a:t>
            </a:fld>
            <a:endParaRPr lang="en-US"/>
          </a:p>
        </p:txBody>
      </p:sp>
    </p:spTree>
    <p:extLst>
      <p:ext uri="{BB962C8B-B14F-4D97-AF65-F5344CB8AC3E}">
        <p14:creationId xmlns:p14="http://schemas.microsoft.com/office/powerpoint/2010/main" val="34459332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1/23/2023 9:20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16</a:t>
            </a:fld>
            <a:endParaRPr lang="en-US"/>
          </a:p>
        </p:txBody>
      </p:sp>
    </p:spTree>
    <p:extLst>
      <p:ext uri="{BB962C8B-B14F-4D97-AF65-F5344CB8AC3E}">
        <p14:creationId xmlns:p14="http://schemas.microsoft.com/office/powerpoint/2010/main" val="34459332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1/23/2023 9:20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17</a:t>
            </a:fld>
            <a:endParaRPr lang="en-US"/>
          </a:p>
        </p:txBody>
      </p:sp>
    </p:spTree>
    <p:extLst>
      <p:ext uri="{BB962C8B-B14F-4D97-AF65-F5344CB8AC3E}">
        <p14:creationId xmlns:p14="http://schemas.microsoft.com/office/powerpoint/2010/main" val="34459332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7" name="Slide Number Placeholder 6"/>
          <p:cNvSpPr>
            <a:spLocks noGrp="1"/>
          </p:cNvSpPr>
          <p:nvPr>
            <p:ph type="sldNum" sz="quarter" idx="5"/>
          </p:nvPr>
        </p:nvSpPr>
        <p:spPr/>
        <p:txBody>
          <a:bodyPr/>
          <a:lstStyle/>
          <a:p>
            <a:fld id="{B4008EB6-D09E-4580-8CD6-DDB14511944F}" type="slidenum">
              <a:rPr lang="en-US" smtClean="0"/>
              <a:pPr/>
              <a:t>18</a:t>
            </a:fld>
            <a:endParaRPr lang="en-US"/>
          </a:p>
        </p:txBody>
      </p:sp>
    </p:spTree>
    <p:extLst>
      <p:ext uri="{BB962C8B-B14F-4D97-AF65-F5344CB8AC3E}">
        <p14:creationId xmlns:p14="http://schemas.microsoft.com/office/powerpoint/2010/main" val="26352474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4EB00A17-D1A1-4C63-983E-B88A47C82B32}" type="datetime8">
              <a:rPr lang="en-US" smtClean="0"/>
              <a:t>1/23/2023 9:20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20</a:t>
            </a:fld>
            <a:endParaRPr lang="en-US"/>
          </a:p>
        </p:txBody>
      </p:sp>
    </p:spTree>
    <p:extLst>
      <p:ext uri="{BB962C8B-B14F-4D97-AF65-F5344CB8AC3E}">
        <p14:creationId xmlns:p14="http://schemas.microsoft.com/office/powerpoint/2010/main" val="34299666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0FB1EB49-0EA5-45EE-BFBD-F9F6BFC2FE5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t>1/23/2023 9:20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95064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850">
              <a:cs typeface="Segoe UI"/>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0FB1EB49-0EA5-45EE-BFBD-F9F6BFC2FE5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t>1/23/2023 9:20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95064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BE0AD810-3E49-4CBD-8229-D9A6713AB052}" type="datetime8">
              <a:rPr lang="en-US" smtClean="0"/>
              <a:t>1/23/2023 9:20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271904468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0FB1EB49-0EA5-45EE-BFBD-F9F6BFC2FE5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t>1/23/2023 9:20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950645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C334B3B1-DAD5-48DF-B36F-DB16D6B55898}" type="datetime8">
              <a:rPr lang="en-US" smtClean="0"/>
              <a:t>1/23/2023 9:20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24</a:t>
            </a:fld>
            <a:endParaRPr lang="en-US"/>
          </a:p>
        </p:txBody>
      </p:sp>
    </p:spTree>
    <p:extLst>
      <p:ext uri="{BB962C8B-B14F-4D97-AF65-F5344CB8AC3E}">
        <p14:creationId xmlns:p14="http://schemas.microsoft.com/office/powerpoint/2010/main" val="33781561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482FAF3C-B8E4-4B0F-AAB9-E0D047C9298D}" type="datetime8">
              <a:rPr lang="en-US" smtClean="0"/>
              <a:t>1/23/2023 9:20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28</a:t>
            </a:fld>
            <a:endParaRPr lang="en-US"/>
          </a:p>
        </p:txBody>
      </p:sp>
    </p:spTree>
    <p:extLst>
      <p:ext uri="{BB962C8B-B14F-4D97-AF65-F5344CB8AC3E}">
        <p14:creationId xmlns:p14="http://schemas.microsoft.com/office/powerpoint/2010/main" val="74002338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1/23/2023 9:28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30</a:t>
            </a:fld>
            <a:endParaRPr lang="en-US"/>
          </a:p>
        </p:txBody>
      </p:sp>
    </p:spTree>
    <p:extLst>
      <p:ext uri="{BB962C8B-B14F-4D97-AF65-F5344CB8AC3E}">
        <p14:creationId xmlns:p14="http://schemas.microsoft.com/office/powerpoint/2010/main" val="104589004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a:xfrm>
            <a:off x="0" y="0"/>
            <a:ext cx="2971800" cy="457200"/>
          </a:xfrm>
          <a:prstGeom prst="rect">
            <a:avLst/>
          </a:prstGeom>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Date Placeholder 4"/>
          <p:cNvSpPr>
            <a:spLocks noGrp="1"/>
          </p:cNvSpPr>
          <p:nvPr>
            <p:ph type="dt" idx="1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CEB68239-8EE2-4476-92DB-CE19E8D4964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t>1/23/2023 9:20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C87E0CF-87F6-4B58-B8B8-DCAB2DAAF3C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41994292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slide explains what an Identity platform provides to an application. This primary is proving tokens to apps to accomplish 2 tasks. Authenticate the user to the app and authorize the app to call an API (resource). </a:t>
            </a:r>
          </a:p>
          <a:p>
            <a:r>
              <a:rPr lang="en-US"/>
              <a:t>Outside if these 2 core tasks, an Identity platform provides:</a:t>
            </a:r>
          </a:p>
          <a:p>
            <a:r>
              <a:rPr lang="en-US"/>
              <a:t>directory data to the app, ours enables the app to build on all of Microsoft 365 as well.</a:t>
            </a:r>
          </a:p>
          <a:p>
            <a:r>
              <a:rPr lang="en-US"/>
              <a:t>The ability to inform the app of Movers/leavers/joiners through provisioning</a:t>
            </a:r>
          </a:p>
          <a:p>
            <a:r>
              <a:rPr lang="en-US"/>
              <a:t>The ability for developers to have their identity verified so speed adoption of the app</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1/23/2023 9:20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7221598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lang="en-US" dirty="0"/>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209940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C334B3B1-DAD5-48DF-B36F-DB16D6B55898}" type="datetime8">
              <a:rPr lang="en-US" smtClean="0"/>
              <a:t>1/23/2023 9:20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14436053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C334B3B1-DAD5-48DF-B36F-DB16D6B55898}" type="datetime8">
              <a:rPr lang="en-US" smtClean="0"/>
              <a:t>1/23/2023 9:20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34170680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C334B3B1-DAD5-48DF-B36F-DB16D6B55898}" type="datetime8">
              <a:rPr lang="en-US" smtClean="0"/>
              <a:t>1/23/2023 9:20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6286278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C1D6FA89-5125-4AEE-99C2-8A7327C605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799854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072FA395-4F39-4CF9-B988-C2037363A195}"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1/23/2023 9:20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3" name="Notes Placeholder 2">
            <a:extLst>
              <a:ext uri="{FF2B5EF4-FFF2-40B4-BE49-F238E27FC236}">
                <a16:creationId xmlns:a16="http://schemas.microsoft.com/office/drawing/2014/main" id="{CA35EDC5-B7BE-4B22-AB73-1D2C43849FDF}"/>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4192217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hemeOverride" Target="../theme/themeOverride9.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hemeOverride" Target="../theme/themeOverride10.xml"/></Relationships>
</file>

<file path=ppt/slideLayouts/_rels/slideLayout1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1.xml"/></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2.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3.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4.xml"/></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5.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slideMaster" Target="../slideMasters/slideMaster1.xml"/><Relationship Id="rId1" Type="http://schemas.openxmlformats.org/officeDocument/2006/relationships/themeOverride" Target="../theme/themeOverride16.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3.xml"/></Relationships>
</file>

<file path=ppt/slideLayouts/_rels/slideLayout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4.xml"/></Relationships>
</file>

<file path=ppt/slideLayouts/_rels/slideLayout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5.xml"/></Relationships>
</file>

<file path=ppt/slideLayouts/_rels/slideLayout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6.xml"/></Relationships>
</file>

<file path=ppt/slideLayouts/_rels/slideLayout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7.xml"/></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8.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userDrawn="1"/>
        </p:nvPicPr>
        <p:blipFill>
          <a:blip r:embed="rId2"/>
          <a:stretch>
            <a:fillRect/>
          </a:stretch>
        </p:blipFill>
        <p:spPr bwMode="black">
          <a:xfrm>
            <a:off x="584200" y="586080"/>
            <a:ext cx="1366440" cy="292608"/>
          </a:xfrm>
          <a:prstGeom prst="rect">
            <a:avLst/>
          </a:prstGeom>
        </p:spPr>
      </p:pic>
      <p:sp>
        <p:nvSpPr>
          <p:cNvPr id="30" name="Rectangle 29">
            <a:extLst>
              <a:ext uri="{FF2B5EF4-FFF2-40B4-BE49-F238E27FC236}">
                <a16:creationId xmlns:a16="http://schemas.microsoft.com/office/drawing/2014/main" id="{8B2E4F62-54DC-4435-AA29-18599C177284}"/>
              </a:ext>
            </a:extLst>
          </p:cNvPr>
          <p:cNvSpPr/>
          <p:nvPr userDrawn="1"/>
        </p:nvSpPr>
        <p:spPr bwMode="gray">
          <a:xfrm>
            <a:off x="237060" y="1178193"/>
            <a:ext cx="11604624" cy="53938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chemeClr val="tx1"/>
              </a:soli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879111DE-B006-4BB2-9BD0-8D5712D8C2A9}"/>
              </a:ext>
            </a:extLst>
          </p:cNvPr>
          <p:cNvSpPr/>
          <p:nvPr userDrawn="1"/>
        </p:nvSpPr>
        <p:spPr bwMode="white">
          <a:xfrm>
            <a:off x="584200" y="1929897"/>
            <a:ext cx="6676335" cy="1210588"/>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3600" b="0" i="0" u="none" strike="noStrike" kern="1200" cap="none" normalizeH="0" baseline="0" noProof="0">
                <a:ln w="3175">
                  <a:noFill/>
                </a:ln>
                <a:solidFill>
                  <a:schemeClr val="tx1"/>
                </a:solidFill>
                <a:effectLst/>
                <a:uLnTx/>
                <a:uFillTx/>
                <a:latin typeface="Segoe UI Semibold"/>
                <a:ea typeface="+mn-ea"/>
                <a:cs typeface="Segoe UI" pitchFamily="34" charset="0"/>
              </a:rPr>
              <a:t>Microsoft Identity platform </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3600" b="0" i="0" u="none" strike="noStrike" kern="1200" cap="none" normalizeH="0" baseline="0" noProof="0">
                <a:ln w="3175">
                  <a:noFill/>
                </a:ln>
                <a:solidFill>
                  <a:schemeClr val="tx1"/>
                </a:solidFill>
                <a:effectLst/>
                <a:uLnTx/>
                <a:uFillTx/>
                <a:latin typeface="Segoe UI Semibold"/>
                <a:ea typeface="+mn-ea"/>
                <a:cs typeface="Segoe UI" pitchFamily="34" charset="0"/>
              </a:rPr>
              <a:t>Developer training</a:t>
            </a:r>
          </a:p>
        </p:txBody>
      </p:sp>
      <p:sp>
        <p:nvSpPr>
          <p:cNvPr id="46" name="Rectangle 45">
            <a:extLst>
              <a:ext uri="{FF2B5EF4-FFF2-40B4-BE49-F238E27FC236}">
                <a16:creationId xmlns:a16="http://schemas.microsoft.com/office/drawing/2014/main" id="{AE125243-504B-41DD-AC50-9C060F56F611}"/>
              </a:ext>
            </a:extLst>
          </p:cNvPr>
          <p:cNvSpPr/>
          <p:nvPr userDrawn="1"/>
        </p:nvSpPr>
        <p:spPr bwMode="white">
          <a:xfrm>
            <a:off x="627536" y="4375664"/>
            <a:ext cx="3057052" cy="902811"/>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solidFill>
                  <a:schemeClr val="tx1"/>
                </a:solidFill>
                <a:effectLst/>
                <a:uLnTx/>
                <a:uFillTx/>
                <a:latin typeface="Segoe UI Semibold"/>
                <a:ea typeface="+mn-ea"/>
                <a:cs typeface="Segoe UI" pitchFamily="34" charset="0"/>
              </a:rPr>
              <a:t>Oct 9</a:t>
            </a:r>
            <a:r>
              <a:rPr kumimoji="0" lang="en-US" sz="2600" b="0" i="0" u="none" strike="noStrike" kern="1200" cap="none" normalizeH="0" baseline="30000" noProof="0">
                <a:ln w="3175">
                  <a:noFill/>
                </a:ln>
                <a:solidFill>
                  <a:schemeClr val="tx1"/>
                </a:solidFill>
                <a:effectLst/>
                <a:uLnTx/>
                <a:uFillTx/>
                <a:latin typeface="Segoe UI Semibold"/>
                <a:ea typeface="+mn-ea"/>
                <a:cs typeface="Segoe UI" pitchFamily="34" charset="0"/>
              </a:rPr>
              <a:t>th</a:t>
            </a:r>
            <a:r>
              <a:rPr kumimoji="0" lang="en-US" sz="2600" b="0" i="0" u="none" strike="noStrike" kern="1200" cap="none" normalizeH="0" baseline="0" noProof="0">
                <a:ln w="3175">
                  <a:noFill/>
                </a:ln>
                <a:solidFill>
                  <a:schemeClr val="tx1"/>
                </a:solidFill>
                <a:effectLst/>
                <a:uLnTx/>
                <a:uFillTx/>
                <a:latin typeface="Segoe UI Semibold"/>
                <a:ea typeface="+mn-ea"/>
                <a:cs typeface="Segoe UI" pitchFamily="34" charset="0"/>
              </a:rPr>
              <a:t> – 11</a:t>
            </a:r>
            <a:r>
              <a:rPr kumimoji="0" lang="en-US" sz="2600" b="0" i="0" u="none" strike="noStrike" kern="1200" cap="none" normalizeH="0" baseline="30000" noProof="0">
                <a:ln w="3175">
                  <a:noFill/>
                </a:ln>
                <a:solidFill>
                  <a:schemeClr val="tx1"/>
                </a:solidFill>
                <a:effectLst/>
                <a:uLnTx/>
                <a:uFillTx/>
                <a:latin typeface="Segoe UI Semibold"/>
                <a:ea typeface="+mn-ea"/>
                <a:cs typeface="Segoe UI" pitchFamily="34" charset="0"/>
              </a:rPr>
              <a:t>th</a:t>
            </a:r>
            <a:r>
              <a:rPr kumimoji="0" lang="en-US" sz="2600" b="0" i="0" u="none" strike="noStrike" kern="1200" cap="none" normalizeH="0" baseline="0" noProof="0">
                <a:ln w="3175">
                  <a:noFill/>
                </a:ln>
                <a:solidFill>
                  <a:schemeClr val="tx1"/>
                </a:solidFill>
                <a:effectLst/>
                <a:uLnTx/>
                <a:uFillTx/>
                <a:latin typeface="Segoe UI Semibold"/>
                <a:ea typeface="+mn-ea"/>
                <a:cs typeface="Segoe UI" pitchFamily="34" charset="0"/>
              </a:rPr>
              <a:t> 2018</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solidFill>
                  <a:schemeClr val="tx1"/>
                </a:solidFill>
                <a:effectLst/>
                <a:uLnTx/>
                <a:uFillTx/>
                <a:latin typeface="Segoe UI Semibold"/>
                <a:ea typeface="+mn-ea"/>
                <a:cs typeface="Segoe UI" pitchFamily="34" charset="0"/>
              </a:rPr>
              <a:t>London, UK</a:t>
            </a:r>
          </a:p>
        </p:txBody>
      </p:sp>
    </p:spTree>
    <p:extLst>
      <p:ext uri="{BB962C8B-B14F-4D97-AF65-F5344CB8AC3E}">
        <p14:creationId xmlns:p14="http://schemas.microsoft.com/office/powerpoint/2010/main" val="3073468922"/>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 Square Photo">
    <p:spTree>
      <p:nvGrpSpPr>
        <p:cNvPr id="1" name=""/>
        <p:cNvGrpSpPr/>
        <p:nvPr/>
      </p:nvGrpSpPr>
      <p:grpSpPr>
        <a:xfrm>
          <a:off x="0" y="0"/>
          <a:ext cx="0" cy="0"/>
          <a:chOff x="0" y="0"/>
          <a:chExt cx="0" cy="0"/>
        </a:xfrm>
      </p:grpSpPr>
      <p:grpSp>
        <p:nvGrpSpPr>
          <p:cNvPr id="55" name="Group 54">
            <a:extLst>
              <a:ext uri="{FF2B5EF4-FFF2-40B4-BE49-F238E27FC236}">
                <a16:creationId xmlns:a16="http://schemas.microsoft.com/office/drawing/2014/main" id="{200F7B6E-608C-4712-A939-BEBE059E295A}"/>
              </a:ext>
            </a:extLst>
          </p:cNvPr>
          <p:cNvGrpSpPr/>
          <p:nvPr userDrawn="1"/>
        </p:nvGrpSpPr>
        <p:grpSpPr bwMode="ltGray">
          <a:xfrm>
            <a:off x="6256117" y="-21839"/>
            <a:ext cx="5932086" cy="6890047"/>
            <a:chOff x="6256117" y="-21839"/>
            <a:chExt cx="5932086" cy="6890047"/>
          </a:xfrm>
        </p:grpSpPr>
        <p:grpSp>
          <p:nvGrpSpPr>
            <p:cNvPr id="56" name="Group 55">
              <a:extLst>
                <a:ext uri="{FF2B5EF4-FFF2-40B4-BE49-F238E27FC236}">
                  <a16:creationId xmlns:a16="http://schemas.microsoft.com/office/drawing/2014/main" id="{6DC5E8A2-8275-4F90-BA55-9B66D81C4A9F}"/>
                </a:ext>
              </a:extLst>
            </p:cNvPr>
            <p:cNvGrpSpPr/>
            <p:nvPr userDrawn="1"/>
          </p:nvGrpSpPr>
          <p:grpSpPr bwMode="ltGray">
            <a:xfrm>
              <a:off x="8507413" y="1457714"/>
              <a:ext cx="3680790" cy="5392441"/>
              <a:chOff x="8507413" y="1457714"/>
              <a:chExt cx="3680790" cy="5392441"/>
            </a:xfrm>
          </p:grpSpPr>
          <p:sp>
            <p:nvSpPr>
              <p:cNvPr id="65" name="Freeform: Shape 64">
                <a:extLst>
                  <a:ext uri="{FF2B5EF4-FFF2-40B4-BE49-F238E27FC236}">
                    <a16:creationId xmlns:a16="http://schemas.microsoft.com/office/drawing/2014/main" id="{6C563208-4732-48A3-81E6-533A2E2DD53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66" name="Freeform: Shape 65">
                <a:extLst>
                  <a:ext uri="{FF2B5EF4-FFF2-40B4-BE49-F238E27FC236}">
                    <a16:creationId xmlns:a16="http://schemas.microsoft.com/office/drawing/2014/main" id="{DD0ADC22-C4D5-4BE8-99A8-91566ADDBF5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67" name="Freeform: Shape 66">
                <a:extLst>
                  <a:ext uri="{FF2B5EF4-FFF2-40B4-BE49-F238E27FC236}">
                    <a16:creationId xmlns:a16="http://schemas.microsoft.com/office/drawing/2014/main" id="{91C4D457-0F93-4853-AB02-01C200DE6658}"/>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68" name="Freeform: Shape 67">
                <a:extLst>
                  <a:ext uri="{FF2B5EF4-FFF2-40B4-BE49-F238E27FC236}">
                    <a16:creationId xmlns:a16="http://schemas.microsoft.com/office/drawing/2014/main" id="{E8D605B0-4DEE-4101-AC83-CD1D15D14DB9}"/>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69" name="Freeform: Shape 68">
                <a:extLst>
                  <a:ext uri="{FF2B5EF4-FFF2-40B4-BE49-F238E27FC236}">
                    <a16:creationId xmlns:a16="http://schemas.microsoft.com/office/drawing/2014/main" id="{2EF14ED5-2275-4C01-96DD-1D24FE9FD6EE}"/>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70" name="Freeform: Shape 69">
                <a:extLst>
                  <a:ext uri="{FF2B5EF4-FFF2-40B4-BE49-F238E27FC236}">
                    <a16:creationId xmlns:a16="http://schemas.microsoft.com/office/drawing/2014/main" id="{F31E8C76-6A67-4E1C-BCC4-8D2ABCC0212A}"/>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71" name="Freeform: Shape 70">
                <a:extLst>
                  <a:ext uri="{FF2B5EF4-FFF2-40B4-BE49-F238E27FC236}">
                    <a16:creationId xmlns:a16="http://schemas.microsoft.com/office/drawing/2014/main" id="{9ABDD9FA-82C7-4E69-9895-354AD0BDD19E}"/>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72" name="Freeform: Shape 71">
                <a:extLst>
                  <a:ext uri="{FF2B5EF4-FFF2-40B4-BE49-F238E27FC236}">
                    <a16:creationId xmlns:a16="http://schemas.microsoft.com/office/drawing/2014/main" id="{2A7CD18E-2839-44B2-9BA7-6356529D686A}"/>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73" name="Freeform: Shape 72">
                <a:extLst>
                  <a:ext uri="{FF2B5EF4-FFF2-40B4-BE49-F238E27FC236}">
                    <a16:creationId xmlns:a16="http://schemas.microsoft.com/office/drawing/2014/main" id="{0B7E64CE-434E-410A-823C-4872E71DD278}"/>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74" name="Freeform: Shape 73">
                <a:extLst>
                  <a:ext uri="{FF2B5EF4-FFF2-40B4-BE49-F238E27FC236}">
                    <a16:creationId xmlns:a16="http://schemas.microsoft.com/office/drawing/2014/main" id="{0D92AA81-D52A-4877-AE2C-AB5B4D374D19}"/>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75" name="Freeform: Shape 74">
                <a:extLst>
                  <a:ext uri="{FF2B5EF4-FFF2-40B4-BE49-F238E27FC236}">
                    <a16:creationId xmlns:a16="http://schemas.microsoft.com/office/drawing/2014/main" id="{BE84D11A-0DE4-40A8-BB80-889FF30CCE03}"/>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76" name="Freeform: Shape 75">
                <a:extLst>
                  <a:ext uri="{FF2B5EF4-FFF2-40B4-BE49-F238E27FC236}">
                    <a16:creationId xmlns:a16="http://schemas.microsoft.com/office/drawing/2014/main" id="{A80E0B5D-2F12-4C6E-92C5-3765C579ADE8}"/>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77" name="Freeform: Shape 76">
                <a:extLst>
                  <a:ext uri="{FF2B5EF4-FFF2-40B4-BE49-F238E27FC236}">
                    <a16:creationId xmlns:a16="http://schemas.microsoft.com/office/drawing/2014/main" id="{765DAB00-242D-4D78-B6BF-F678C14B519F}"/>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78" name="Freeform: Shape 77">
                <a:extLst>
                  <a:ext uri="{FF2B5EF4-FFF2-40B4-BE49-F238E27FC236}">
                    <a16:creationId xmlns:a16="http://schemas.microsoft.com/office/drawing/2014/main" id="{D824698C-3D67-4D42-9DE6-531F5A0C7EA3}"/>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79" name="Freeform: Shape 78">
                <a:extLst>
                  <a:ext uri="{FF2B5EF4-FFF2-40B4-BE49-F238E27FC236}">
                    <a16:creationId xmlns:a16="http://schemas.microsoft.com/office/drawing/2014/main" id="{699246CD-F05A-4044-B7A4-384A7B272509}"/>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80" name="Freeform: Shape 79">
                <a:extLst>
                  <a:ext uri="{FF2B5EF4-FFF2-40B4-BE49-F238E27FC236}">
                    <a16:creationId xmlns:a16="http://schemas.microsoft.com/office/drawing/2014/main" id="{06930CAB-4305-4191-AD01-9D22AAD264D9}"/>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cxnSp>
            <p:nvCxnSpPr>
              <p:cNvPr id="81" name="Straight Connector 80">
                <a:extLst>
                  <a:ext uri="{FF2B5EF4-FFF2-40B4-BE49-F238E27FC236}">
                    <a16:creationId xmlns:a16="http://schemas.microsoft.com/office/drawing/2014/main" id="{7FBC50E9-9F0E-4D62-9AA6-DC145681D1EA}"/>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57" name="Group 56">
              <a:extLst>
                <a:ext uri="{FF2B5EF4-FFF2-40B4-BE49-F238E27FC236}">
                  <a16:creationId xmlns:a16="http://schemas.microsoft.com/office/drawing/2014/main" id="{09610B7D-2856-472A-B98F-5684402C6C99}"/>
                </a:ext>
              </a:extLst>
            </p:cNvPr>
            <p:cNvGrpSpPr/>
            <p:nvPr userDrawn="1"/>
          </p:nvGrpSpPr>
          <p:grpSpPr bwMode="ltGray">
            <a:xfrm>
              <a:off x="7545167" y="-21839"/>
              <a:ext cx="1192433" cy="1098538"/>
              <a:chOff x="7545167" y="-9139"/>
              <a:chExt cx="1192433" cy="1098538"/>
            </a:xfrm>
          </p:grpSpPr>
          <p:sp>
            <p:nvSpPr>
              <p:cNvPr id="62" name="Freeform: Shape 61">
                <a:extLst>
                  <a:ext uri="{FF2B5EF4-FFF2-40B4-BE49-F238E27FC236}">
                    <a16:creationId xmlns:a16="http://schemas.microsoft.com/office/drawing/2014/main" id="{5173E078-D753-4C8F-98BB-75D0CBE314FE}"/>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solidFill>
                    <a:schemeClr val="tx1"/>
                  </a:solidFill>
                </a:endParaRPr>
              </a:p>
            </p:txBody>
          </p:sp>
          <p:sp>
            <p:nvSpPr>
              <p:cNvPr id="63" name="Freeform: Shape 62">
                <a:extLst>
                  <a:ext uri="{FF2B5EF4-FFF2-40B4-BE49-F238E27FC236}">
                    <a16:creationId xmlns:a16="http://schemas.microsoft.com/office/drawing/2014/main" id="{EAA82456-62CD-4C42-91A4-3FFD8F19BCBD}"/>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solidFill>
                    <a:schemeClr val="tx1"/>
                  </a:solidFill>
                </a:endParaRPr>
              </a:p>
            </p:txBody>
          </p:sp>
          <p:sp>
            <p:nvSpPr>
              <p:cNvPr id="64" name="Freeform: Shape 63">
                <a:extLst>
                  <a:ext uri="{FF2B5EF4-FFF2-40B4-BE49-F238E27FC236}">
                    <a16:creationId xmlns:a16="http://schemas.microsoft.com/office/drawing/2014/main" id="{41ABB687-FC0A-4A48-8466-BF8A1129E230}"/>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grpSp>
        <p:grpSp>
          <p:nvGrpSpPr>
            <p:cNvPr id="58" name="Group 57">
              <a:extLst>
                <a:ext uri="{FF2B5EF4-FFF2-40B4-BE49-F238E27FC236}">
                  <a16:creationId xmlns:a16="http://schemas.microsoft.com/office/drawing/2014/main" id="{8EEA91BF-1A44-4FB0-92F0-23098E7BBFCD}"/>
                </a:ext>
              </a:extLst>
            </p:cNvPr>
            <p:cNvGrpSpPr/>
            <p:nvPr userDrawn="1"/>
          </p:nvGrpSpPr>
          <p:grpSpPr bwMode="ltGray">
            <a:xfrm>
              <a:off x="6256117" y="5896894"/>
              <a:ext cx="1057910" cy="971314"/>
              <a:chOff x="6256117" y="5896894"/>
              <a:chExt cx="1057910" cy="971314"/>
            </a:xfrm>
          </p:grpSpPr>
          <p:sp>
            <p:nvSpPr>
              <p:cNvPr id="59" name="Freeform: Shape 58">
                <a:extLst>
                  <a:ext uri="{FF2B5EF4-FFF2-40B4-BE49-F238E27FC236}">
                    <a16:creationId xmlns:a16="http://schemas.microsoft.com/office/drawing/2014/main" id="{511C6A8E-CEC6-4129-9FB2-A426C6CE84EB}"/>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60" name="Freeform: Shape 59">
                <a:extLst>
                  <a:ext uri="{FF2B5EF4-FFF2-40B4-BE49-F238E27FC236}">
                    <a16:creationId xmlns:a16="http://schemas.microsoft.com/office/drawing/2014/main" id="{205B8F1F-9F8A-42BF-8770-AEABCEC35D18}"/>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61" name="Freeform: Shape 60">
                <a:extLst>
                  <a:ext uri="{FF2B5EF4-FFF2-40B4-BE49-F238E27FC236}">
                    <a16:creationId xmlns:a16="http://schemas.microsoft.com/office/drawing/2014/main" id="{36EE7F2A-0858-47D2-B1D0-D33BCD933AB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grpSp>
      </p:grpSp>
      <p:sp>
        <p:nvSpPr>
          <p:cNvPr id="5" name="Picture Placeholder 4">
            <a:extLst>
              <a:ext uri="{FF2B5EF4-FFF2-40B4-BE49-F238E27FC236}">
                <a16:creationId xmlns:a16="http://schemas.microsoft.com/office/drawing/2014/main" id="{6DF5D6DE-2629-4577-9B98-7A1666013D0A}"/>
              </a:ext>
            </a:extLst>
          </p:cNvPr>
          <p:cNvSpPr>
            <a:spLocks noGrp="1"/>
          </p:cNvSpPr>
          <p:nvPr>
            <p:ph type="pic" sz="quarter" idx="11" hasCustomPrompt="1"/>
          </p:nvPr>
        </p:nvSpPr>
        <p:spPr bwMode="gray">
          <a:xfrm>
            <a:off x="5076508" y="317230"/>
            <a:ext cx="6881813" cy="6272213"/>
          </a:xfrm>
          <a:blipFill>
            <a:blip r:embed="rId3"/>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Title 1"/>
          <p:cNvSpPr>
            <a:spLocks noGrp="1"/>
          </p:cNvSpPr>
          <p:nvPr>
            <p:ph type="title" hasCustomPrompt="1"/>
          </p:nvPr>
        </p:nvSpPr>
        <p:spPr>
          <a:xfrm>
            <a:off x="584201" y="2579648"/>
            <a:ext cx="3768898" cy="553998"/>
          </a:xfrm>
        </p:spPr>
        <p:txBody>
          <a:bodyPr wrap="square" rIns="0" anchor="b">
            <a:spAutoFit/>
          </a:bodyPr>
          <a:lstStyle>
            <a:lvl1pPr>
              <a:lnSpc>
                <a:spcPct val="100000"/>
              </a:lnSpc>
              <a:defRPr sz="3600" b="1" spc="-49" baseline="0">
                <a:solidFill>
                  <a:schemeClr val="tx1"/>
                </a:solidFill>
                <a:latin typeface="+mj-lt"/>
                <a:cs typeface="Segoe UI Semilight" panose="020B0402040204020203" pitchFamily="34" charset="0"/>
              </a:defRPr>
            </a:lvl1pPr>
          </a:lstStyle>
          <a:p>
            <a:r>
              <a:rPr lang="en-US"/>
              <a:t>Enter title text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1"/>
            <a:ext cx="3769300" cy="307777"/>
          </a:xfrm>
        </p:spPr>
        <p:txBody>
          <a:bodyPr/>
          <a:lstStyle>
            <a:lvl1pPr marL="0" indent="0">
              <a:buNone/>
              <a:defRPr sz="2000">
                <a:solidFill>
                  <a:schemeClr val="tx1"/>
                </a:solidFill>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710960028"/>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C39AAC9F-C8B8-422E-93FC-08A064104000}"/>
              </a:ext>
            </a:extLst>
          </p:cNvPr>
          <p:cNvGrpSpPr/>
          <p:nvPr userDrawn="1"/>
        </p:nvGrpSpPr>
        <p:grpSpPr bwMode="ltGray">
          <a:xfrm>
            <a:off x="6256117" y="-21839"/>
            <a:ext cx="5932086" cy="6890047"/>
            <a:chOff x="6256117" y="-21839"/>
            <a:chExt cx="5932086" cy="6890047"/>
          </a:xfrm>
        </p:grpSpPr>
        <p:grpSp>
          <p:nvGrpSpPr>
            <p:cNvPr id="31" name="Group 30">
              <a:extLst>
                <a:ext uri="{FF2B5EF4-FFF2-40B4-BE49-F238E27FC236}">
                  <a16:creationId xmlns:a16="http://schemas.microsoft.com/office/drawing/2014/main" id="{A09379AA-B540-4886-8794-46BA10F3D91B}"/>
                </a:ext>
              </a:extLst>
            </p:cNvPr>
            <p:cNvGrpSpPr/>
            <p:nvPr userDrawn="1"/>
          </p:nvGrpSpPr>
          <p:grpSpPr bwMode="ltGray">
            <a:xfrm>
              <a:off x="8507413" y="1457714"/>
              <a:ext cx="3680790" cy="5392441"/>
              <a:chOff x="8507413" y="1457714"/>
              <a:chExt cx="3680790" cy="5392441"/>
            </a:xfrm>
          </p:grpSpPr>
          <p:sp>
            <p:nvSpPr>
              <p:cNvPr id="64" name="Freeform: Shape 63">
                <a:extLst>
                  <a:ext uri="{FF2B5EF4-FFF2-40B4-BE49-F238E27FC236}">
                    <a16:creationId xmlns:a16="http://schemas.microsoft.com/office/drawing/2014/main" id="{9E5BC201-014B-48F5-BAC0-4FBBACCBF586}"/>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65" name="Freeform: Shape 64">
                <a:extLst>
                  <a:ext uri="{FF2B5EF4-FFF2-40B4-BE49-F238E27FC236}">
                    <a16:creationId xmlns:a16="http://schemas.microsoft.com/office/drawing/2014/main" id="{F72CD027-1ABE-4E4A-BE9E-EF73250F92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66" name="Freeform: Shape 65">
                <a:extLst>
                  <a:ext uri="{FF2B5EF4-FFF2-40B4-BE49-F238E27FC236}">
                    <a16:creationId xmlns:a16="http://schemas.microsoft.com/office/drawing/2014/main" id="{52C85D91-63CC-4FF7-A826-BE886CDB017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67" name="Freeform: Shape 66">
                <a:extLst>
                  <a:ext uri="{FF2B5EF4-FFF2-40B4-BE49-F238E27FC236}">
                    <a16:creationId xmlns:a16="http://schemas.microsoft.com/office/drawing/2014/main" id="{E55C67E6-D930-403F-9550-70EC2A102AB5}"/>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68" name="Freeform: Shape 67">
                <a:extLst>
                  <a:ext uri="{FF2B5EF4-FFF2-40B4-BE49-F238E27FC236}">
                    <a16:creationId xmlns:a16="http://schemas.microsoft.com/office/drawing/2014/main" id="{BDB9C074-A5A6-4082-9FCD-D487FD8013E5}"/>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69" name="Freeform: Shape 68">
                <a:extLst>
                  <a:ext uri="{FF2B5EF4-FFF2-40B4-BE49-F238E27FC236}">
                    <a16:creationId xmlns:a16="http://schemas.microsoft.com/office/drawing/2014/main" id="{4E3D79EB-E5E0-4CA3-A7CE-50069CC73F1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70" name="Freeform: Shape 69">
                <a:extLst>
                  <a:ext uri="{FF2B5EF4-FFF2-40B4-BE49-F238E27FC236}">
                    <a16:creationId xmlns:a16="http://schemas.microsoft.com/office/drawing/2014/main" id="{42F892FB-2465-40CF-A81F-AC989DC09CE4}"/>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71" name="Freeform: Shape 70">
                <a:extLst>
                  <a:ext uri="{FF2B5EF4-FFF2-40B4-BE49-F238E27FC236}">
                    <a16:creationId xmlns:a16="http://schemas.microsoft.com/office/drawing/2014/main" id="{E8BADF38-50C7-4E4B-AA00-660BF4161C96}"/>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72" name="Freeform: Shape 71">
                <a:extLst>
                  <a:ext uri="{FF2B5EF4-FFF2-40B4-BE49-F238E27FC236}">
                    <a16:creationId xmlns:a16="http://schemas.microsoft.com/office/drawing/2014/main" id="{A51B782C-38CF-4C16-8A55-9C1BEA5AF3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73" name="Freeform: Shape 72">
                <a:extLst>
                  <a:ext uri="{FF2B5EF4-FFF2-40B4-BE49-F238E27FC236}">
                    <a16:creationId xmlns:a16="http://schemas.microsoft.com/office/drawing/2014/main" id="{61A234A0-3B09-4E85-880A-C885FBEE2401}"/>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74" name="Freeform: Shape 73">
                <a:extLst>
                  <a:ext uri="{FF2B5EF4-FFF2-40B4-BE49-F238E27FC236}">
                    <a16:creationId xmlns:a16="http://schemas.microsoft.com/office/drawing/2014/main" id="{B6516D46-39CD-420E-9263-03065B10F8F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75" name="Freeform: Shape 74">
                <a:extLst>
                  <a:ext uri="{FF2B5EF4-FFF2-40B4-BE49-F238E27FC236}">
                    <a16:creationId xmlns:a16="http://schemas.microsoft.com/office/drawing/2014/main" id="{6B28F64C-F49A-4F09-A9C2-8502680A64D7}"/>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76" name="Freeform: Shape 75">
                <a:extLst>
                  <a:ext uri="{FF2B5EF4-FFF2-40B4-BE49-F238E27FC236}">
                    <a16:creationId xmlns:a16="http://schemas.microsoft.com/office/drawing/2014/main" id="{3AE00412-2C1C-4CAB-B1D4-B046A4B37C24}"/>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77" name="Freeform: Shape 76">
                <a:extLst>
                  <a:ext uri="{FF2B5EF4-FFF2-40B4-BE49-F238E27FC236}">
                    <a16:creationId xmlns:a16="http://schemas.microsoft.com/office/drawing/2014/main" id="{01030AB7-3DE7-407A-98DE-751351FCBFB5}"/>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78" name="Freeform: Shape 77">
                <a:extLst>
                  <a:ext uri="{FF2B5EF4-FFF2-40B4-BE49-F238E27FC236}">
                    <a16:creationId xmlns:a16="http://schemas.microsoft.com/office/drawing/2014/main" id="{0074BD83-98DD-4084-9D1E-CDACFD005AFF}"/>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79" name="Freeform: Shape 78">
                <a:extLst>
                  <a:ext uri="{FF2B5EF4-FFF2-40B4-BE49-F238E27FC236}">
                    <a16:creationId xmlns:a16="http://schemas.microsoft.com/office/drawing/2014/main" id="{47C85498-5D07-457D-BA73-99E2EB50130B}"/>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cxnSp>
            <p:nvCxnSpPr>
              <p:cNvPr id="80" name="Straight Connector 79">
                <a:extLst>
                  <a:ext uri="{FF2B5EF4-FFF2-40B4-BE49-F238E27FC236}">
                    <a16:creationId xmlns:a16="http://schemas.microsoft.com/office/drawing/2014/main" id="{3DF2CE11-90A6-43A8-B2DC-45295F10CB64}"/>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32" name="Group 31">
              <a:extLst>
                <a:ext uri="{FF2B5EF4-FFF2-40B4-BE49-F238E27FC236}">
                  <a16:creationId xmlns:a16="http://schemas.microsoft.com/office/drawing/2014/main" id="{F65F154A-ABA1-4F9A-97F8-C50108DD1A97}"/>
                </a:ext>
              </a:extLst>
            </p:cNvPr>
            <p:cNvGrpSpPr/>
            <p:nvPr userDrawn="1"/>
          </p:nvGrpSpPr>
          <p:grpSpPr bwMode="ltGray">
            <a:xfrm>
              <a:off x="7545167" y="-21839"/>
              <a:ext cx="1192433" cy="1098538"/>
              <a:chOff x="7545167" y="-9139"/>
              <a:chExt cx="1192433" cy="1098538"/>
            </a:xfrm>
          </p:grpSpPr>
          <p:sp>
            <p:nvSpPr>
              <p:cNvPr id="61" name="Freeform: Shape 60">
                <a:extLst>
                  <a:ext uri="{FF2B5EF4-FFF2-40B4-BE49-F238E27FC236}">
                    <a16:creationId xmlns:a16="http://schemas.microsoft.com/office/drawing/2014/main" id="{54AC8DFE-7BB0-4D98-AA21-405DB4B06225}"/>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solidFill>
                    <a:schemeClr val="tx1"/>
                  </a:solidFill>
                </a:endParaRPr>
              </a:p>
            </p:txBody>
          </p:sp>
          <p:sp>
            <p:nvSpPr>
              <p:cNvPr id="62" name="Freeform: Shape 61">
                <a:extLst>
                  <a:ext uri="{FF2B5EF4-FFF2-40B4-BE49-F238E27FC236}">
                    <a16:creationId xmlns:a16="http://schemas.microsoft.com/office/drawing/2014/main" id="{F39938CF-5CFF-4707-BBDD-DD19FA0A50F1}"/>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solidFill>
                    <a:schemeClr val="tx1"/>
                  </a:solidFill>
                </a:endParaRPr>
              </a:p>
            </p:txBody>
          </p:sp>
          <p:sp>
            <p:nvSpPr>
              <p:cNvPr id="63" name="Freeform: Shape 62">
                <a:extLst>
                  <a:ext uri="{FF2B5EF4-FFF2-40B4-BE49-F238E27FC236}">
                    <a16:creationId xmlns:a16="http://schemas.microsoft.com/office/drawing/2014/main" id="{73332E5E-0308-4370-A841-A20570A69BDF}"/>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grpSp>
        <p:grpSp>
          <p:nvGrpSpPr>
            <p:cNvPr id="33" name="Group 32">
              <a:extLst>
                <a:ext uri="{FF2B5EF4-FFF2-40B4-BE49-F238E27FC236}">
                  <a16:creationId xmlns:a16="http://schemas.microsoft.com/office/drawing/2014/main" id="{9E46D602-7D42-411E-8BA6-6F74E13FE605}"/>
                </a:ext>
              </a:extLst>
            </p:cNvPr>
            <p:cNvGrpSpPr/>
            <p:nvPr userDrawn="1"/>
          </p:nvGrpSpPr>
          <p:grpSpPr bwMode="ltGray">
            <a:xfrm>
              <a:off x="6256117" y="5896894"/>
              <a:ext cx="1057910" cy="971314"/>
              <a:chOff x="6256117" y="5896894"/>
              <a:chExt cx="1057910" cy="971314"/>
            </a:xfrm>
          </p:grpSpPr>
          <p:sp>
            <p:nvSpPr>
              <p:cNvPr id="34" name="Freeform: Shape 33">
                <a:extLst>
                  <a:ext uri="{FF2B5EF4-FFF2-40B4-BE49-F238E27FC236}">
                    <a16:creationId xmlns:a16="http://schemas.microsoft.com/office/drawing/2014/main" id="{53F344C1-9929-4E86-BB1A-05E12D1570DF}"/>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35" name="Freeform: Shape 34">
                <a:extLst>
                  <a:ext uri="{FF2B5EF4-FFF2-40B4-BE49-F238E27FC236}">
                    <a16:creationId xmlns:a16="http://schemas.microsoft.com/office/drawing/2014/main" id="{B6933AFD-19AA-49B8-BCF7-2D0EAA89273D}"/>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36" name="Freeform: Shape 35">
                <a:extLst>
                  <a:ext uri="{FF2B5EF4-FFF2-40B4-BE49-F238E27FC236}">
                    <a16:creationId xmlns:a16="http://schemas.microsoft.com/office/drawing/2014/main" id="{9FB75AC2-D122-402F-B448-B0118576BB4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grpSp>
      </p:grpSp>
      <p:sp>
        <p:nvSpPr>
          <p:cNvPr id="2" name="Title 1"/>
          <p:cNvSpPr>
            <a:spLocks noGrp="1"/>
          </p:cNvSpPr>
          <p:nvPr>
            <p:ph type="title" hasCustomPrompt="1"/>
          </p:nvPr>
        </p:nvSpPr>
        <p:spPr>
          <a:xfrm>
            <a:off x="584200" y="2981637"/>
            <a:ext cx="3769475" cy="861774"/>
          </a:xfrm>
        </p:spPr>
        <p:txBody>
          <a:bodyPr wrap="square" anchor="t">
            <a:spAutoFit/>
          </a:bodyPr>
          <a:lstStyle>
            <a:lvl1pPr>
              <a:lnSpc>
                <a:spcPct val="100000"/>
              </a:lnSpc>
              <a:defRPr sz="2800" b="0" spc="0" baseline="0">
                <a:solidFill>
                  <a:schemeClr val="tx1"/>
                </a:soli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60" name="Picture Placeholder 4">
            <a:extLst>
              <a:ext uri="{FF2B5EF4-FFF2-40B4-BE49-F238E27FC236}">
                <a16:creationId xmlns:a16="http://schemas.microsoft.com/office/drawing/2014/main" id="{D9BE8EAA-F7ED-46CD-A31F-E4299C08F5AD}"/>
              </a:ext>
            </a:extLst>
          </p:cNvPr>
          <p:cNvSpPr>
            <a:spLocks noGrp="1"/>
          </p:cNvSpPr>
          <p:nvPr>
            <p:ph type="pic" sz="quarter" idx="11" hasCustomPrompt="1"/>
          </p:nvPr>
        </p:nvSpPr>
        <p:spPr bwMode="gray">
          <a:xfrm>
            <a:off x="5142836" y="201153"/>
            <a:ext cx="6881813" cy="6272213"/>
          </a:xfrm>
          <a:blipFill>
            <a:blip r:embed="rId3"/>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20774799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100784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solidFill>
                  <a:schemeClr val="tx1"/>
                </a:soli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3963771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351141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617921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1"/>
                </a:solidFill>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9147563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157244872"/>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676586304"/>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4269F-3CCD-43E8-84BF-182EE4A5F99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08DB78B-8544-4098-B4CD-F265E99B6E31}"/>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B0859CF-7D2E-4763-B1C4-676B9EB354CF}"/>
              </a:ext>
            </a:extLst>
          </p:cNvPr>
          <p:cNvSpPr>
            <a:spLocks noGrp="1"/>
          </p:cNvSpPr>
          <p:nvPr>
            <p:ph type="dt" sz="half" idx="10"/>
          </p:nvPr>
        </p:nvSpPr>
        <p:spPr/>
        <p:txBody>
          <a:bodyPr/>
          <a:lstStyle/>
          <a:p>
            <a:fld id="{5BBBFC60-810B-4542-97B2-C9FF55404F33}" type="datetimeFigureOut">
              <a:rPr lang="en-US" smtClean="0"/>
              <a:t>1/23/2023</a:t>
            </a:fld>
            <a:endParaRPr lang="en-US"/>
          </a:p>
        </p:txBody>
      </p:sp>
      <p:sp>
        <p:nvSpPr>
          <p:cNvPr id="5" name="Footer Placeholder 4">
            <a:extLst>
              <a:ext uri="{FF2B5EF4-FFF2-40B4-BE49-F238E27FC236}">
                <a16:creationId xmlns:a16="http://schemas.microsoft.com/office/drawing/2014/main" id="{ECB681C4-5600-491B-BF4F-E5B81A9CC8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BD93A1A-6F60-435C-8470-2CA6022EAB7D}"/>
              </a:ext>
            </a:extLst>
          </p:cNvPr>
          <p:cNvSpPr>
            <a:spLocks noGrp="1"/>
          </p:cNvSpPr>
          <p:nvPr>
            <p:ph type="sldNum" sz="quarter" idx="12"/>
          </p:nvPr>
        </p:nvSpPr>
        <p:spPr/>
        <p:txBody>
          <a:bodyPr/>
          <a:lstStyle/>
          <a:p>
            <a:fld id="{804555D8-98CA-4485-9AD6-4E517E653D41}" type="slidenum">
              <a:rPr lang="en-US" smtClean="0"/>
              <a:t>‹#›</a:t>
            </a:fld>
            <a:endParaRPr lang="en-US"/>
          </a:p>
        </p:txBody>
      </p:sp>
    </p:spTree>
    <p:extLst>
      <p:ext uri="{BB962C8B-B14F-4D97-AF65-F5344CB8AC3E}">
        <p14:creationId xmlns:p14="http://schemas.microsoft.com/office/powerpoint/2010/main" val="33381108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solidFill>
                  <a:schemeClr val="tx1"/>
                </a:solidFill>
              </a:defRPr>
            </a:lvl1pPr>
          </a:lstStyle>
          <a:p>
            <a:r>
              <a:rPr lang="en-US"/>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553998"/>
          </a:xfrm>
          <a:solidFill>
            <a:schemeClr val="bg1">
              <a:alpha val="75000"/>
            </a:schemeClr>
          </a:solidFill>
        </p:spPr>
        <p:txBody>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solidFill>
                  <a:schemeClr val="tx1"/>
                </a:solidFill>
                <a:latin typeface="+mj-lt"/>
                <a:ea typeface="+mn-ea"/>
                <a:cs typeface="Segoe UI Semilight" panose="020B0402040204020203" pitchFamily="34" charset="0"/>
              </a:defRPr>
            </a:lvl1pPr>
          </a:lstStyle>
          <a:p>
            <a:pPr lvl="0"/>
            <a:r>
              <a:rPr lang="en-US">
                <a:latin typeface="+mj-lt"/>
              </a:rPr>
              <a:t>Microsoft Identity Developer training</a:t>
            </a:r>
            <a:endParaRPr lang="en-US"/>
          </a:p>
        </p:txBody>
      </p:sp>
    </p:spTree>
    <p:extLst>
      <p:ext uri="{BB962C8B-B14F-4D97-AF65-F5344CB8AC3E}">
        <p14:creationId xmlns:p14="http://schemas.microsoft.com/office/powerpoint/2010/main" val="42277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userDrawn="1">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4"/>
            <a:ext cx="11339774" cy="1223171"/>
          </a:xfrm>
        </p:spPr>
        <p:txBody>
          <a:bodyPr wrap="square" lIns="0" tIns="0" rIns="0" bIns="0">
            <a:spAutoFit/>
          </a:bodyPr>
          <a:lstStyle>
            <a:lvl1pPr marL="268916" indent="-268916">
              <a:lnSpc>
                <a:spcPct val="90000"/>
              </a:lnSpc>
              <a:spcBef>
                <a:spcPts val="0"/>
              </a:spcBef>
              <a:spcAft>
                <a:spcPts val="1274"/>
              </a:spcAft>
              <a:buClr>
                <a:srgbClr val="000000"/>
              </a:buClr>
              <a:buSzPct val="77000"/>
              <a:buFont typeface="Arial" panose="020B0604020202020204" pitchFamily="34" charset="0"/>
              <a:buChar char="•"/>
              <a:defRPr sz="2549" b="0" i="0">
                <a:solidFill>
                  <a:srgbClr val="000000"/>
                </a:solidFill>
                <a:latin typeface="+mn-lt"/>
              </a:defRPr>
            </a:lvl1pPr>
            <a:lvl2pPr marL="537832" indent="-224097">
              <a:lnSpc>
                <a:spcPct val="90000"/>
              </a:lnSpc>
              <a:spcBef>
                <a:spcPts val="0"/>
              </a:spcBef>
              <a:spcAft>
                <a:spcPts val="1274"/>
              </a:spcAft>
              <a:buClr>
                <a:srgbClr val="000000"/>
              </a:buClr>
              <a:buSzPct val="77000"/>
              <a:buFont typeface="Arial" panose="020B0604020202020204" pitchFamily="34" charset="0"/>
              <a:buChar char="•"/>
              <a:defRPr sz="1961">
                <a:solidFill>
                  <a:srgbClr val="000000"/>
                </a:solidFill>
              </a:defRPr>
            </a:lvl2pPr>
            <a:lvl3pPr marL="806748" indent="-224097">
              <a:spcBef>
                <a:spcPts val="0"/>
              </a:spcBef>
              <a:spcAft>
                <a:spcPts val="1274"/>
              </a:spcAft>
              <a:buClr>
                <a:srgbClr val="000000"/>
              </a:buClr>
              <a:buSzPct val="77000"/>
              <a:buFont typeface="Arial" panose="020B0604020202020204" pitchFamily="34" charset="0"/>
              <a:buChar char="•"/>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1539565741"/>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5"/>
            <a:ext cx="11655079" cy="537775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931152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el und Inhal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de-DE"/>
              <a:t>Mastertitelformat bearbeiten</a:t>
            </a:r>
            <a:endParaRPr lang="en-US"/>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grpSp>
        <p:nvGrpSpPr>
          <p:cNvPr id="11" name="Gruppieren 10">
            <a:extLst>
              <a:ext uri="{FF2B5EF4-FFF2-40B4-BE49-F238E27FC236}">
                <a16:creationId xmlns:a16="http://schemas.microsoft.com/office/drawing/2014/main" id="{EF7F54C7-905B-4085-ADAE-23BEB65462B3}"/>
              </a:ext>
            </a:extLst>
          </p:cNvPr>
          <p:cNvGrpSpPr/>
          <p:nvPr userDrawn="1"/>
        </p:nvGrpSpPr>
        <p:grpSpPr>
          <a:xfrm>
            <a:off x="10903384" y="6400800"/>
            <a:ext cx="1007564" cy="338555"/>
            <a:chOff x="582042" y="6267325"/>
            <a:chExt cx="1007564" cy="338555"/>
          </a:xfrm>
        </p:grpSpPr>
        <p:sp>
          <p:nvSpPr>
            <p:cNvPr id="12" name="Textfeld 11">
              <a:extLst>
                <a:ext uri="{FF2B5EF4-FFF2-40B4-BE49-F238E27FC236}">
                  <a16:creationId xmlns:a16="http://schemas.microsoft.com/office/drawing/2014/main" id="{D0AAAE02-42C3-4ADB-B404-D0A72E565C52}"/>
                </a:ext>
              </a:extLst>
            </p:cNvPr>
            <p:cNvSpPr txBox="1"/>
            <p:nvPr userDrawn="1"/>
          </p:nvSpPr>
          <p:spPr>
            <a:xfrm>
              <a:off x="988479" y="6333767"/>
              <a:ext cx="601127" cy="215444"/>
            </a:xfrm>
            <a:prstGeom prst="rect">
              <a:avLst/>
            </a:prstGeom>
            <a:noFill/>
          </p:spPr>
          <p:txBody>
            <a:bodyPr wrap="none" lIns="0" tIns="0" rIns="0" bIns="0" rtlCol="0">
              <a:spAutoFit/>
            </a:bodyPr>
            <a:lstStyle/>
            <a:p>
              <a:pPr algn="l"/>
              <a:r>
                <a:rPr lang="de-DE" sz="1400">
                  <a:gradFill>
                    <a:gsLst>
                      <a:gs pos="2917">
                        <a:schemeClr val="tx1"/>
                      </a:gs>
                      <a:gs pos="30000">
                        <a:schemeClr val="tx1"/>
                      </a:gs>
                    </a:gsLst>
                    <a:lin ang="5400000" scaled="0"/>
                  </a:gradFill>
                </a:rPr>
                <a:t>Identity</a:t>
              </a:r>
            </a:p>
          </p:txBody>
        </p:sp>
        <p:pic>
          <p:nvPicPr>
            <p:cNvPr id="13" name="Picture 4">
              <a:extLst>
                <a:ext uri="{FF2B5EF4-FFF2-40B4-BE49-F238E27FC236}">
                  <a16:creationId xmlns:a16="http://schemas.microsoft.com/office/drawing/2014/main" id="{E4CD1450-01EE-428C-B760-214A2280073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flipH="1">
              <a:off x="582042" y="6267325"/>
              <a:ext cx="339536" cy="3385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112846550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588263" y="497542"/>
            <a:ext cx="11018520" cy="430887"/>
          </a:xfrm>
        </p:spPr>
        <p:txBody>
          <a:bodyPr/>
          <a:lstStyle>
            <a:lvl1pPr>
              <a:defRPr sz="2800" kern="2000" spc="-10" baseline="0">
                <a:gradFill>
                  <a:gsLst>
                    <a:gs pos="83000">
                      <a:schemeClr val="accent6"/>
                    </a:gs>
                    <a:gs pos="100000">
                      <a:schemeClr val="accent6"/>
                    </a:gs>
                  </a:gsLst>
                  <a:lin ang="5400000" scaled="1"/>
                </a:gradFill>
              </a:defRPr>
            </a:lvl1pPr>
          </a:lstStyle>
          <a:p>
            <a:r>
              <a:rPr lang="en-US"/>
              <a:t>Click to edit Master title style</a:t>
            </a:r>
          </a:p>
        </p:txBody>
      </p:sp>
      <p:sp>
        <p:nvSpPr>
          <p:cNvPr id="3" name="Footer Placeholder 10">
            <a:extLst>
              <a:ext uri="{FF2B5EF4-FFF2-40B4-BE49-F238E27FC236}">
                <a16:creationId xmlns:a16="http://schemas.microsoft.com/office/drawing/2014/main" id="{9438946C-117E-D444-B499-2F521D38BF54}"/>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pPr defTabSz="914192"/>
            <a:r>
              <a:rPr lang="en-US"/>
              <a:t>© Microsoft Corporation                                                                                  					   	    	                                     Microsoft 365 </a:t>
            </a:r>
          </a:p>
        </p:txBody>
      </p:sp>
      <p:sp>
        <p:nvSpPr>
          <p:cNvPr id="4" name="Text Placeholder 3">
            <a:extLst>
              <a:ext uri="{FF2B5EF4-FFF2-40B4-BE49-F238E27FC236}">
                <a16:creationId xmlns:a16="http://schemas.microsoft.com/office/drawing/2014/main" id="{38680D35-179D-4C59-88D4-70DC15E918C0}"/>
              </a:ext>
            </a:extLst>
          </p:cNvPr>
          <p:cNvSpPr>
            <a:spLocks noGrp="1"/>
          </p:cNvSpPr>
          <p:nvPr>
            <p:ph type="body" sz="quarter" idx="10" hasCustomPrompt="1"/>
          </p:nvPr>
        </p:nvSpPr>
        <p:spPr>
          <a:xfrm>
            <a:off x="584201" y="938734"/>
            <a:ext cx="11025188" cy="301770"/>
          </a:xfrm>
        </p:spPr>
        <p:txBody>
          <a:bodyPr wrap="square">
            <a:spAutoFit/>
          </a:bodyPr>
          <a:lstStyle>
            <a:lvl1pPr marL="0" indent="0">
              <a:buNone/>
              <a:defRPr lang="en-US" sz="1961" b="1" kern="2000" spc="-10" baseline="0" dirty="0">
                <a:gradFill>
                  <a:gsLst>
                    <a:gs pos="1250">
                      <a:schemeClr val="accent1"/>
                    </a:gs>
                    <a:gs pos="100000">
                      <a:schemeClr val="accent1"/>
                    </a:gs>
                  </a:gsLst>
                  <a:lin ang="5400000" scaled="0"/>
                </a:gradFill>
                <a:latin typeface="+mj-lt"/>
                <a:cs typeface="Segoe UI Semibold" panose="020B0702040204020203" pitchFamily="34" charset="0"/>
              </a:defRPr>
            </a:lvl1pPr>
          </a:lstStyle>
          <a:p>
            <a:pPr lvl="0"/>
            <a:r>
              <a:rPr lang="en-US"/>
              <a:t>Subtitle</a:t>
            </a:r>
          </a:p>
        </p:txBody>
      </p:sp>
    </p:spTree>
    <p:extLst>
      <p:ext uri="{BB962C8B-B14F-4D97-AF65-F5344CB8AC3E}">
        <p14:creationId xmlns:p14="http://schemas.microsoft.com/office/powerpoint/2010/main" val="951654560"/>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509156"/>
            <a:ext cx="11018520" cy="430887"/>
          </a:xfrm>
        </p:spPr>
        <p:txBody>
          <a:bodyPr/>
          <a:lstStyle>
            <a:lvl1pPr>
              <a:defRPr sz="2800">
                <a:solidFill>
                  <a:srgbClr val="000000"/>
                </a:solidFill>
              </a:defRPr>
            </a:lvl1pPr>
          </a:lstStyle>
          <a:p>
            <a:r>
              <a:rPr lang="en-US"/>
              <a:t>Click to edit Master title style</a:t>
            </a:r>
          </a:p>
        </p:txBody>
      </p:sp>
      <p:sp>
        <p:nvSpPr>
          <p:cNvPr id="3" name="Text Placeholder 2"/>
          <p:cNvSpPr>
            <a:spLocks noGrp="1"/>
          </p:cNvSpPr>
          <p:nvPr>
            <p:ph type="body" sz="quarter" idx="10"/>
          </p:nvPr>
        </p:nvSpPr>
        <p:spPr>
          <a:xfrm>
            <a:off x="584200" y="1435498"/>
            <a:ext cx="11018520" cy="1268039"/>
          </a:xfrm>
        </p:spPr>
        <p:txBody>
          <a:bodyPr/>
          <a:lstStyle>
            <a:lvl1pPr>
              <a:defRPr sz="2000">
                <a:solidFill>
                  <a:srgbClr val="000000"/>
                </a:solidFill>
              </a:defRPr>
            </a:lvl1pPr>
            <a:lvl2pPr>
              <a:defRPr sz="1600">
                <a:solidFill>
                  <a:srgbClr val="000000"/>
                </a:solidFill>
              </a:defRPr>
            </a:lvl2pPr>
            <a:lvl3pPr>
              <a:defRPr sz="1400">
                <a:solidFill>
                  <a:srgbClr val="000000"/>
                </a:solidFill>
              </a:defRPr>
            </a:lvl3pPr>
            <a:lvl4pPr>
              <a:defRPr sz="1200">
                <a:solidFill>
                  <a:srgbClr val="000000"/>
                </a:solidFill>
              </a:defRPr>
            </a:lvl4pPr>
            <a:lvl5pPr>
              <a:defRPr sz="100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10">
            <a:extLst>
              <a:ext uri="{FF2B5EF4-FFF2-40B4-BE49-F238E27FC236}">
                <a16:creationId xmlns:a16="http://schemas.microsoft.com/office/drawing/2014/main" id="{DD1BEEC7-5874-1E48-8B60-B1E5D9779C29}"/>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pPr defTabSz="914192"/>
            <a:r>
              <a:rPr lang="en-US"/>
              <a:t>© Microsoft Corporation                                                                                  					   	    	                                     Microsoft 365 </a:t>
            </a:r>
          </a:p>
        </p:txBody>
      </p:sp>
    </p:spTree>
    <p:extLst>
      <p:ext uri="{BB962C8B-B14F-4D97-AF65-F5344CB8AC3E}">
        <p14:creationId xmlns:p14="http://schemas.microsoft.com/office/powerpoint/2010/main" val="72180364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Text Placeholder 3"/>
          <p:cNvSpPr>
            <a:spLocks noGrp="1"/>
          </p:cNvSpPr>
          <p:nvPr>
            <p:ph type="body" sz="quarter" idx="10"/>
          </p:nvPr>
        </p:nvSpPr>
        <p:spPr>
          <a:xfrm>
            <a:off x="586390" y="1434370"/>
            <a:ext cx="11018520" cy="1612749"/>
          </a:xfrm>
        </p:spPr>
        <p:txBody>
          <a:bodyPr wrap="square">
            <a:spAutoFit/>
          </a:bodyPr>
          <a:lstStyle>
            <a:lvl1pPr marL="0" indent="0">
              <a:buNone/>
              <a:defRPr>
                <a:solidFill>
                  <a:schemeClr val="tx1"/>
                </a:solidFill>
              </a:defRPr>
            </a:lvl1pPr>
            <a:lvl2pPr marL="228600" indent="0">
              <a:buNone/>
              <a:defRPr>
                <a:solidFill>
                  <a:schemeClr val="tx1"/>
                </a:solidFill>
              </a:defRPr>
            </a:lvl2pPr>
            <a:lvl3pPr marL="457200" indent="0">
              <a:buNone/>
              <a:defRPr>
                <a:solidFill>
                  <a:schemeClr val="tx1"/>
                </a:solidFill>
              </a:defRPr>
            </a:lvl3pPr>
            <a:lvl4pPr marL="685800" indent="0">
              <a:buNone/>
              <a:defRPr>
                <a:solidFill>
                  <a:schemeClr val="tx1"/>
                </a:solidFill>
              </a:defRPr>
            </a:lvl4pPr>
            <a:lvl5pPr marL="914400" indent="0">
              <a:buNone/>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0775939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3" name="Text Placeholder 2"/>
          <p:cNvSpPr>
            <a:spLocks noGrp="1"/>
          </p:cNvSpPr>
          <p:nvPr>
            <p:ph type="body" sz="quarter" idx="10"/>
          </p:nvPr>
        </p:nvSpPr>
        <p:spPr>
          <a:xfrm>
            <a:off x="584200" y="1435497"/>
            <a:ext cx="11018520" cy="1612749"/>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5984977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solidFill>
                  <a:schemeClr val="tx1"/>
                </a:solidFill>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solidFill>
                  <a:schemeClr val="tx1"/>
                </a:solidFill>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0500121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solidFill>
                  <a:schemeClr val="tx1"/>
                </a:solidFill>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solidFill>
                  <a:schemeClr val="tx1"/>
                </a:solidFill>
              </a:defRPr>
            </a:lvl2pPr>
            <a:lvl3pPr marL="639763" indent="-188913">
              <a:buFont typeface="Wingdings" panose="05000000000000000000" pitchFamily="2" charset="2"/>
              <a:buChar char=""/>
              <a:tabLst/>
              <a:defRPr sz="1600" b="0">
                <a:solidFill>
                  <a:schemeClr val="tx1"/>
                </a:solidFill>
              </a:defRPr>
            </a:lvl3pPr>
            <a:lvl4pPr marL="828675" indent="-176213">
              <a:buFont typeface="Wingdings" panose="05000000000000000000" pitchFamily="2" charset="2"/>
              <a:buChar char=""/>
              <a:defRPr sz="1400" b="0">
                <a:solidFill>
                  <a:schemeClr val="tx1"/>
                </a:solidFill>
              </a:defRPr>
            </a:lvl4pPr>
            <a:lvl5pPr marL="1023938" indent="-169863">
              <a:buFont typeface="Wingdings" panose="05000000000000000000" pitchFamily="2" charset="2"/>
              <a:buChar char=""/>
              <a:tabLst/>
              <a:defRPr sz="1400" b="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solidFill>
                  <a:schemeClr val="tx1"/>
                </a:solidFill>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solidFill>
                  <a:schemeClr val="tx1"/>
                </a:solidFill>
              </a:defRPr>
            </a:lvl2pPr>
            <a:lvl3pPr marL="639763" indent="-188913">
              <a:buFont typeface="Wingdings" panose="05000000000000000000" pitchFamily="2" charset="2"/>
              <a:buChar char=""/>
              <a:tabLst/>
              <a:defRPr sz="1600" b="0">
                <a:solidFill>
                  <a:schemeClr val="tx1"/>
                </a:solidFill>
              </a:defRPr>
            </a:lvl3pPr>
            <a:lvl4pPr marL="828675" indent="-176213">
              <a:buFont typeface="Wingdings" panose="05000000000000000000" pitchFamily="2" charset="2"/>
              <a:buChar char=""/>
              <a:defRPr sz="1400" b="0">
                <a:solidFill>
                  <a:schemeClr val="tx1"/>
                </a:solidFill>
              </a:defRPr>
            </a:lvl4pPr>
            <a:lvl5pPr marL="1023938" indent="-169863">
              <a:buFont typeface="Wingdings" panose="05000000000000000000" pitchFamily="2" charset="2"/>
              <a:buChar char=""/>
              <a:tabLst/>
              <a:defRPr sz="1400" b="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497812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828182801"/>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31023552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solidFill>
                  <a:schemeClr val="tx1"/>
                </a:solidFill>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12310923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1.emf"/><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6">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137626204"/>
      </p:ext>
    </p:extLst>
  </p:cSld>
  <p:clrMap bg1="lt1" tx1="dk1" bg2="lt2" tx2="dk2" accent1="accent1" accent2="accent2" accent3="accent3" accent4="accent4" accent5="accent5" accent6="accent6" hlink="hlink" folHlink="folHlink"/>
  <p:sldLayoutIdLst>
    <p:sldLayoutId id="2147484672" r:id="rId1"/>
    <p:sldLayoutId id="2147484673" r:id="rId2"/>
    <p:sldLayoutId id="2147484679" r:id="rId3"/>
    <p:sldLayoutId id="2147484680" r:id="rId4"/>
    <p:sldLayoutId id="2147484681" r:id="rId5"/>
    <p:sldLayoutId id="2147484682" r:id="rId6"/>
    <p:sldLayoutId id="2147484683" r:id="rId7"/>
    <p:sldLayoutId id="2147484684" r:id="rId8"/>
    <p:sldLayoutId id="2147484685" r:id="rId9"/>
    <p:sldLayoutId id="2147484717" r:id="rId10"/>
    <p:sldLayoutId id="2147484728" r:id="rId11"/>
    <p:sldLayoutId id="2147484690" r:id="rId12"/>
    <p:sldLayoutId id="2147484692" r:id="rId13"/>
    <p:sldLayoutId id="2147484694" r:id="rId14"/>
    <p:sldLayoutId id="2147484695" r:id="rId15"/>
    <p:sldLayoutId id="2147484697" r:id="rId16"/>
    <p:sldLayoutId id="2147484698" r:id="rId17"/>
    <p:sldLayoutId id="2147484699" r:id="rId18"/>
    <p:sldLayoutId id="2147484729" r:id="rId19"/>
    <p:sldLayoutId id="2147484730" r:id="rId20"/>
    <p:sldLayoutId id="2147484732" r:id="rId21"/>
    <p:sldLayoutId id="2147484733" r:id="rId22"/>
    <p:sldLayoutId id="2147484735" r:id="rId23"/>
    <p:sldLayoutId id="2147484738" r:id="rId24"/>
  </p:sldLayoutIdLst>
  <p:transition>
    <p:fade/>
  </p:transition>
  <p:hf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hyperlink" Target="https://github.com/AzureAD/microsoft-authentication-library-for-js/tree/dev/lib/msal-browser" TargetMode="External"/><Relationship Id="rId3" Type="http://schemas.openxmlformats.org/officeDocument/2006/relationships/hyperlink" Target="https://github.com/AzureAD/microsoft-authentication-library-for-android" TargetMode="External"/><Relationship Id="rId7" Type="http://schemas.openxmlformats.org/officeDocument/2006/relationships/hyperlink" Target="https://github.com/AzureAD/microsoft-authentication-library-for-java" TargetMode="External"/><Relationship Id="rId12" Type="http://schemas.openxmlformats.org/officeDocument/2006/relationships/hyperlink" Target="https://github.com/AzureAD/microsoft-authentication-library-for-js/tree/dev/lib/msal-react" TargetMode="External"/><Relationship Id="rId2" Type="http://schemas.openxmlformats.org/officeDocument/2006/relationships/hyperlink" Target="https://docs.microsoft.com/en-us/azure/active-directory/develop/msal-overview#languages-and-frameworks" TargetMode="External"/><Relationship Id="rId1" Type="http://schemas.openxmlformats.org/officeDocument/2006/relationships/slideLayout" Target="../slideLayouts/slideLayout20.xml"/><Relationship Id="rId6" Type="http://schemas.openxmlformats.org/officeDocument/2006/relationships/hyperlink" Target="https://github.com/AzureAD/microsoft-authentication-library-for-go" TargetMode="External"/><Relationship Id="rId11" Type="http://schemas.openxmlformats.org/officeDocument/2006/relationships/hyperlink" Target="https://github.com/AzureAD/microsoft-authentication-library-for-python" TargetMode="External"/><Relationship Id="rId5" Type="http://schemas.openxmlformats.org/officeDocument/2006/relationships/hyperlink" Target="https://github.com/AzureAD/microsoft-authentication-library-for-objc" TargetMode="External"/><Relationship Id="rId10" Type="http://schemas.openxmlformats.org/officeDocument/2006/relationships/hyperlink" Target="https://github.com/AzureAD/microsoft-authentication-library-for-js/tree/dev/lib/msal-node" TargetMode="External"/><Relationship Id="rId4" Type="http://schemas.openxmlformats.org/officeDocument/2006/relationships/hyperlink" Target="https://github.com/AzureAD/microsoft-authentication-library-for-js/tree/dev/lib/msal-angular" TargetMode="External"/><Relationship Id="rId9" Type="http://schemas.openxmlformats.org/officeDocument/2006/relationships/hyperlink" Target="https://github.com/AzureAD/microsoft-authentication-library-for-dotnet" TargetMode="Externa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hyperlink" Target="http://www.simplecloud.info/" TargetMode="External"/><Relationship Id="rId2" Type="http://schemas.openxmlformats.org/officeDocument/2006/relationships/notesSlide" Target="../notesSlides/notesSlide11.xml"/><Relationship Id="rId1" Type="http://schemas.openxmlformats.org/officeDocument/2006/relationships/slideLayout" Target="../slideLayouts/slideLayout21.xml"/><Relationship Id="rId4" Type="http://schemas.openxmlformats.org/officeDocument/2006/relationships/hyperlink" Target="http://aka.ms/SCIM" TargetMode="Externa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15.xml"/><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15.xml"/><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28.png"/><Relationship Id="rId18" Type="http://schemas.openxmlformats.org/officeDocument/2006/relationships/image" Target="../media/image33.emf"/><Relationship Id="rId3" Type="http://schemas.openxmlformats.org/officeDocument/2006/relationships/image" Target="../media/image12.png"/><Relationship Id="rId21" Type="http://schemas.openxmlformats.org/officeDocument/2006/relationships/image" Target="../media/image36.png"/><Relationship Id="rId7" Type="http://schemas.openxmlformats.org/officeDocument/2006/relationships/image" Target="../media/image13.png"/><Relationship Id="rId12" Type="http://schemas.openxmlformats.org/officeDocument/2006/relationships/image" Target="../media/image27.png"/><Relationship Id="rId17" Type="http://schemas.openxmlformats.org/officeDocument/2006/relationships/image" Target="../media/image32.emf"/><Relationship Id="rId25" Type="http://schemas.openxmlformats.org/officeDocument/2006/relationships/image" Target="../media/image40.svg"/><Relationship Id="rId2" Type="http://schemas.openxmlformats.org/officeDocument/2006/relationships/notesSlide" Target="../notesSlides/notesSlide16.xml"/><Relationship Id="rId16" Type="http://schemas.openxmlformats.org/officeDocument/2006/relationships/image" Target="../media/image31.emf"/><Relationship Id="rId20" Type="http://schemas.openxmlformats.org/officeDocument/2006/relationships/image" Target="../media/image35.svg"/><Relationship Id="rId1" Type="http://schemas.openxmlformats.org/officeDocument/2006/relationships/slideLayout" Target="../slideLayouts/slideLayout7.xml"/><Relationship Id="rId6" Type="http://schemas.openxmlformats.org/officeDocument/2006/relationships/image" Target="../media/image23.png"/><Relationship Id="rId11" Type="http://schemas.openxmlformats.org/officeDocument/2006/relationships/image" Target="../media/image26.png"/><Relationship Id="rId24" Type="http://schemas.openxmlformats.org/officeDocument/2006/relationships/image" Target="../media/image39.png"/><Relationship Id="rId5" Type="http://schemas.microsoft.com/office/2007/relationships/hdphoto" Target="../media/hdphoto1.wdp"/><Relationship Id="rId15" Type="http://schemas.openxmlformats.org/officeDocument/2006/relationships/image" Target="../media/image30.emf"/><Relationship Id="rId23" Type="http://schemas.openxmlformats.org/officeDocument/2006/relationships/image" Target="../media/image38.png"/><Relationship Id="rId10" Type="http://schemas.openxmlformats.org/officeDocument/2006/relationships/image" Target="../media/image25.png"/><Relationship Id="rId19" Type="http://schemas.openxmlformats.org/officeDocument/2006/relationships/image" Target="../media/image34.png"/><Relationship Id="rId4" Type="http://schemas.openxmlformats.org/officeDocument/2006/relationships/image" Target="../media/image22.png"/><Relationship Id="rId9" Type="http://schemas.openxmlformats.org/officeDocument/2006/relationships/image" Target="../media/image24.png"/><Relationship Id="rId14" Type="http://schemas.openxmlformats.org/officeDocument/2006/relationships/image" Target="../media/image29.png"/><Relationship Id="rId22" Type="http://schemas.openxmlformats.org/officeDocument/2006/relationships/image" Target="../media/image3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42.svg"/></Relationships>
</file>

<file path=ppt/slides/_rels/slide2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15.emf"/><Relationship Id="rId1" Type="http://schemas.openxmlformats.org/officeDocument/2006/relationships/slideLayout" Target="../slideLayouts/slideLayout3.xml"/><Relationship Id="rId4" Type="http://schemas.openxmlformats.org/officeDocument/2006/relationships/image" Target="../media/image47.sv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22.xml"/><Relationship Id="rId1" Type="http://schemas.openxmlformats.org/officeDocument/2006/relationships/slideLayout" Target="../slideLayouts/slideLayout3.xml"/><Relationship Id="rId5" Type="http://schemas.openxmlformats.org/officeDocument/2006/relationships/image" Target="../media/image47.svg"/><Relationship Id="rId4" Type="http://schemas.openxmlformats.org/officeDocument/2006/relationships/image" Target="../media/image46.png"/></Relationships>
</file>

<file path=ppt/slides/_rels/slide2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15.emf"/><Relationship Id="rId1" Type="http://schemas.openxmlformats.org/officeDocument/2006/relationships/slideLayout" Target="../slideLayouts/slideLayout3.xml"/><Relationship Id="rId4" Type="http://schemas.openxmlformats.org/officeDocument/2006/relationships/image" Target="../media/image47.sv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hyperlink" Target="https://docs.microsoft.com/en-us/learn/modules/getting-started-identity/" TargetMode="Externa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svg"/><Relationship Id="rId2" Type="http://schemas.openxmlformats.org/officeDocument/2006/relationships/notesSlide" Target="../notesSlides/notesSlide4.xml"/><Relationship Id="rId1" Type="http://schemas.openxmlformats.org/officeDocument/2006/relationships/slideLayout" Target="../slideLayouts/slideLayout20.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hyperlink" Target="https://login.microsoftonline.com/" TargetMode="External"/><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15.emf"/></Relationships>
</file>

<file path=ppt/slides/_rels/slide8.xml.rels><?xml version="1.0" encoding="UTF-8" standalone="yes"?>
<Relationships xmlns="http://schemas.openxmlformats.org/package/2006/relationships"><Relationship Id="rId3" Type="http://schemas.openxmlformats.org/officeDocument/2006/relationships/image" Target="../media/image16.jpeg"/><Relationship Id="rId7" Type="http://schemas.openxmlformats.org/officeDocument/2006/relationships/hyperlink" Target="https://login.microsoftonline.com/" TargetMode="External"/><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15.emf"/><Relationship Id="rId5" Type="http://schemas.openxmlformats.org/officeDocument/2006/relationships/image" Target="../media/image18.png"/><Relationship Id="rId4" Type="http://schemas.openxmlformats.org/officeDocument/2006/relationships/image" Target="../media/image17.jpe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CBB8B40-F3D1-4331-B430-E127860A693D}"/>
              </a:ext>
            </a:extLst>
          </p:cNvPr>
          <p:cNvSpPr>
            <a:spLocks noGrp="1"/>
          </p:cNvSpPr>
          <p:nvPr>
            <p:ph type="title"/>
          </p:nvPr>
        </p:nvSpPr>
        <p:spPr>
          <a:xfrm>
            <a:off x="588262" y="2425541"/>
            <a:ext cx="5943600" cy="1107996"/>
          </a:xfrm>
        </p:spPr>
        <p:txBody>
          <a:bodyPr/>
          <a:lstStyle/>
          <a:p>
            <a:r>
              <a:rPr lang="en-US"/>
              <a:t>Microsoft identity platform Overview</a:t>
            </a:r>
          </a:p>
        </p:txBody>
      </p:sp>
      <p:sp>
        <p:nvSpPr>
          <p:cNvPr id="4" name="Text Placeholder 3">
            <a:extLst>
              <a:ext uri="{FF2B5EF4-FFF2-40B4-BE49-F238E27FC236}">
                <a16:creationId xmlns:a16="http://schemas.microsoft.com/office/drawing/2014/main" id="{D9CEBD82-695A-474B-A62F-8A7DD421172D}"/>
              </a:ext>
            </a:extLst>
          </p:cNvPr>
          <p:cNvSpPr>
            <a:spLocks noGrp="1"/>
          </p:cNvSpPr>
          <p:nvPr>
            <p:ph type="body" sz="quarter" idx="12"/>
          </p:nvPr>
        </p:nvSpPr>
        <p:spPr>
          <a:xfrm>
            <a:off x="582040" y="3962400"/>
            <a:ext cx="6158871" cy="615553"/>
          </a:xfrm>
        </p:spPr>
        <p:txBody>
          <a:bodyPr/>
          <a:lstStyle/>
          <a:p>
            <a:r>
              <a:rPr lang="en-US" dirty="0"/>
              <a:t>We will start at 4 minutes after the hour (or half hour)</a:t>
            </a:r>
          </a:p>
        </p:txBody>
      </p:sp>
      <p:sp>
        <p:nvSpPr>
          <p:cNvPr id="2" name="TextBox 1">
            <a:extLst>
              <a:ext uri="{FF2B5EF4-FFF2-40B4-BE49-F238E27FC236}">
                <a16:creationId xmlns:a16="http://schemas.microsoft.com/office/drawing/2014/main" id="{73DC95E7-D35F-495C-997F-EE2870D31259}"/>
              </a:ext>
            </a:extLst>
          </p:cNvPr>
          <p:cNvSpPr txBox="1"/>
          <p:nvPr/>
        </p:nvSpPr>
        <p:spPr>
          <a:xfrm>
            <a:off x="286871" y="6427694"/>
            <a:ext cx="137858" cy="307777"/>
          </a:xfrm>
          <a:prstGeom prst="rect">
            <a:avLst/>
          </a:prstGeom>
          <a:noFill/>
        </p:spPr>
        <p:txBody>
          <a:bodyPr wrap="none" lIns="0" tIns="0" rIns="0" bIns="0" rtlCol="0">
            <a:spAutoFit/>
          </a:bodyPr>
          <a:lstStyle/>
          <a:p>
            <a:pPr algn="l"/>
            <a:fld id="{75E8E2A3-35EC-44CC-90A7-AF9A02EE3F5C}" type="slidenum">
              <a:rPr lang="en-US" sz="2000" smtClean="0">
                <a:gradFill>
                  <a:gsLst>
                    <a:gs pos="2917">
                      <a:schemeClr val="tx1"/>
                    </a:gs>
                    <a:gs pos="30000">
                      <a:schemeClr val="tx1"/>
                    </a:gs>
                  </a:gsLst>
                  <a:lin ang="5400000" scaled="0"/>
                </a:gradFill>
              </a:rPr>
              <a:t>1</a:t>
            </a:fld>
            <a:endParaRPr lang="en-US" sz="2000" err="1">
              <a:gradFill>
                <a:gsLst>
                  <a:gs pos="2917">
                    <a:schemeClr val="tx1"/>
                  </a:gs>
                  <a:gs pos="30000">
                    <a:schemeClr val="tx1"/>
                  </a:gs>
                </a:gsLst>
                <a:lin ang="5400000" scaled="0"/>
              </a:gradFill>
            </a:endParaRPr>
          </a:p>
        </p:txBody>
      </p:sp>
      <p:sp>
        <p:nvSpPr>
          <p:cNvPr id="7" name="Text Placeholder 6">
            <a:extLst>
              <a:ext uri="{FF2B5EF4-FFF2-40B4-BE49-F238E27FC236}">
                <a16:creationId xmlns:a16="http://schemas.microsoft.com/office/drawing/2014/main" id="{798BD3E6-4D7A-4831-A0F4-3F8FF0A43370}"/>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1869999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CC0618C-0649-4525-B8CF-4C92C718C440}"/>
              </a:ext>
            </a:extLst>
          </p:cNvPr>
          <p:cNvSpPr>
            <a:spLocks noGrp="1"/>
          </p:cNvSpPr>
          <p:nvPr>
            <p:ph type="title"/>
          </p:nvPr>
        </p:nvSpPr>
        <p:spPr/>
        <p:txBody>
          <a:bodyPr/>
          <a:lstStyle/>
          <a:p>
            <a:r>
              <a:rPr lang="en-US" dirty="0"/>
              <a:t>Microsoft Authentication Libraries (MSAL)</a:t>
            </a:r>
          </a:p>
        </p:txBody>
      </p:sp>
      <p:sp>
        <p:nvSpPr>
          <p:cNvPr id="2" name="TextBox 1">
            <a:extLst>
              <a:ext uri="{FF2B5EF4-FFF2-40B4-BE49-F238E27FC236}">
                <a16:creationId xmlns:a16="http://schemas.microsoft.com/office/drawing/2014/main" id="{56C16808-1D70-49A7-9DF0-48336CC5EFB9}"/>
              </a:ext>
            </a:extLst>
          </p:cNvPr>
          <p:cNvSpPr txBox="1"/>
          <p:nvPr/>
        </p:nvSpPr>
        <p:spPr>
          <a:xfrm>
            <a:off x="426424" y="6308503"/>
            <a:ext cx="10898068" cy="307777"/>
          </a:xfrm>
          <a:prstGeom prst="rect">
            <a:avLst/>
          </a:prstGeom>
          <a:noFill/>
        </p:spPr>
        <p:txBody>
          <a:bodyPr wrap="square" lIns="0" tIns="0" rIns="0" bIns="0" rtlCol="0">
            <a:spAutoFit/>
          </a:bodyPr>
          <a:lstStyle/>
          <a:p>
            <a:pPr algn="l"/>
            <a:r>
              <a:rPr lang="en-US" sz="2000" dirty="0">
                <a:hlinkClick r:id="rId2"/>
              </a:rPr>
              <a:t>Learn about MSAL - Microsoft identity platform | Microsoft Docs</a:t>
            </a:r>
            <a:endParaRPr lang="en-US" sz="2000" dirty="0">
              <a:gradFill>
                <a:gsLst>
                  <a:gs pos="2917">
                    <a:schemeClr val="tx1"/>
                  </a:gs>
                  <a:gs pos="30000">
                    <a:schemeClr val="tx1"/>
                  </a:gs>
                </a:gsLst>
                <a:lin ang="5400000" scaled="0"/>
              </a:gradFill>
            </a:endParaRPr>
          </a:p>
        </p:txBody>
      </p:sp>
      <p:graphicFrame>
        <p:nvGraphicFramePr>
          <p:cNvPr id="5" name="Table 4">
            <a:extLst>
              <a:ext uri="{FF2B5EF4-FFF2-40B4-BE49-F238E27FC236}">
                <a16:creationId xmlns:a16="http://schemas.microsoft.com/office/drawing/2014/main" id="{AAE4FB7E-FE13-40D7-AC1F-B3E058CBA8C2}"/>
              </a:ext>
            </a:extLst>
          </p:cNvPr>
          <p:cNvGraphicFramePr/>
          <p:nvPr>
            <p:extLst>
              <p:ext uri="{D42A27DB-BD31-4B8C-83A1-F6EECF244321}">
                <p14:modId xmlns:p14="http://schemas.microsoft.com/office/powerpoint/2010/main" val="3091409772"/>
              </p:ext>
            </p:extLst>
          </p:nvPr>
        </p:nvGraphicFramePr>
        <p:xfrm>
          <a:off x="232117" y="1334165"/>
          <a:ext cx="11823895" cy="3814610"/>
        </p:xfrm>
        <a:graphic>
          <a:graphicData uri="http://schemas.openxmlformats.org/drawingml/2006/table">
            <a:tbl>
              <a:tblPr>
                <a:tableStyleId>{5C22544A-7EE6-4342-B048-85BDC9FD1C3A}</a:tableStyleId>
              </a:tblPr>
              <a:tblGrid>
                <a:gridCol w="2757268">
                  <a:extLst>
                    <a:ext uri="{9D8B030D-6E8A-4147-A177-3AD203B41FA5}">
                      <a16:colId xmlns:a16="http://schemas.microsoft.com/office/drawing/2014/main" val="2408799135"/>
                    </a:ext>
                  </a:extLst>
                </a:gridCol>
                <a:gridCol w="9066627">
                  <a:extLst>
                    <a:ext uri="{9D8B030D-6E8A-4147-A177-3AD203B41FA5}">
                      <a16:colId xmlns:a16="http://schemas.microsoft.com/office/drawing/2014/main" val="1981695435"/>
                    </a:ext>
                  </a:extLst>
                </a:gridCol>
              </a:tblGrid>
              <a:tr h="301718">
                <a:tc>
                  <a:txBody>
                    <a:bodyPr/>
                    <a:lstStyle/>
                    <a:p>
                      <a:pPr algn="ctr" rtl="0" fontAlgn="t">
                        <a:spcBef>
                          <a:spcPts val="0"/>
                        </a:spcBef>
                        <a:spcAft>
                          <a:spcPts val="0"/>
                        </a:spcAft>
                      </a:pPr>
                      <a:endParaRPr lang="en-US" sz="1800" b="0" i="0" u="none" strike="noStrike" dirty="0">
                        <a:effectLst/>
                        <a:latin typeface="Arial" panose="020B0604020202020204" pitchFamily="34" charset="0"/>
                      </a:endParaRPr>
                    </a:p>
                  </a:txBody>
                  <a:tcPr marL="2459" marR="2459" marT="2459" marB="0"/>
                </a:tc>
                <a:tc>
                  <a:txBody>
                    <a:bodyPr/>
                    <a:lstStyle/>
                    <a:p>
                      <a:pPr algn="ctr" rtl="0" fontAlgn="t">
                        <a:spcBef>
                          <a:spcPts val="0"/>
                        </a:spcBef>
                        <a:spcAft>
                          <a:spcPts val="0"/>
                        </a:spcAft>
                      </a:pPr>
                      <a:endParaRPr lang="en-US" sz="1800" b="0" i="0" u="none" strike="noStrike" dirty="0">
                        <a:effectLst/>
                        <a:latin typeface="Arial" panose="020B0604020202020204" pitchFamily="34" charset="0"/>
                      </a:endParaRPr>
                    </a:p>
                  </a:txBody>
                  <a:tcPr marL="2459" marR="2459" marT="2459" marB="0"/>
                </a:tc>
                <a:extLst>
                  <a:ext uri="{0D108BD9-81ED-4DB2-BD59-A6C34878D82A}">
                    <a16:rowId xmlns:a16="http://schemas.microsoft.com/office/drawing/2014/main" val="410976817"/>
                  </a:ext>
                </a:extLst>
              </a:tr>
              <a:tr h="301718">
                <a:tc>
                  <a:txBody>
                    <a:bodyPr/>
                    <a:lstStyle/>
                    <a:p>
                      <a:pPr algn="l" rtl="0" fontAlgn="t">
                        <a:spcBef>
                          <a:spcPts val="0"/>
                        </a:spcBef>
                        <a:spcAft>
                          <a:spcPts val="0"/>
                        </a:spcAft>
                      </a:pPr>
                      <a:r>
                        <a:rPr lang="en-US" sz="1800" u="sng" strike="noStrike">
                          <a:effectLst/>
                          <a:hlinkClick r:id="rId3"/>
                        </a:rPr>
                        <a:t>MSAL for Android</a:t>
                      </a:r>
                      <a:endParaRPr lang="en-US" sz="1800" b="0" i="0" u="none" strike="noStrike">
                        <a:effectLst/>
                        <a:latin typeface="Arial" panose="020B0604020202020204" pitchFamily="34" charset="0"/>
                      </a:endParaRPr>
                    </a:p>
                  </a:txBody>
                  <a:tcPr marL="2459" marR="2459" marT="2459" marB="0"/>
                </a:tc>
                <a:tc>
                  <a:txBody>
                    <a:bodyPr/>
                    <a:lstStyle/>
                    <a:p>
                      <a:pPr algn="l" rtl="0" fontAlgn="t">
                        <a:spcBef>
                          <a:spcPts val="0"/>
                        </a:spcBef>
                        <a:spcAft>
                          <a:spcPts val="0"/>
                        </a:spcAft>
                      </a:pPr>
                      <a:r>
                        <a:rPr lang="en-US" sz="1800" u="none" strike="noStrike">
                          <a:effectLst/>
                        </a:rPr>
                        <a:t>Android</a:t>
                      </a:r>
                      <a:endParaRPr lang="en-US" sz="1800" b="0" i="0" u="none" strike="noStrike">
                        <a:effectLst/>
                        <a:latin typeface="Arial" panose="020B0604020202020204" pitchFamily="34" charset="0"/>
                      </a:endParaRPr>
                    </a:p>
                  </a:txBody>
                  <a:tcPr marL="2459" marR="2459" marT="2459" marB="0"/>
                </a:tc>
                <a:extLst>
                  <a:ext uri="{0D108BD9-81ED-4DB2-BD59-A6C34878D82A}">
                    <a16:rowId xmlns:a16="http://schemas.microsoft.com/office/drawing/2014/main" val="1571578225"/>
                  </a:ext>
                </a:extLst>
              </a:tr>
              <a:tr h="397636">
                <a:tc>
                  <a:txBody>
                    <a:bodyPr/>
                    <a:lstStyle/>
                    <a:p>
                      <a:pPr algn="l" rtl="0" fontAlgn="t">
                        <a:spcBef>
                          <a:spcPts val="0"/>
                        </a:spcBef>
                        <a:spcAft>
                          <a:spcPts val="0"/>
                        </a:spcAft>
                      </a:pPr>
                      <a:r>
                        <a:rPr lang="en-US" sz="1800" u="sng" strike="noStrike" dirty="0">
                          <a:effectLst/>
                          <a:hlinkClick r:id="rId4"/>
                        </a:rPr>
                        <a:t>MSAL Angular</a:t>
                      </a:r>
                      <a:endParaRPr lang="en-US" sz="1800" b="0" i="0" u="none" strike="noStrike" dirty="0">
                        <a:effectLst/>
                        <a:latin typeface="Arial" panose="020B0604020202020204" pitchFamily="34" charset="0"/>
                      </a:endParaRPr>
                    </a:p>
                  </a:txBody>
                  <a:tcPr marL="2459" marR="2459" marT="2459" marB="0"/>
                </a:tc>
                <a:tc>
                  <a:txBody>
                    <a:bodyPr/>
                    <a:lstStyle/>
                    <a:p>
                      <a:pPr algn="l" rtl="0" fontAlgn="t">
                        <a:spcBef>
                          <a:spcPts val="0"/>
                        </a:spcBef>
                        <a:spcAft>
                          <a:spcPts val="0"/>
                        </a:spcAft>
                      </a:pPr>
                      <a:r>
                        <a:rPr lang="en-US" sz="1800" u="none" strike="noStrike">
                          <a:effectLst/>
                        </a:rPr>
                        <a:t>Single-page apps with Angular and Angular.js frameworks</a:t>
                      </a:r>
                      <a:endParaRPr lang="en-US" sz="1800" b="0" i="0" u="none" strike="noStrike">
                        <a:effectLst/>
                        <a:latin typeface="Arial" panose="020B0604020202020204" pitchFamily="34" charset="0"/>
                      </a:endParaRPr>
                    </a:p>
                  </a:txBody>
                  <a:tcPr marL="2459" marR="2459" marT="2459" marB="0"/>
                </a:tc>
                <a:extLst>
                  <a:ext uri="{0D108BD9-81ED-4DB2-BD59-A6C34878D82A}">
                    <a16:rowId xmlns:a16="http://schemas.microsoft.com/office/drawing/2014/main" val="4213408866"/>
                  </a:ext>
                </a:extLst>
              </a:tr>
              <a:tr h="301718">
                <a:tc>
                  <a:txBody>
                    <a:bodyPr/>
                    <a:lstStyle/>
                    <a:p>
                      <a:pPr algn="l" rtl="0" fontAlgn="t">
                        <a:spcBef>
                          <a:spcPts val="0"/>
                        </a:spcBef>
                        <a:spcAft>
                          <a:spcPts val="0"/>
                        </a:spcAft>
                      </a:pPr>
                      <a:r>
                        <a:rPr lang="en-US" sz="1800" u="sng" strike="noStrike">
                          <a:effectLst/>
                          <a:hlinkClick r:id="rId5"/>
                        </a:rPr>
                        <a:t>MSAL for iOS and macOS</a:t>
                      </a:r>
                      <a:endParaRPr lang="en-US" sz="1800" b="0" i="0" u="none" strike="noStrike">
                        <a:effectLst/>
                        <a:latin typeface="Arial" panose="020B0604020202020204" pitchFamily="34" charset="0"/>
                      </a:endParaRPr>
                    </a:p>
                  </a:txBody>
                  <a:tcPr marL="2459" marR="2459" marT="2459" marB="0"/>
                </a:tc>
                <a:tc>
                  <a:txBody>
                    <a:bodyPr/>
                    <a:lstStyle/>
                    <a:p>
                      <a:pPr algn="l" rtl="0" fontAlgn="t">
                        <a:spcBef>
                          <a:spcPts val="0"/>
                        </a:spcBef>
                        <a:spcAft>
                          <a:spcPts val="0"/>
                        </a:spcAft>
                      </a:pPr>
                      <a:r>
                        <a:rPr lang="en-US" sz="1800" u="none" strike="noStrike">
                          <a:effectLst/>
                        </a:rPr>
                        <a:t>iOS and macOS</a:t>
                      </a:r>
                      <a:endParaRPr lang="en-US" sz="1800" b="0" i="0" u="none" strike="noStrike">
                        <a:effectLst/>
                        <a:latin typeface="Arial" panose="020B0604020202020204" pitchFamily="34" charset="0"/>
                      </a:endParaRPr>
                    </a:p>
                  </a:txBody>
                  <a:tcPr marL="2459" marR="2459" marT="2459" marB="0"/>
                </a:tc>
                <a:extLst>
                  <a:ext uri="{0D108BD9-81ED-4DB2-BD59-A6C34878D82A}">
                    <a16:rowId xmlns:a16="http://schemas.microsoft.com/office/drawing/2014/main" val="3211196086"/>
                  </a:ext>
                </a:extLst>
              </a:tr>
              <a:tr h="301718">
                <a:tc>
                  <a:txBody>
                    <a:bodyPr/>
                    <a:lstStyle/>
                    <a:p>
                      <a:pPr algn="l" rtl="0" fontAlgn="t">
                        <a:spcBef>
                          <a:spcPts val="0"/>
                        </a:spcBef>
                        <a:spcAft>
                          <a:spcPts val="0"/>
                        </a:spcAft>
                      </a:pPr>
                      <a:r>
                        <a:rPr lang="en-US" sz="1800" u="sng" strike="noStrike">
                          <a:effectLst/>
                          <a:hlinkClick r:id="rId6"/>
                        </a:rPr>
                        <a:t>MSAL Go (Preview)</a:t>
                      </a:r>
                      <a:endParaRPr lang="en-US" sz="1800" b="0" i="0" u="none" strike="noStrike">
                        <a:effectLst/>
                        <a:latin typeface="Arial" panose="020B0604020202020204" pitchFamily="34" charset="0"/>
                      </a:endParaRPr>
                    </a:p>
                  </a:txBody>
                  <a:tcPr marL="2459" marR="2459" marT="2459" marB="0"/>
                </a:tc>
                <a:tc>
                  <a:txBody>
                    <a:bodyPr/>
                    <a:lstStyle/>
                    <a:p>
                      <a:pPr algn="l" rtl="0" fontAlgn="t">
                        <a:spcBef>
                          <a:spcPts val="0"/>
                        </a:spcBef>
                        <a:spcAft>
                          <a:spcPts val="0"/>
                        </a:spcAft>
                      </a:pPr>
                      <a:r>
                        <a:rPr lang="en-US" sz="1800" u="none" strike="noStrike">
                          <a:effectLst/>
                        </a:rPr>
                        <a:t>Windows, macOS, Linux</a:t>
                      </a:r>
                      <a:endParaRPr lang="en-US" sz="1800" b="0" i="0" u="none" strike="noStrike">
                        <a:effectLst/>
                        <a:latin typeface="Arial" panose="020B0604020202020204" pitchFamily="34" charset="0"/>
                      </a:endParaRPr>
                    </a:p>
                  </a:txBody>
                  <a:tcPr marL="2459" marR="2459" marT="2459" marB="0"/>
                </a:tc>
                <a:extLst>
                  <a:ext uri="{0D108BD9-81ED-4DB2-BD59-A6C34878D82A}">
                    <a16:rowId xmlns:a16="http://schemas.microsoft.com/office/drawing/2014/main" val="3674332669"/>
                  </a:ext>
                </a:extLst>
              </a:tr>
              <a:tr h="301718">
                <a:tc>
                  <a:txBody>
                    <a:bodyPr/>
                    <a:lstStyle/>
                    <a:p>
                      <a:pPr algn="l" rtl="0" fontAlgn="t">
                        <a:spcBef>
                          <a:spcPts val="0"/>
                        </a:spcBef>
                        <a:spcAft>
                          <a:spcPts val="0"/>
                        </a:spcAft>
                      </a:pPr>
                      <a:r>
                        <a:rPr lang="en-US" sz="1800" u="sng" strike="noStrike">
                          <a:effectLst/>
                          <a:hlinkClick r:id="rId7"/>
                        </a:rPr>
                        <a:t>MSAL Java</a:t>
                      </a:r>
                      <a:endParaRPr lang="en-US" sz="1800" b="0" i="0" u="none" strike="noStrike">
                        <a:effectLst/>
                        <a:latin typeface="Arial" panose="020B0604020202020204" pitchFamily="34" charset="0"/>
                      </a:endParaRPr>
                    </a:p>
                  </a:txBody>
                  <a:tcPr marL="2459" marR="2459" marT="2459" marB="0"/>
                </a:tc>
                <a:tc>
                  <a:txBody>
                    <a:bodyPr/>
                    <a:lstStyle/>
                    <a:p>
                      <a:pPr algn="l" rtl="0" fontAlgn="t">
                        <a:spcBef>
                          <a:spcPts val="0"/>
                        </a:spcBef>
                        <a:spcAft>
                          <a:spcPts val="0"/>
                        </a:spcAft>
                      </a:pPr>
                      <a:r>
                        <a:rPr lang="en-US" sz="1800" u="none" strike="noStrike">
                          <a:effectLst/>
                        </a:rPr>
                        <a:t>Windows, macOS, Linux</a:t>
                      </a:r>
                      <a:endParaRPr lang="en-US" sz="1800" b="0" i="0" u="none" strike="noStrike">
                        <a:effectLst/>
                        <a:latin typeface="Arial" panose="020B0604020202020204" pitchFamily="34" charset="0"/>
                      </a:endParaRPr>
                    </a:p>
                  </a:txBody>
                  <a:tcPr marL="2459" marR="2459" marT="2459" marB="0"/>
                </a:tc>
                <a:extLst>
                  <a:ext uri="{0D108BD9-81ED-4DB2-BD59-A6C34878D82A}">
                    <a16:rowId xmlns:a16="http://schemas.microsoft.com/office/drawing/2014/main" val="1459795906"/>
                  </a:ext>
                </a:extLst>
              </a:tr>
              <a:tr h="380222">
                <a:tc>
                  <a:txBody>
                    <a:bodyPr/>
                    <a:lstStyle/>
                    <a:p>
                      <a:pPr algn="l" rtl="0" fontAlgn="t">
                        <a:spcBef>
                          <a:spcPts val="0"/>
                        </a:spcBef>
                        <a:spcAft>
                          <a:spcPts val="0"/>
                        </a:spcAft>
                      </a:pPr>
                      <a:r>
                        <a:rPr lang="en-US" sz="1800" u="sng" strike="noStrike">
                          <a:effectLst/>
                          <a:hlinkClick r:id="rId8"/>
                        </a:rPr>
                        <a:t>MSAL.js</a:t>
                      </a:r>
                      <a:endParaRPr lang="en-US" sz="1800" b="0" i="0" u="none" strike="noStrike">
                        <a:effectLst/>
                        <a:latin typeface="Arial" panose="020B0604020202020204" pitchFamily="34" charset="0"/>
                      </a:endParaRPr>
                    </a:p>
                  </a:txBody>
                  <a:tcPr marL="2459" marR="2459" marT="2459" marB="0"/>
                </a:tc>
                <a:tc>
                  <a:txBody>
                    <a:bodyPr/>
                    <a:lstStyle/>
                    <a:p>
                      <a:pPr algn="l" rtl="0" fontAlgn="t">
                        <a:spcBef>
                          <a:spcPts val="0"/>
                        </a:spcBef>
                        <a:spcAft>
                          <a:spcPts val="0"/>
                        </a:spcAft>
                      </a:pPr>
                      <a:r>
                        <a:rPr lang="en-US" sz="1800" u="none" strike="noStrike">
                          <a:effectLst/>
                        </a:rPr>
                        <a:t>JavaScript/TypeScript frameworks such as Vue.js, Ember.js, or Durandal.js</a:t>
                      </a:r>
                      <a:endParaRPr lang="en-US" sz="1800" b="0" i="0" u="none" strike="noStrike">
                        <a:effectLst/>
                        <a:latin typeface="Arial" panose="020B0604020202020204" pitchFamily="34" charset="0"/>
                      </a:endParaRPr>
                    </a:p>
                  </a:txBody>
                  <a:tcPr marL="2459" marR="2459" marT="2459" marB="0"/>
                </a:tc>
                <a:extLst>
                  <a:ext uri="{0D108BD9-81ED-4DB2-BD59-A6C34878D82A}">
                    <a16:rowId xmlns:a16="http://schemas.microsoft.com/office/drawing/2014/main" val="4184941799"/>
                  </a:ext>
                </a:extLst>
              </a:tr>
              <a:tr h="423849">
                <a:tc>
                  <a:txBody>
                    <a:bodyPr/>
                    <a:lstStyle/>
                    <a:p>
                      <a:pPr algn="l" rtl="0" fontAlgn="t">
                        <a:spcBef>
                          <a:spcPts val="0"/>
                        </a:spcBef>
                        <a:spcAft>
                          <a:spcPts val="0"/>
                        </a:spcAft>
                      </a:pPr>
                      <a:r>
                        <a:rPr lang="en-US" sz="1800" u="sng" strike="noStrike" dirty="0">
                          <a:effectLst/>
                          <a:hlinkClick r:id="rId9"/>
                        </a:rPr>
                        <a:t>MSAL.NET</a:t>
                      </a:r>
                      <a:endParaRPr lang="en-US" sz="1800" b="0" i="0" u="none" strike="noStrike" dirty="0">
                        <a:effectLst/>
                        <a:latin typeface="Arial" panose="020B0604020202020204" pitchFamily="34" charset="0"/>
                      </a:endParaRPr>
                    </a:p>
                  </a:txBody>
                  <a:tcPr marL="2459" marR="2459" marT="2459" marB="0"/>
                </a:tc>
                <a:tc>
                  <a:txBody>
                    <a:bodyPr/>
                    <a:lstStyle/>
                    <a:p>
                      <a:pPr algn="l" rtl="0" fontAlgn="t">
                        <a:spcBef>
                          <a:spcPts val="0"/>
                        </a:spcBef>
                        <a:spcAft>
                          <a:spcPts val="0"/>
                        </a:spcAft>
                      </a:pPr>
                      <a:r>
                        <a:rPr lang="en-US" sz="1800" u="none" strike="noStrike" dirty="0">
                          <a:effectLst/>
                        </a:rPr>
                        <a:t>.NET Framework, .NET Core, Xamarin Android, Xamarin iOS, Universal Windows Platform</a:t>
                      </a:r>
                      <a:endParaRPr lang="en-US" sz="1800" b="0" i="0" u="none" strike="noStrike" dirty="0">
                        <a:effectLst/>
                        <a:latin typeface="Arial" panose="020B0604020202020204" pitchFamily="34" charset="0"/>
                      </a:endParaRPr>
                    </a:p>
                  </a:txBody>
                  <a:tcPr marL="2459" marR="2459" marT="2459" marB="0"/>
                </a:tc>
                <a:extLst>
                  <a:ext uri="{0D108BD9-81ED-4DB2-BD59-A6C34878D82A}">
                    <a16:rowId xmlns:a16="http://schemas.microsoft.com/office/drawing/2014/main" val="4025509694"/>
                  </a:ext>
                </a:extLst>
              </a:tr>
              <a:tr h="457200">
                <a:tc>
                  <a:txBody>
                    <a:bodyPr/>
                    <a:lstStyle/>
                    <a:p>
                      <a:pPr algn="l" rtl="0" fontAlgn="t">
                        <a:spcBef>
                          <a:spcPts val="0"/>
                        </a:spcBef>
                        <a:spcAft>
                          <a:spcPts val="0"/>
                        </a:spcAft>
                      </a:pPr>
                      <a:r>
                        <a:rPr lang="en-US" sz="1800" u="sng" strike="noStrike" dirty="0">
                          <a:effectLst/>
                          <a:hlinkClick r:id="rId10"/>
                        </a:rPr>
                        <a:t>MSAL Node</a:t>
                      </a:r>
                      <a:endParaRPr lang="en-US" sz="1800" b="0" i="0" u="none" strike="noStrike" dirty="0">
                        <a:effectLst/>
                        <a:latin typeface="Arial" panose="020B0604020202020204" pitchFamily="34" charset="0"/>
                      </a:endParaRPr>
                    </a:p>
                  </a:txBody>
                  <a:tcPr marL="2459" marR="2459" marT="2459" marB="0"/>
                </a:tc>
                <a:tc>
                  <a:txBody>
                    <a:bodyPr/>
                    <a:lstStyle/>
                    <a:p>
                      <a:pPr algn="l" rtl="0" fontAlgn="t">
                        <a:spcBef>
                          <a:spcPts val="0"/>
                        </a:spcBef>
                        <a:spcAft>
                          <a:spcPts val="0"/>
                        </a:spcAft>
                      </a:pPr>
                      <a:r>
                        <a:rPr lang="en-US" sz="1800" u="none" strike="noStrike" dirty="0">
                          <a:effectLst/>
                        </a:rPr>
                        <a:t>Web apps with Express, desktop apps with Electron, Cross-platform console apps</a:t>
                      </a:r>
                      <a:endParaRPr lang="en-US" sz="1800" b="0" i="0" u="none" strike="noStrike" dirty="0">
                        <a:effectLst/>
                        <a:latin typeface="Arial" panose="020B0604020202020204" pitchFamily="34" charset="0"/>
                      </a:endParaRPr>
                    </a:p>
                  </a:txBody>
                  <a:tcPr marL="2459" marR="2459" marT="2459" marB="0"/>
                </a:tc>
                <a:extLst>
                  <a:ext uri="{0D108BD9-81ED-4DB2-BD59-A6C34878D82A}">
                    <a16:rowId xmlns:a16="http://schemas.microsoft.com/office/drawing/2014/main" val="3438314575"/>
                  </a:ext>
                </a:extLst>
              </a:tr>
              <a:tr h="301718">
                <a:tc>
                  <a:txBody>
                    <a:bodyPr/>
                    <a:lstStyle/>
                    <a:p>
                      <a:pPr algn="l" rtl="0" fontAlgn="t">
                        <a:spcBef>
                          <a:spcPts val="0"/>
                        </a:spcBef>
                        <a:spcAft>
                          <a:spcPts val="0"/>
                        </a:spcAft>
                      </a:pPr>
                      <a:r>
                        <a:rPr lang="en-US" sz="1800" u="sng" strike="noStrike">
                          <a:effectLst/>
                          <a:hlinkClick r:id="rId11"/>
                        </a:rPr>
                        <a:t>MSAL Python</a:t>
                      </a:r>
                      <a:endParaRPr lang="en-US" sz="1800" b="0" i="0" u="none" strike="noStrike">
                        <a:effectLst/>
                        <a:latin typeface="Arial" panose="020B0604020202020204" pitchFamily="34" charset="0"/>
                      </a:endParaRPr>
                    </a:p>
                  </a:txBody>
                  <a:tcPr marL="2459" marR="2459" marT="2459" marB="0"/>
                </a:tc>
                <a:tc>
                  <a:txBody>
                    <a:bodyPr/>
                    <a:lstStyle/>
                    <a:p>
                      <a:pPr algn="l" rtl="0" fontAlgn="t">
                        <a:spcBef>
                          <a:spcPts val="0"/>
                        </a:spcBef>
                        <a:spcAft>
                          <a:spcPts val="0"/>
                        </a:spcAft>
                      </a:pPr>
                      <a:r>
                        <a:rPr lang="en-US" sz="1800" u="none" strike="noStrike">
                          <a:effectLst/>
                        </a:rPr>
                        <a:t>Windows, macOS, Linux</a:t>
                      </a:r>
                      <a:endParaRPr lang="en-US" sz="1800" b="0" i="0" u="none" strike="noStrike">
                        <a:effectLst/>
                        <a:latin typeface="Arial" panose="020B0604020202020204" pitchFamily="34" charset="0"/>
                      </a:endParaRPr>
                    </a:p>
                  </a:txBody>
                  <a:tcPr marL="2459" marR="2459" marT="2459" marB="0"/>
                </a:tc>
                <a:extLst>
                  <a:ext uri="{0D108BD9-81ED-4DB2-BD59-A6C34878D82A}">
                    <a16:rowId xmlns:a16="http://schemas.microsoft.com/office/drawing/2014/main" val="253723956"/>
                  </a:ext>
                </a:extLst>
              </a:tr>
              <a:tr h="345395">
                <a:tc>
                  <a:txBody>
                    <a:bodyPr/>
                    <a:lstStyle/>
                    <a:p>
                      <a:pPr algn="l" rtl="0" fontAlgn="t">
                        <a:spcBef>
                          <a:spcPts val="0"/>
                        </a:spcBef>
                        <a:spcAft>
                          <a:spcPts val="0"/>
                        </a:spcAft>
                      </a:pPr>
                      <a:r>
                        <a:rPr lang="en-US" sz="1800" u="sng" strike="noStrike">
                          <a:effectLst/>
                          <a:hlinkClick r:id="rId12"/>
                        </a:rPr>
                        <a:t>MSAL React</a:t>
                      </a:r>
                      <a:endParaRPr lang="en-US" sz="1800" b="0" i="0" u="none" strike="noStrike">
                        <a:effectLst/>
                        <a:latin typeface="Arial" panose="020B0604020202020204" pitchFamily="34" charset="0"/>
                      </a:endParaRPr>
                    </a:p>
                  </a:txBody>
                  <a:tcPr marL="2459" marR="2459" marT="2459" marB="0"/>
                </a:tc>
                <a:tc>
                  <a:txBody>
                    <a:bodyPr/>
                    <a:lstStyle/>
                    <a:p>
                      <a:pPr algn="l" rtl="0" fontAlgn="t">
                        <a:spcBef>
                          <a:spcPts val="0"/>
                        </a:spcBef>
                        <a:spcAft>
                          <a:spcPts val="0"/>
                        </a:spcAft>
                      </a:pPr>
                      <a:r>
                        <a:rPr lang="en-US" sz="1800" u="none" strike="noStrike" dirty="0">
                          <a:effectLst/>
                        </a:rPr>
                        <a:t>Single-page apps with React and React-based libraries (Next.js, Gatsby.js)</a:t>
                      </a:r>
                      <a:endParaRPr lang="en-US" sz="1800" b="0" i="0" u="none" strike="noStrike" dirty="0">
                        <a:effectLst/>
                        <a:latin typeface="Arial" panose="020B0604020202020204" pitchFamily="34" charset="0"/>
                      </a:endParaRPr>
                    </a:p>
                  </a:txBody>
                  <a:tcPr marL="2459" marR="2459" marT="2459" marB="0"/>
                </a:tc>
                <a:extLst>
                  <a:ext uri="{0D108BD9-81ED-4DB2-BD59-A6C34878D82A}">
                    <a16:rowId xmlns:a16="http://schemas.microsoft.com/office/drawing/2014/main" val="915192461"/>
                  </a:ext>
                </a:extLst>
              </a:tr>
            </a:tbl>
          </a:graphicData>
        </a:graphic>
      </p:graphicFrame>
    </p:spTree>
    <p:extLst>
      <p:ext uri="{BB962C8B-B14F-4D97-AF65-F5344CB8AC3E}">
        <p14:creationId xmlns:p14="http://schemas.microsoft.com/office/powerpoint/2010/main" val="2850398159"/>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32">
            <a:extLst>
              <a:ext uri="{FF2B5EF4-FFF2-40B4-BE49-F238E27FC236}">
                <a16:creationId xmlns:a16="http://schemas.microsoft.com/office/drawing/2014/main" id="{CDF0A0D3-7D3A-4042-AFA5-1C766E1A81F3}"/>
              </a:ext>
            </a:extLst>
          </p:cNvPr>
          <p:cNvSpPr>
            <a:spLocks noGrp="1"/>
          </p:cNvSpPr>
          <p:nvPr>
            <p:ph type="title"/>
          </p:nvPr>
        </p:nvSpPr>
        <p:spPr>
          <a:xfrm>
            <a:off x="588263" y="457200"/>
            <a:ext cx="11018520" cy="984885"/>
          </a:xfrm>
        </p:spPr>
        <p:txBody>
          <a:bodyPr>
            <a:normAutofit/>
          </a:bodyPr>
          <a:lstStyle/>
          <a:p>
            <a:r>
              <a:rPr lang="en-US"/>
              <a:t>Fast and simple integration</a:t>
            </a:r>
            <a:br>
              <a:rPr lang="en-US"/>
            </a:br>
            <a:r>
              <a:rPr lang="en-US" sz="2800">
                <a:solidFill>
                  <a:schemeClr val="accent1"/>
                </a:solidFill>
              </a:rPr>
              <a:t>Authentication libraries</a:t>
            </a:r>
            <a:endParaRPr lang="en-US"/>
          </a:p>
        </p:txBody>
      </p:sp>
      <p:sp>
        <p:nvSpPr>
          <p:cNvPr id="34" name="Text Placeholder 33">
            <a:extLst>
              <a:ext uri="{FF2B5EF4-FFF2-40B4-BE49-F238E27FC236}">
                <a16:creationId xmlns:a16="http://schemas.microsoft.com/office/drawing/2014/main" id="{1C9C419B-A002-413B-BA53-2E67E4E66085}"/>
              </a:ext>
            </a:extLst>
          </p:cNvPr>
          <p:cNvSpPr>
            <a:spLocks noGrp="1"/>
          </p:cNvSpPr>
          <p:nvPr>
            <p:ph type="body" sz="quarter" idx="10"/>
          </p:nvPr>
        </p:nvSpPr>
        <p:spPr>
          <a:xfrm>
            <a:off x="584199" y="1780381"/>
            <a:ext cx="11364646" cy="4493538"/>
          </a:xfrm>
        </p:spPr>
        <p:txBody>
          <a:bodyPr/>
          <a:lstStyle/>
          <a:p>
            <a:r>
              <a:rPr lang="en-US" dirty="0"/>
              <a:t>Secure access to users and data made simple</a:t>
            </a:r>
          </a:p>
          <a:p>
            <a:pPr lvl="1"/>
            <a:r>
              <a:rPr lang="en-US" dirty="0"/>
              <a:t>Microsoft’s (Microsoft Graph, other APIs)</a:t>
            </a:r>
          </a:p>
          <a:p>
            <a:pPr lvl="1"/>
            <a:r>
              <a:rPr lang="en-US" dirty="0"/>
              <a:t>Your own APIs</a:t>
            </a:r>
          </a:p>
          <a:p>
            <a:r>
              <a:rPr lang="en-US" dirty="0"/>
              <a:t>MSAL - best in class auth libs</a:t>
            </a:r>
          </a:p>
          <a:p>
            <a:pPr lvl="1"/>
            <a:r>
              <a:rPr lang="en-US" dirty="0"/>
              <a:t>Reach any audience</a:t>
            </a:r>
          </a:p>
          <a:p>
            <a:pPr lvl="1"/>
            <a:r>
              <a:rPr lang="en-US" dirty="0"/>
              <a:t>Follows Microsoft Security Development Lifecycle</a:t>
            </a:r>
          </a:p>
          <a:p>
            <a:r>
              <a:rPr lang="en-US" dirty="0"/>
              <a:t>Goes beyond being a protocol library</a:t>
            </a:r>
          </a:p>
          <a:p>
            <a:pPr lvl="1"/>
            <a:r>
              <a:rPr lang="en-US" dirty="0"/>
              <a:t>Handles the protocol details without requiring code by developer. For example, the mechanics of token refresh</a:t>
            </a:r>
          </a:p>
          <a:p>
            <a:pPr lvl="1"/>
            <a:r>
              <a:rPr lang="en-US" dirty="0"/>
              <a:t>Microsoft Continuous Access Evaluation and Proactive token refresh (details later)</a:t>
            </a:r>
          </a:p>
          <a:p>
            <a:pPr lvl="1"/>
            <a:r>
              <a:rPr lang="en-US" dirty="0"/>
              <a:t>Enables app to use Auth Brokers (details later)</a:t>
            </a:r>
          </a:p>
        </p:txBody>
      </p:sp>
    </p:spTree>
    <p:extLst>
      <p:ext uri="{BB962C8B-B14F-4D97-AF65-F5344CB8AC3E}">
        <p14:creationId xmlns:p14="http://schemas.microsoft.com/office/powerpoint/2010/main" val="3332900174"/>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What is automatic user provisioning?</a:t>
            </a:r>
          </a:p>
        </p:txBody>
      </p:sp>
      <p:sp>
        <p:nvSpPr>
          <p:cNvPr id="6" name="Text Placeholder 5"/>
          <p:cNvSpPr>
            <a:spLocks noGrp="1"/>
          </p:cNvSpPr>
          <p:nvPr>
            <p:ph type="body" sz="quarter" idx="10"/>
          </p:nvPr>
        </p:nvSpPr>
        <p:spPr>
          <a:xfrm>
            <a:off x="104070" y="1194193"/>
            <a:ext cx="4992024" cy="4633851"/>
          </a:xfrm>
        </p:spPr>
        <p:txBody>
          <a:bodyPr/>
          <a:lstStyle/>
          <a:p>
            <a:pPr marL="457200" indent="-457200" fontAlgn="base">
              <a:buFont typeface="Arial" panose="020B0604020202020204" pitchFamily="34" charset="0"/>
              <a:buChar char="•"/>
            </a:pPr>
            <a:r>
              <a:rPr lang="en-US" sz="2600">
                <a:latin typeface="+mn-lt"/>
              </a:rPr>
              <a:t>Allows IT admins to automate the creation, maintenance and removal of user identities in one or more target identity stores.</a:t>
            </a:r>
          </a:p>
          <a:p>
            <a:pPr marL="457200" indent="-457200" fontAlgn="base">
              <a:buFont typeface="Arial" panose="020B0604020202020204" pitchFamily="34" charset="0"/>
              <a:buChar char="•"/>
            </a:pPr>
            <a:r>
              <a:rPr lang="en-US" sz="2600">
                <a:latin typeface="+mn-lt"/>
              </a:rPr>
              <a:t>These actions are based on changes to users/groups in Azure AD or HR profiles.</a:t>
            </a:r>
          </a:p>
          <a:p>
            <a:pPr marL="457200" indent="-457200" fontAlgn="base">
              <a:buFont typeface="Arial" panose="020B0604020202020204" pitchFamily="34" charset="0"/>
              <a:buChar char="•"/>
            </a:pPr>
            <a:r>
              <a:rPr lang="en-US" sz="2600">
                <a:latin typeface="+mn-lt"/>
              </a:rPr>
              <a:t>Also called “Joiner-Mover-Leaver” scenarios</a:t>
            </a:r>
          </a:p>
          <a:p>
            <a:pPr fontAlgn="base"/>
            <a:endParaRPr lang="en-US">
              <a:latin typeface="+mn-lt"/>
            </a:endParaRPr>
          </a:p>
        </p:txBody>
      </p:sp>
      <p:sp>
        <p:nvSpPr>
          <p:cNvPr id="5" name="TextBox 4">
            <a:extLst>
              <a:ext uri="{FF2B5EF4-FFF2-40B4-BE49-F238E27FC236}">
                <a16:creationId xmlns:a16="http://schemas.microsoft.com/office/drawing/2014/main" id="{03E613A9-D755-4E29-B5CD-ECEE5047DB2E}"/>
              </a:ext>
            </a:extLst>
          </p:cNvPr>
          <p:cNvSpPr txBox="1"/>
          <p:nvPr/>
        </p:nvSpPr>
        <p:spPr>
          <a:xfrm>
            <a:off x="5447786" y="1759227"/>
            <a:ext cx="2943179" cy="4692102"/>
          </a:xfrm>
          <a:prstGeom prst="rect">
            <a:avLst/>
          </a:prstGeom>
          <a:solidFill>
            <a:srgbClr val="0078D7"/>
          </a:solidFill>
        </p:spPr>
        <p:txBody>
          <a:bodyPr wrap="square" lIns="179259" tIns="143407" rIns="179259" bIns="143407" rtlCol="0">
            <a:spAutoFit/>
          </a:bodyPr>
          <a:lstStyle/>
          <a:p>
            <a:pPr defTabSz="896386">
              <a:lnSpc>
                <a:spcPct val="90000"/>
              </a:lnSpc>
              <a:spcAft>
                <a:spcPts val="588"/>
              </a:spcAft>
              <a:defRPr/>
            </a:pPr>
            <a:r>
              <a:rPr lang="en-US" sz="1176" b="1" kern="0">
                <a:solidFill>
                  <a:schemeClr val="bg1"/>
                </a:solidFill>
              </a:rPr>
              <a:t>User Profile Data</a:t>
            </a:r>
          </a:p>
          <a:p>
            <a:pPr marL="342834" indent="-342834" defTabSz="896386">
              <a:lnSpc>
                <a:spcPct val="90000"/>
              </a:lnSpc>
              <a:spcAft>
                <a:spcPts val="588"/>
              </a:spcAft>
              <a:buFont typeface="Arial" panose="020B0604020202020204" pitchFamily="34" charset="0"/>
              <a:buChar char="•"/>
              <a:defRPr/>
            </a:pPr>
            <a:r>
              <a:rPr lang="en-US" sz="1176" kern="0">
                <a:solidFill>
                  <a:schemeClr val="bg1"/>
                </a:solidFill>
              </a:rPr>
              <a:t>Legal Name</a:t>
            </a:r>
          </a:p>
          <a:p>
            <a:pPr marL="342834" indent="-342834" defTabSz="896386">
              <a:lnSpc>
                <a:spcPct val="90000"/>
              </a:lnSpc>
              <a:spcAft>
                <a:spcPts val="588"/>
              </a:spcAft>
              <a:buFont typeface="Arial" panose="020B0604020202020204" pitchFamily="34" charset="0"/>
              <a:buChar char="•"/>
              <a:defRPr/>
            </a:pPr>
            <a:r>
              <a:rPr lang="en-US" sz="1176" kern="0">
                <a:solidFill>
                  <a:schemeClr val="bg1"/>
                </a:solidFill>
              </a:rPr>
              <a:t>Preferred Name</a:t>
            </a:r>
          </a:p>
          <a:p>
            <a:pPr marL="342834" indent="-342834" defTabSz="896386">
              <a:lnSpc>
                <a:spcPct val="90000"/>
              </a:lnSpc>
              <a:spcAft>
                <a:spcPts val="588"/>
              </a:spcAft>
              <a:buFont typeface="Arial" panose="020B0604020202020204" pitchFamily="34" charset="0"/>
              <a:buChar char="•"/>
              <a:defRPr/>
            </a:pPr>
            <a:r>
              <a:rPr lang="en-US" sz="1176" kern="0">
                <a:solidFill>
                  <a:schemeClr val="bg1"/>
                </a:solidFill>
              </a:rPr>
              <a:t>User ID</a:t>
            </a:r>
          </a:p>
          <a:p>
            <a:pPr marL="342834" indent="-342834" defTabSz="896386">
              <a:lnSpc>
                <a:spcPct val="90000"/>
              </a:lnSpc>
              <a:spcAft>
                <a:spcPts val="588"/>
              </a:spcAft>
              <a:buFont typeface="Arial" panose="020B0604020202020204" pitchFamily="34" charset="0"/>
              <a:buChar char="•"/>
              <a:defRPr/>
            </a:pPr>
            <a:r>
              <a:rPr lang="en-US" sz="1176" kern="0">
                <a:solidFill>
                  <a:schemeClr val="bg1"/>
                </a:solidFill>
              </a:rPr>
              <a:t>Custom Attribute(s)</a:t>
            </a:r>
          </a:p>
          <a:p>
            <a:pPr defTabSz="896386">
              <a:lnSpc>
                <a:spcPct val="90000"/>
              </a:lnSpc>
              <a:spcAft>
                <a:spcPts val="588"/>
              </a:spcAft>
              <a:defRPr/>
            </a:pPr>
            <a:r>
              <a:rPr lang="en-US" sz="1176" b="1" kern="0">
                <a:solidFill>
                  <a:schemeClr val="bg1"/>
                </a:solidFill>
              </a:rPr>
              <a:t>Job Data</a:t>
            </a:r>
          </a:p>
          <a:p>
            <a:pPr marL="342834" indent="-342834" defTabSz="896386">
              <a:lnSpc>
                <a:spcPct val="90000"/>
              </a:lnSpc>
              <a:spcAft>
                <a:spcPts val="588"/>
              </a:spcAft>
              <a:buFont typeface="Arial" panose="020B0604020202020204" pitchFamily="34" charset="0"/>
              <a:buChar char="•"/>
              <a:defRPr/>
            </a:pPr>
            <a:r>
              <a:rPr lang="en-US" sz="1176" kern="0">
                <a:solidFill>
                  <a:schemeClr val="bg1"/>
                </a:solidFill>
              </a:rPr>
              <a:t>Worker Type</a:t>
            </a:r>
          </a:p>
          <a:p>
            <a:pPr marL="342834" indent="-342834" defTabSz="896386">
              <a:lnSpc>
                <a:spcPct val="90000"/>
              </a:lnSpc>
              <a:spcAft>
                <a:spcPts val="588"/>
              </a:spcAft>
              <a:buFont typeface="Arial" panose="020B0604020202020204" pitchFamily="34" charset="0"/>
              <a:buChar char="•"/>
              <a:defRPr/>
            </a:pPr>
            <a:r>
              <a:rPr lang="en-US" sz="1176" kern="0">
                <a:solidFill>
                  <a:schemeClr val="bg1"/>
                </a:solidFill>
              </a:rPr>
              <a:t>Employee ID</a:t>
            </a:r>
          </a:p>
          <a:p>
            <a:pPr marL="342834" indent="-342834" defTabSz="896386">
              <a:lnSpc>
                <a:spcPct val="90000"/>
              </a:lnSpc>
              <a:spcAft>
                <a:spcPts val="588"/>
              </a:spcAft>
              <a:buFont typeface="Arial" panose="020B0604020202020204" pitchFamily="34" charset="0"/>
              <a:buChar char="•"/>
              <a:defRPr/>
            </a:pPr>
            <a:r>
              <a:rPr lang="en-US" sz="1176" kern="0">
                <a:solidFill>
                  <a:schemeClr val="bg1"/>
                </a:solidFill>
              </a:rPr>
              <a:t>Position Info</a:t>
            </a:r>
          </a:p>
          <a:p>
            <a:pPr marL="342834" indent="-342834" defTabSz="896386">
              <a:lnSpc>
                <a:spcPct val="90000"/>
              </a:lnSpc>
              <a:spcAft>
                <a:spcPts val="588"/>
              </a:spcAft>
              <a:buFont typeface="Arial" panose="020B0604020202020204" pitchFamily="34" charset="0"/>
              <a:buChar char="•"/>
              <a:defRPr/>
            </a:pPr>
            <a:r>
              <a:rPr lang="en-US" sz="1176" kern="0">
                <a:solidFill>
                  <a:schemeClr val="bg1"/>
                </a:solidFill>
              </a:rPr>
              <a:t>Business Title</a:t>
            </a:r>
          </a:p>
          <a:p>
            <a:pPr marL="342834" indent="-342834" defTabSz="896386">
              <a:lnSpc>
                <a:spcPct val="90000"/>
              </a:lnSpc>
              <a:spcAft>
                <a:spcPts val="588"/>
              </a:spcAft>
              <a:buFont typeface="Arial" panose="020B0604020202020204" pitchFamily="34" charset="0"/>
              <a:buChar char="•"/>
              <a:defRPr/>
            </a:pPr>
            <a:r>
              <a:rPr lang="en-US" sz="1176" kern="0">
                <a:solidFill>
                  <a:schemeClr val="bg1"/>
                </a:solidFill>
              </a:rPr>
              <a:t>Work Address</a:t>
            </a:r>
          </a:p>
          <a:p>
            <a:pPr marL="342834" indent="-342834" defTabSz="896386">
              <a:lnSpc>
                <a:spcPct val="90000"/>
              </a:lnSpc>
              <a:spcAft>
                <a:spcPts val="588"/>
              </a:spcAft>
              <a:buFont typeface="Arial" panose="020B0604020202020204" pitchFamily="34" charset="0"/>
              <a:buChar char="•"/>
              <a:defRPr/>
            </a:pPr>
            <a:r>
              <a:rPr lang="en-US" sz="1176" kern="0">
                <a:solidFill>
                  <a:schemeClr val="bg1"/>
                </a:solidFill>
              </a:rPr>
              <a:t>Manager</a:t>
            </a:r>
          </a:p>
          <a:p>
            <a:pPr marL="342834" indent="-342834" defTabSz="896386">
              <a:lnSpc>
                <a:spcPct val="90000"/>
              </a:lnSpc>
              <a:spcAft>
                <a:spcPts val="588"/>
              </a:spcAft>
              <a:buFont typeface="Arial" panose="020B0604020202020204" pitchFamily="34" charset="0"/>
              <a:buChar char="•"/>
              <a:defRPr/>
            </a:pPr>
            <a:r>
              <a:rPr lang="en-US" sz="1176" kern="0">
                <a:solidFill>
                  <a:schemeClr val="bg1"/>
                </a:solidFill>
              </a:rPr>
              <a:t>Company/Division/Department</a:t>
            </a:r>
          </a:p>
          <a:p>
            <a:pPr defTabSz="896386">
              <a:lnSpc>
                <a:spcPct val="90000"/>
              </a:lnSpc>
              <a:spcAft>
                <a:spcPts val="588"/>
              </a:spcAft>
              <a:defRPr/>
            </a:pPr>
            <a:r>
              <a:rPr lang="en-US" sz="1176" b="1" kern="0">
                <a:solidFill>
                  <a:schemeClr val="bg1"/>
                </a:solidFill>
              </a:rPr>
              <a:t>Dates</a:t>
            </a:r>
          </a:p>
          <a:p>
            <a:pPr marL="342834" indent="-342834" defTabSz="896386">
              <a:lnSpc>
                <a:spcPct val="90000"/>
              </a:lnSpc>
              <a:spcAft>
                <a:spcPts val="588"/>
              </a:spcAft>
              <a:buFont typeface="Arial" panose="020B0604020202020204" pitchFamily="34" charset="0"/>
              <a:buChar char="•"/>
              <a:defRPr/>
            </a:pPr>
            <a:r>
              <a:rPr lang="en-US" sz="1176" kern="0">
                <a:solidFill>
                  <a:schemeClr val="bg1"/>
                </a:solidFill>
              </a:rPr>
              <a:t>Hire Date</a:t>
            </a:r>
          </a:p>
          <a:p>
            <a:pPr marL="342834" indent="-342834" defTabSz="896386">
              <a:lnSpc>
                <a:spcPct val="90000"/>
              </a:lnSpc>
              <a:spcAft>
                <a:spcPts val="588"/>
              </a:spcAft>
              <a:buFont typeface="Arial" panose="020B0604020202020204" pitchFamily="34" charset="0"/>
              <a:buChar char="•"/>
              <a:defRPr/>
            </a:pPr>
            <a:r>
              <a:rPr lang="en-US" sz="1176" kern="0">
                <a:solidFill>
                  <a:schemeClr val="bg1"/>
                </a:solidFill>
              </a:rPr>
              <a:t>First Day of Work</a:t>
            </a:r>
          </a:p>
          <a:p>
            <a:pPr marL="342834" indent="-342834" defTabSz="896386">
              <a:lnSpc>
                <a:spcPct val="90000"/>
              </a:lnSpc>
              <a:spcAft>
                <a:spcPts val="588"/>
              </a:spcAft>
              <a:buFont typeface="Arial" panose="020B0604020202020204" pitchFamily="34" charset="0"/>
              <a:buChar char="•"/>
              <a:defRPr/>
            </a:pPr>
            <a:r>
              <a:rPr lang="en-US" sz="1176" kern="0">
                <a:solidFill>
                  <a:schemeClr val="bg1"/>
                </a:solidFill>
              </a:rPr>
              <a:t>Effective Dates</a:t>
            </a:r>
          </a:p>
          <a:p>
            <a:pPr marL="342834" indent="-342834" defTabSz="896386">
              <a:lnSpc>
                <a:spcPct val="90000"/>
              </a:lnSpc>
              <a:spcAft>
                <a:spcPts val="588"/>
              </a:spcAft>
              <a:buFont typeface="Arial" panose="020B0604020202020204" pitchFamily="34" charset="0"/>
              <a:buChar char="•"/>
              <a:defRPr/>
            </a:pPr>
            <a:r>
              <a:rPr lang="en-US" sz="1176" kern="0">
                <a:solidFill>
                  <a:schemeClr val="bg1"/>
                </a:solidFill>
              </a:rPr>
              <a:t>Last Day of Work</a:t>
            </a:r>
          </a:p>
        </p:txBody>
      </p:sp>
      <p:sp>
        <p:nvSpPr>
          <p:cNvPr id="7" name="Freeform 9">
            <a:extLst>
              <a:ext uri="{FF2B5EF4-FFF2-40B4-BE49-F238E27FC236}">
                <a16:creationId xmlns:a16="http://schemas.microsoft.com/office/drawing/2014/main" id="{3C48DAB4-A9D1-4CAE-8B31-1A6470E31E57}"/>
              </a:ext>
            </a:extLst>
          </p:cNvPr>
          <p:cNvSpPr>
            <a:spLocks/>
          </p:cNvSpPr>
          <p:nvPr/>
        </p:nvSpPr>
        <p:spPr bwMode="auto">
          <a:xfrm>
            <a:off x="8916886" y="2689569"/>
            <a:ext cx="2490705" cy="1478862"/>
          </a:xfrm>
          <a:custGeom>
            <a:avLst/>
            <a:gdLst>
              <a:gd name="T0" fmla="*/ 377 w 1074"/>
              <a:gd name="T1" fmla="*/ 0 h 746"/>
              <a:gd name="T2" fmla="*/ 190 w 1074"/>
              <a:gd name="T3" fmla="*/ 295 h 746"/>
              <a:gd name="T4" fmla="*/ 190 w 1074"/>
              <a:gd name="T5" fmla="*/ 309 h 746"/>
              <a:gd name="T6" fmla="*/ 0 w 1074"/>
              <a:gd name="T7" fmla="*/ 527 h 746"/>
              <a:gd name="T8" fmla="*/ 219 w 1074"/>
              <a:gd name="T9" fmla="*/ 746 h 746"/>
              <a:gd name="T10" fmla="*/ 304 w 1074"/>
              <a:gd name="T11" fmla="*/ 746 h 746"/>
              <a:gd name="T12" fmla="*/ 342 w 1074"/>
              <a:gd name="T13" fmla="*/ 746 h 746"/>
              <a:gd name="T14" fmla="*/ 356 w 1074"/>
              <a:gd name="T15" fmla="*/ 746 h 746"/>
              <a:gd name="T16" fmla="*/ 366 w 1074"/>
              <a:gd name="T17" fmla="*/ 746 h 746"/>
              <a:gd name="T18" fmla="*/ 898 w 1074"/>
              <a:gd name="T19" fmla="*/ 746 h 746"/>
              <a:gd name="T20" fmla="*/ 924 w 1074"/>
              <a:gd name="T21" fmla="*/ 746 h 746"/>
              <a:gd name="T22" fmla="*/ 952 w 1074"/>
              <a:gd name="T23" fmla="*/ 746 h 746"/>
              <a:gd name="T24" fmla="*/ 1074 w 1074"/>
              <a:gd name="T25" fmla="*/ 698 h 746"/>
              <a:gd name="T26" fmla="*/ 377 w 1074"/>
              <a:gd name="T27" fmla="*/ 0 h 746"/>
              <a:gd name="T28" fmla="*/ 377 w 1074"/>
              <a:gd name="T29" fmla="*/ 0 h 7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74" h="746">
                <a:moveTo>
                  <a:pt x="377" y="0"/>
                </a:moveTo>
                <a:cubicBezTo>
                  <a:pt x="266" y="52"/>
                  <a:pt x="190" y="164"/>
                  <a:pt x="190" y="295"/>
                </a:cubicBezTo>
                <a:cubicBezTo>
                  <a:pt x="190" y="299"/>
                  <a:pt x="190" y="306"/>
                  <a:pt x="190" y="309"/>
                </a:cubicBezTo>
                <a:cubicBezTo>
                  <a:pt x="83" y="325"/>
                  <a:pt x="0" y="416"/>
                  <a:pt x="0" y="527"/>
                </a:cubicBezTo>
                <a:cubicBezTo>
                  <a:pt x="0" y="646"/>
                  <a:pt x="97" y="743"/>
                  <a:pt x="219" y="746"/>
                </a:cubicBezTo>
                <a:cubicBezTo>
                  <a:pt x="219" y="746"/>
                  <a:pt x="219" y="746"/>
                  <a:pt x="304" y="746"/>
                </a:cubicBezTo>
                <a:cubicBezTo>
                  <a:pt x="316" y="746"/>
                  <a:pt x="337" y="746"/>
                  <a:pt x="342" y="746"/>
                </a:cubicBezTo>
                <a:cubicBezTo>
                  <a:pt x="342" y="746"/>
                  <a:pt x="342" y="746"/>
                  <a:pt x="356" y="746"/>
                </a:cubicBezTo>
                <a:cubicBezTo>
                  <a:pt x="359" y="746"/>
                  <a:pt x="363" y="746"/>
                  <a:pt x="366" y="746"/>
                </a:cubicBezTo>
                <a:cubicBezTo>
                  <a:pt x="499" y="746"/>
                  <a:pt x="779" y="746"/>
                  <a:pt x="898" y="746"/>
                </a:cubicBezTo>
                <a:cubicBezTo>
                  <a:pt x="907" y="746"/>
                  <a:pt x="916" y="746"/>
                  <a:pt x="924" y="746"/>
                </a:cubicBezTo>
                <a:cubicBezTo>
                  <a:pt x="933" y="746"/>
                  <a:pt x="943" y="746"/>
                  <a:pt x="952" y="746"/>
                </a:cubicBezTo>
                <a:cubicBezTo>
                  <a:pt x="998" y="741"/>
                  <a:pt x="1038" y="722"/>
                  <a:pt x="1074" y="698"/>
                </a:cubicBezTo>
                <a:cubicBezTo>
                  <a:pt x="377" y="0"/>
                  <a:pt x="377" y="0"/>
                  <a:pt x="377" y="0"/>
                </a:cubicBezTo>
                <a:cubicBezTo>
                  <a:pt x="377" y="0"/>
                  <a:pt x="377" y="0"/>
                  <a:pt x="377" y="0"/>
                </a:cubicBezTo>
                <a:close/>
              </a:path>
            </a:pathLst>
          </a:custGeom>
          <a:solidFill>
            <a:schemeClr val="accent1">
              <a:lumMod val="60000"/>
              <a:lumOff val="40000"/>
            </a:schemeClr>
          </a:solidFill>
          <a:ln>
            <a:noFill/>
          </a:ln>
        </p:spPr>
        <p:txBody>
          <a:bodyPr vert="horz" wrap="square" lIns="89617" tIns="44808" rIns="89617" bIns="44808" numCol="1" anchor="t" anchorCtr="0" compatLnSpc="1">
            <a:prstTxWarp prst="textNoShape">
              <a:avLst/>
            </a:prstTxWarp>
          </a:bodyPr>
          <a:lstStyle/>
          <a:p>
            <a:pPr defTabSz="914132">
              <a:defRPr/>
            </a:pPr>
            <a:endParaRPr lang="en-US" sz="1766" kern="0">
              <a:solidFill>
                <a:srgbClr val="505050"/>
              </a:solidFill>
              <a:latin typeface="Segoe UI"/>
            </a:endParaRPr>
          </a:p>
        </p:txBody>
      </p:sp>
      <p:sp>
        <p:nvSpPr>
          <p:cNvPr id="8" name="Right Arrow 1">
            <a:extLst>
              <a:ext uri="{FF2B5EF4-FFF2-40B4-BE49-F238E27FC236}">
                <a16:creationId xmlns:a16="http://schemas.microsoft.com/office/drawing/2014/main" id="{B097E053-AA8F-4206-8426-70776DCA4FE8}"/>
              </a:ext>
            </a:extLst>
          </p:cNvPr>
          <p:cNvSpPr/>
          <p:nvPr/>
        </p:nvSpPr>
        <p:spPr bwMode="auto">
          <a:xfrm>
            <a:off x="7996462" y="3124949"/>
            <a:ext cx="1178301" cy="727492"/>
          </a:xfrm>
          <a:prstGeom prst="rightArrow">
            <a:avLst/>
          </a:prstGeom>
          <a:solidFill>
            <a:srgbClr val="FF8C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kern="0">
              <a:solidFill>
                <a:schemeClr val="tx1">
                  <a:lumMod val="50000"/>
                </a:schemeClr>
              </a:solidFill>
            </a:endParaRPr>
          </a:p>
        </p:txBody>
      </p:sp>
      <p:sp>
        <p:nvSpPr>
          <p:cNvPr id="9" name="Rectangle 8">
            <a:extLst>
              <a:ext uri="{FF2B5EF4-FFF2-40B4-BE49-F238E27FC236}">
                <a16:creationId xmlns:a16="http://schemas.microsoft.com/office/drawing/2014/main" id="{0FD88FEB-BDAB-42DB-9018-48690B2CBCC5}"/>
              </a:ext>
            </a:extLst>
          </p:cNvPr>
          <p:cNvSpPr/>
          <p:nvPr/>
        </p:nvSpPr>
        <p:spPr bwMode="auto">
          <a:xfrm>
            <a:off x="5447786" y="1194193"/>
            <a:ext cx="2943179" cy="59606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2353">
                <a:gradFill>
                  <a:gsLst>
                    <a:gs pos="0">
                      <a:srgbClr val="FFFFFF"/>
                    </a:gs>
                    <a:gs pos="100000">
                      <a:srgbClr val="FFFFFF"/>
                    </a:gs>
                  </a:gsLst>
                  <a:lin ang="5400000" scaled="0"/>
                </a:gradFill>
                <a:ea typeface="Segoe UI" pitchFamily="34" charset="0"/>
                <a:cs typeface="Segoe UI" pitchFamily="34" charset="0"/>
              </a:rPr>
              <a:t>HR Data</a:t>
            </a:r>
          </a:p>
        </p:txBody>
      </p:sp>
      <p:sp>
        <p:nvSpPr>
          <p:cNvPr id="10" name="TextBox 9">
            <a:extLst>
              <a:ext uri="{FF2B5EF4-FFF2-40B4-BE49-F238E27FC236}">
                <a16:creationId xmlns:a16="http://schemas.microsoft.com/office/drawing/2014/main" id="{D7294E5F-9012-4D6C-A8B8-EEA078A04DBF}"/>
              </a:ext>
            </a:extLst>
          </p:cNvPr>
          <p:cNvSpPr txBox="1"/>
          <p:nvPr/>
        </p:nvSpPr>
        <p:spPr>
          <a:xfrm>
            <a:off x="8883555" y="3296447"/>
            <a:ext cx="2518292" cy="941386"/>
          </a:xfrm>
          <a:prstGeom prst="rect">
            <a:avLst/>
          </a:prstGeom>
          <a:noFill/>
        </p:spPr>
        <p:txBody>
          <a:bodyPr wrap="square" lIns="179285" tIns="143428" rIns="179285" bIns="143428" rtlCol="0">
            <a:spAutoFit/>
          </a:bodyPr>
          <a:lstStyle/>
          <a:p>
            <a:pPr algn="ctr">
              <a:lnSpc>
                <a:spcPct val="90000"/>
              </a:lnSpc>
              <a:spcAft>
                <a:spcPts val="588"/>
              </a:spcAft>
            </a:pPr>
            <a:r>
              <a:rPr lang="en-US" sz="2353">
                <a:gradFill>
                  <a:gsLst>
                    <a:gs pos="2917">
                      <a:schemeClr val="tx1"/>
                    </a:gs>
                    <a:gs pos="30000">
                      <a:schemeClr val="tx1"/>
                    </a:gs>
                  </a:gsLst>
                  <a:lin ang="5400000" scaled="0"/>
                </a:gradFill>
              </a:rPr>
              <a:t>AD, Azure AD and SaaS apps</a:t>
            </a:r>
          </a:p>
        </p:txBody>
      </p:sp>
    </p:spTree>
    <p:extLst>
      <p:ext uri="{BB962C8B-B14F-4D97-AF65-F5344CB8AC3E}">
        <p14:creationId xmlns:p14="http://schemas.microsoft.com/office/powerpoint/2010/main" val="3562900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355305" y="1127980"/>
            <a:ext cx="10992439" cy="6076768"/>
          </a:xfrm>
        </p:spPr>
        <p:txBody>
          <a:bodyPr vert="horz" lIns="91440" tIns="45720" rIns="91440" bIns="45720" rtlCol="0" anchor="t">
            <a:normAutofit/>
          </a:bodyPr>
          <a:lstStyle/>
          <a:p>
            <a:pPr marL="0" lvl="1"/>
            <a:r>
              <a:rPr lang="en-US" sz="2600">
                <a:cs typeface="Segoe UI Light" panose="020B0502040204020203" pitchFamily="34" charset="0"/>
              </a:rPr>
              <a:t>SCIM is an emerging standardized protocol and schema for managing users and groups. More info: </a:t>
            </a:r>
            <a:r>
              <a:rPr lang="en-US" sz="2600">
                <a:solidFill>
                  <a:srgbClr val="0070C0"/>
                </a:solidFill>
                <a:cs typeface="Segoe UI Light" panose="020B0502040204020203" pitchFamily="34" charset="0"/>
                <a:hlinkClick r:id="rId3">
                  <a:extLst>
                    <a:ext uri="{A12FA001-AC4F-418D-AE19-62706E023703}">
                      <ahyp:hlinkClr xmlns:ahyp="http://schemas.microsoft.com/office/drawing/2018/hyperlinkcolor" val="tx"/>
                    </a:ext>
                  </a:extLst>
                </a:hlinkClick>
              </a:rPr>
              <a:t>http://www.simplecloud.info/</a:t>
            </a:r>
            <a:endParaRPr lang="en-US" sz="2600">
              <a:cs typeface="Segoe UI Light" panose="020B0502040204020203" pitchFamily="34" charset="0"/>
            </a:endParaRPr>
          </a:p>
          <a:p>
            <a:pPr marL="0" lvl="1"/>
            <a:endParaRPr lang="en-US" sz="2600">
              <a:cs typeface="Segoe UI Light" panose="020B0502040204020203" pitchFamily="34" charset="0"/>
            </a:endParaRPr>
          </a:p>
          <a:p>
            <a:r>
              <a:rPr lang="en-US" sz="2600">
                <a:latin typeface="+mn-lt"/>
                <a:cs typeface="Segoe UI Light" panose="020B0502040204020203" pitchFamily="34" charset="0"/>
              </a:rPr>
              <a:t>Experienced growth of adoption in 2015-2016 among popular SaaS apps like Workplace by Facebook, Slack, and </a:t>
            </a:r>
            <a:r>
              <a:rPr lang="en-US" sz="2600" err="1">
                <a:latin typeface="+mn-lt"/>
                <a:cs typeface="Segoe UI Light" panose="020B0502040204020203" pitchFamily="34" charset="0"/>
              </a:rPr>
              <a:t>Github</a:t>
            </a:r>
            <a:endParaRPr lang="en-US" sz="2600">
              <a:latin typeface="+mn-lt"/>
              <a:cs typeface="Segoe UI Light" panose="020B0502040204020203" pitchFamily="34" charset="0"/>
            </a:endParaRPr>
          </a:p>
          <a:p>
            <a:endParaRPr lang="en-US" sz="2600">
              <a:latin typeface="+mn-lt"/>
              <a:cs typeface="Segoe UI Light" panose="020B0502040204020203" pitchFamily="34" charset="0"/>
            </a:endParaRPr>
          </a:p>
          <a:p>
            <a:r>
              <a:rPr lang="en-US" sz="2600">
                <a:latin typeface="+mn-lt"/>
                <a:cs typeface="Segoe UI Light" panose="020B0502040204020203" pitchFamily="34" charset="0"/>
              </a:rPr>
              <a:t>Many of our pre-integrated connectors in the app gallery happen to use SCIM</a:t>
            </a:r>
            <a:br>
              <a:rPr lang="en-US" sz="2600">
                <a:latin typeface="+mn-lt"/>
                <a:cs typeface="Segoe UI Light" panose="020B0502040204020203" pitchFamily="34" charset="0"/>
              </a:rPr>
            </a:br>
            <a:endParaRPr lang="en-US" sz="2600">
              <a:latin typeface="+mn-lt"/>
              <a:cs typeface="Segoe UI Light" panose="020B0502040204020203" pitchFamily="34" charset="0"/>
            </a:endParaRPr>
          </a:p>
          <a:p>
            <a:pPr marL="280035" lvl="1" indent="-280035"/>
            <a:r>
              <a:rPr lang="en-US" sz="2600">
                <a:cs typeface="Segoe UI Light" panose="020B0502040204020203" pitchFamily="34" charset="0"/>
              </a:rPr>
              <a:t>We also have a generic connector for non-gallery and custom apps that implement SCIM 2.0.</a:t>
            </a:r>
            <a:r>
              <a:rPr lang="en-US" sz="2600">
                <a:ea typeface="+mj-lt"/>
                <a:cs typeface="Segoe UI Light" panose="020B0502040204020203" pitchFamily="34" charset="0"/>
              </a:rPr>
              <a:t> More info: </a:t>
            </a:r>
            <a:r>
              <a:rPr lang="en-US" sz="2600">
                <a:ea typeface="+mj-lt"/>
                <a:cs typeface="Segoe UI Light" panose="020B0502040204020203" pitchFamily="34" charset="0"/>
                <a:hlinkClick r:id="rId4"/>
              </a:rPr>
              <a:t>http://aka.ms/SCIM</a:t>
            </a:r>
            <a:r>
              <a:rPr lang="en-US" sz="2600">
                <a:cs typeface="Segoe UI Light" panose="020B0502040204020203" pitchFamily="34" charset="0"/>
              </a:rPr>
              <a:t>  </a:t>
            </a:r>
          </a:p>
          <a:p>
            <a:pPr marL="0" lvl="1" indent="0">
              <a:buNone/>
            </a:pPr>
            <a:endParaRPr lang="en-US">
              <a:cs typeface="Segoe UI Light" panose="020B0502040204020203" pitchFamily="34" charset="0"/>
            </a:endParaRPr>
          </a:p>
        </p:txBody>
      </p:sp>
      <p:sp>
        <p:nvSpPr>
          <p:cNvPr id="17" name="Title 16"/>
          <p:cNvSpPr>
            <a:spLocks noGrp="1"/>
          </p:cNvSpPr>
          <p:nvPr>
            <p:ph type="title"/>
          </p:nvPr>
        </p:nvSpPr>
        <p:spPr/>
        <p:txBody>
          <a:bodyPr/>
          <a:lstStyle/>
          <a:p>
            <a:r>
              <a:rPr lang="en-US"/>
              <a:t>What is SCIM?</a:t>
            </a:r>
          </a:p>
        </p:txBody>
      </p:sp>
    </p:spTree>
    <p:extLst>
      <p:ext uri="{BB962C8B-B14F-4D97-AF65-F5344CB8AC3E}">
        <p14:creationId xmlns:p14="http://schemas.microsoft.com/office/powerpoint/2010/main" val="23223196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What we hear from customers</a:t>
            </a:r>
          </a:p>
        </p:txBody>
      </p:sp>
      <p:sp>
        <p:nvSpPr>
          <p:cNvPr id="6" name="Text Placeholder 5"/>
          <p:cNvSpPr>
            <a:spLocks noGrp="1"/>
          </p:cNvSpPr>
          <p:nvPr>
            <p:ph type="body" sz="quarter" idx="10"/>
          </p:nvPr>
        </p:nvSpPr>
        <p:spPr>
          <a:xfrm>
            <a:off x="586390" y="1434370"/>
            <a:ext cx="11018520" cy="3533275"/>
          </a:xfrm>
        </p:spPr>
        <p:txBody>
          <a:bodyPr/>
          <a:lstStyle/>
          <a:p>
            <a:r>
              <a:rPr lang="en-US"/>
              <a:t>Increased</a:t>
            </a:r>
            <a:r>
              <a:rPr lang="en-US" b="1"/>
              <a:t> </a:t>
            </a:r>
            <a:r>
              <a:rPr lang="en-US" b="1">
                <a:solidFill>
                  <a:schemeClr val="accent1"/>
                </a:solidFill>
                <a:latin typeface="+mj-lt"/>
              </a:rPr>
              <a:t>visibility and control</a:t>
            </a:r>
          </a:p>
          <a:p>
            <a:endParaRPr lang="en-US"/>
          </a:p>
          <a:p>
            <a:r>
              <a:rPr lang="en-US" b="1">
                <a:solidFill>
                  <a:schemeClr val="accent1"/>
                </a:solidFill>
                <a:latin typeface="+mj-lt"/>
              </a:rPr>
              <a:t>More proactive </a:t>
            </a:r>
            <a:r>
              <a:rPr lang="en-US"/>
              <a:t>decisions, </a:t>
            </a:r>
            <a:r>
              <a:rPr lang="en-US" b="1">
                <a:solidFill>
                  <a:schemeClr val="accent1"/>
                </a:solidFill>
                <a:latin typeface="+mj-lt"/>
              </a:rPr>
              <a:t>easier</a:t>
            </a:r>
            <a:r>
              <a:rPr lang="en-US"/>
              <a:t> reactive ones</a:t>
            </a:r>
          </a:p>
          <a:p>
            <a:endParaRPr lang="en-US"/>
          </a:p>
          <a:p>
            <a:r>
              <a:rPr lang="en-US"/>
              <a:t>Systems should </a:t>
            </a:r>
            <a:r>
              <a:rPr lang="en-US" b="1">
                <a:solidFill>
                  <a:schemeClr val="accent1"/>
                </a:solidFill>
                <a:latin typeface="+mj-lt"/>
              </a:rPr>
              <a:t>keep data safe </a:t>
            </a:r>
            <a:r>
              <a:rPr lang="en-US"/>
              <a:t>and </a:t>
            </a:r>
            <a:r>
              <a:rPr lang="en-US" b="1">
                <a:solidFill>
                  <a:schemeClr val="accent1"/>
                </a:solidFill>
                <a:latin typeface="+mj-lt"/>
              </a:rPr>
              <a:t>reduce decision burden</a:t>
            </a:r>
          </a:p>
          <a:p>
            <a:endParaRPr lang="en-US" b="1"/>
          </a:p>
          <a:p>
            <a:r>
              <a:rPr lang="en-US" b="1">
                <a:solidFill>
                  <a:schemeClr val="accent1"/>
                </a:solidFill>
                <a:latin typeface="+mj-lt"/>
              </a:rPr>
              <a:t>Accelerated app adoption </a:t>
            </a:r>
            <a:r>
              <a:rPr lang="en-US"/>
              <a:t>for trustworthy developers</a:t>
            </a:r>
          </a:p>
        </p:txBody>
      </p:sp>
    </p:spTree>
    <p:extLst>
      <p:ext uri="{BB962C8B-B14F-4D97-AF65-F5344CB8AC3E}">
        <p14:creationId xmlns:p14="http://schemas.microsoft.com/office/powerpoint/2010/main" val="2454419005"/>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shot of a Microsoft program login saying Permissions requested and highlighting Contoso">
            <a:extLst>
              <a:ext uri="{FF2B5EF4-FFF2-40B4-BE49-F238E27FC236}">
                <a16:creationId xmlns:a16="http://schemas.microsoft.com/office/drawing/2014/main" id="{390FFE60-2582-4586-A593-FC4A6F95E63D}"/>
              </a:ext>
            </a:extLst>
          </p:cNvPr>
          <p:cNvPicPr>
            <a:picLocks noChangeAspect="1"/>
          </p:cNvPicPr>
          <p:nvPr/>
        </p:nvPicPr>
        <p:blipFill>
          <a:blip r:embed="rId3"/>
          <a:stretch>
            <a:fillRect/>
          </a:stretch>
        </p:blipFill>
        <p:spPr>
          <a:xfrm>
            <a:off x="4046514" y="1007027"/>
            <a:ext cx="4098973" cy="4886877"/>
          </a:xfrm>
          <a:prstGeom prst="rect">
            <a:avLst/>
          </a:prstGeom>
          <a:ln>
            <a:solidFill>
              <a:schemeClr val="tx1"/>
            </a:solidFill>
          </a:ln>
        </p:spPr>
      </p:pic>
      <p:sp>
        <p:nvSpPr>
          <p:cNvPr id="2" name="Rectangle 1">
            <a:extLst>
              <a:ext uri="{FF2B5EF4-FFF2-40B4-BE49-F238E27FC236}">
                <a16:creationId xmlns:a16="http://schemas.microsoft.com/office/drawing/2014/main" id="{2F5A8E20-BAC9-4B39-803F-71D0127D3080}"/>
              </a:ext>
              <a:ext uri="{C183D7F6-B498-43B3-948B-1728B52AA6E4}">
                <adec:decorative xmlns:adec="http://schemas.microsoft.com/office/drawing/2017/decorative" val="1"/>
              </a:ext>
            </a:extLst>
          </p:cNvPr>
          <p:cNvSpPr/>
          <p:nvPr/>
        </p:nvSpPr>
        <p:spPr bwMode="auto">
          <a:xfrm>
            <a:off x="4711745" y="2671418"/>
            <a:ext cx="846667" cy="215900"/>
          </a:xfrm>
          <a:prstGeom prst="rect">
            <a:avLst/>
          </a:prstGeom>
          <a:no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4266957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Screenshot of a Microsoft program login saying Permissions requested and highlighting Publisher: Contoso, verified">
            <a:extLst>
              <a:ext uri="{FF2B5EF4-FFF2-40B4-BE49-F238E27FC236}">
                <a16:creationId xmlns:a16="http://schemas.microsoft.com/office/drawing/2014/main" id="{83796D7A-D553-4E5C-B490-A3B6A0E4FBDF}"/>
              </a:ext>
            </a:extLst>
          </p:cNvPr>
          <p:cNvPicPr>
            <a:picLocks noChangeAspect="1"/>
          </p:cNvPicPr>
          <p:nvPr/>
        </p:nvPicPr>
        <p:blipFill>
          <a:blip r:embed="rId3"/>
          <a:stretch>
            <a:fillRect/>
          </a:stretch>
        </p:blipFill>
        <p:spPr>
          <a:xfrm>
            <a:off x="4046514" y="1007027"/>
            <a:ext cx="4098973" cy="4886877"/>
          </a:xfrm>
          <a:prstGeom prst="rect">
            <a:avLst/>
          </a:prstGeom>
          <a:ln>
            <a:solidFill>
              <a:schemeClr val="tx1"/>
            </a:solidFill>
          </a:ln>
        </p:spPr>
      </p:pic>
      <p:pic>
        <p:nvPicPr>
          <p:cNvPr id="8" name="Picture 7">
            <a:extLst>
              <a:ext uri="{FF2B5EF4-FFF2-40B4-BE49-F238E27FC236}">
                <a16:creationId xmlns:a16="http://schemas.microsoft.com/office/drawing/2014/main" id="{9AA54E79-FB9D-406F-BD63-DE09D581CDA0}"/>
              </a:ext>
              <a:ext uri="{C183D7F6-B498-43B3-948B-1728B52AA6E4}">
                <adec:decorative xmlns:adec="http://schemas.microsoft.com/office/drawing/2017/decorative" val="1"/>
              </a:ext>
            </a:extLst>
          </p:cNvPr>
          <p:cNvPicPr>
            <a:picLocks noChangeAspect="1"/>
          </p:cNvPicPr>
          <p:nvPr/>
        </p:nvPicPr>
        <p:blipFill rotWithShape="1">
          <a:blip r:embed="rId4"/>
          <a:srcRect l="1093" t="38087" r="1232" b="15007"/>
          <a:stretch/>
        </p:blipFill>
        <p:spPr>
          <a:xfrm>
            <a:off x="4084321" y="2870201"/>
            <a:ext cx="4023359" cy="2292349"/>
          </a:xfrm>
          <a:prstGeom prst="rect">
            <a:avLst/>
          </a:prstGeom>
          <a:ln>
            <a:noFill/>
          </a:ln>
        </p:spPr>
      </p:pic>
      <p:sp>
        <p:nvSpPr>
          <p:cNvPr id="9" name="Rectangle 8">
            <a:extLst>
              <a:ext uri="{FF2B5EF4-FFF2-40B4-BE49-F238E27FC236}">
                <a16:creationId xmlns:a16="http://schemas.microsoft.com/office/drawing/2014/main" id="{BC0E6CF6-32E9-477A-8F50-7CCD67D45410}"/>
              </a:ext>
              <a:ext uri="{C183D7F6-B498-43B3-948B-1728B52AA6E4}">
                <adec:decorative xmlns:adec="http://schemas.microsoft.com/office/drawing/2017/decorative" val="1"/>
              </a:ext>
            </a:extLst>
          </p:cNvPr>
          <p:cNvSpPr/>
          <p:nvPr/>
        </p:nvSpPr>
        <p:spPr bwMode="auto">
          <a:xfrm>
            <a:off x="4711745" y="2671418"/>
            <a:ext cx="846667" cy="215900"/>
          </a:xfrm>
          <a:prstGeom prst="rect">
            <a:avLst/>
          </a:prstGeom>
          <a:no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1" name="Rectangle 10">
            <a:extLst>
              <a:ext uri="{FF2B5EF4-FFF2-40B4-BE49-F238E27FC236}">
                <a16:creationId xmlns:a16="http://schemas.microsoft.com/office/drawing/2014/main" id="{184D6E38-A027-4146-B5BB-A263F2D733C6}"/>
              </a:ext>
              <a:ext uri="{C183D7F6-B498-43B3-948B-1728B52AA6E4}">
                <adec:decorative xmlns:adec="http://schemas.microsoft.com/office/drawing/2017/decorative" val="1"/>
              </a:ext>
            </a:extLst>
          </p:cNvPr>
          <p:cNvSpPr/>
          <p:nvPr/>
        </p:nvSpPr>
        <p:spPr bwMode="auto">
          <a:xfrm>
            <a:off x="4502838" y="3846628"/>
            <a:ext cx="1295981" cy="448733"/>
          </a:xfrm>
          <a:prstGeom prst="rect">
            <a:avLst/>
          </a:prstGeom>
          <a:noFill/>
          <a:ln w="38100">
            <a:solidFill>
              <a:srgbClr val="2167B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4360282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shot of a Microsoft program login saying Permissions requested for Apple Inc. and highlighting Publisher: Apple Inc., verified">
            <a:extLst>
              <a:ext uri="{FF2B5EF4-FFF2-40B4-BE49-F238E27FC236}">
                <a16:creationId xmlns:a16="http://schemas.microsoft.com/office/drawing/2014/main" id="{5D35E70E-77B5-4069-9530-AD365DB856EA}"/>
              </a:ext>
            </a:extLst>
          </p:cNvPr>
          <p:cNvPicPr>
            <a:picLocks noChangeAspect="1"/>
          </p:cNvPicPr>
          <p:nvPr/>
        </p:nvPicPr>
        <p:blipFill>
          <a:blip r:embed="rId3"/>
          <a:stretch>
            <a:fillRect/>
          </a:stretch>
        </p:blipFill>
        <p:spPr>
          <a:xfrm>
            <a:off x="4046514" y="1007027"/>
            <a:ext cx="4098973" cy="4886877"/>
          </a:xfrm>
          <a:prstGeom prst="rect">
            <a:avLst/>
          </a:prstGeom>
          <a:ln>
            <a:solidFill>
              <a:schemeClr val="tx1"/>
            </a:solidFill>
          </a:ln>
        </p:spPr>
      </p:pic>
      <p:pic>
        <p:nvPicPr>
          <p:cNvPr id="8" name="Picture 7">
            <a:extLst>
              <a:ext uri="{FF2B5EF4-FFF2-40B4-BE49-F238E27FC236}">
                <a16:creationId xmlns:a16="http://schemas.microsoft.com/office/drawing/2014/main" id="{90BD671C-E177-46F8-A0FF-294C10008676}"/>
              </a:ext>
              <a:ext uri="{C183D7F6-B498-43B3-948B-1728B52AA6E4}">
                <adec:decorative xmlns:adec="http://schemas.microsoft.com/office/drawing/2017/decorative" val="1"/>
              </a:ext>
            </a:extLst>
          </p:cNvPr>
          <p:cNvPicPr>
            <a:picLocks noChangeAspect="1"/>
          </p:cNvPicPr>
          <p:nvPr/>
        </p:nvPicPr>
        <p:blipFill rotWithShape="1">
          <a:blip r:embed="rId4"/>
          <a:srcRect l="1538" t="27960" r="1417" b="19592"/>
          <a:stretch/>
        </p:blipFill>
        <p:spPr>
          <a:xfrm>
            <a:off x="4100462" y="2434589"/>
            <a:ext cx="3978770" cy="2686633"/>
          </a:xfrm>
          <a:prstGeom prst="rect">
            <a:avLst/>
          </a:prstGeom>
          <a:ln>
            <a:noFill/>
          </a:ln>
        </p:spPr>
      </p:pic>
      <p:sp>
        <p:nvSpPr>
          <p:cNvPr id="10" name="Rectangle 9">
            <a:extLst>
              <a:ext uri="{FF2B5EF4-FFF2-40B4-BE49-F238E27FC236}">
                <a16:creationId xmlns:a16="http://schemas.microsoft.com/office/drawing/2014/main" id="{641EF364-3691-4BE3-8500-828095246DB0}"/>
              </a:ext>
              <a:ext uri="{C183D7F6-B498-43B3-948B-1728B52AA6E4}">
                <adec:decorative xmlns:adec="http://schemas.microsoft.com/office/drawing/2017/decorative" val="1"/>
              </a:ext>
            </a:extLst>
          </p:cNvPr>
          <p:cNvSpPr/>
          <p:nvPr/>
        </p:nvSpPr>
        <p:spPr bwMode="auto">
          <a:xfrm>
            <a:off x="4368588" y="2671418"/>
            <a:ext cx="930487" cy="215900"/>
          </a:xfrm>
          <a:prstGeom prst="rect">
            <a:avLst/>
          </a:prstGeom>
          <a:no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B3781CB9-A97C-4CE1-A1BF-29F67AD8DA0E}"/>
              </a:ext>
              <a:ext uri="{C183D7F6-B498-43B3-948B-1728B52AA6E4}">
                <adec:decorative xmlns:adec="http://schemas.microsoft.com/office/drawing/2017/decorative" val="1"/>
              </a:ext>
            </a:extLst>
          </p:cNvPr>
          <p:cNvSpPr/>
          <p:nvPr/>
        </p:nvSpPr>
        <p:spPr bwMode="auto">
          <a:xfrm>
            <a:off x="4502838" y="3846628"/>
            <a:ext cx="1295981" cy="448733"/>
          </a:xfrm>
          <a:prstGeom prst="rect">
            <a:avLst/>
          </a:prstGeom>
          <a:noFill/>
          <a:ln w="38100">
            <a:solidFill>
              <a:srgbClr val="2167B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8563046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2" name="Group 141">
            <a:extLst>
              <a:ext uri="{FF2B5EF4-FFF2-40B4-BE49-F238E27FC236}">
                <a16:creationId xmlns:a16="http://schemas.microsoft.com/office/drawing/2014/main" id="{E27EB36E-6291-4256-8CE6-83184BF6054F}"/>
              </a:ext>
            </a:extLst>
          </p:cNvPr>
          <p:cNvGrpSpPr/>
          <p:nvPr/>
        </p:nvGrpSpPr>
        <p:grpSpPr>
          <a:xfrm>
            <a:off x="4302428" y="2131690"/>
            <a:ext cx="3583784" cy="3583784"/>
            <a:chOff x="7067475" y="1673973"/>
            <a:chExt cx="3583784" cy="3583784"/>
          </a:xfrm>
        </p:grpSpPr>
        <p:cxnSp>
          <p:nvCxnSpPr>
            <p:cNvPr id="147" name="Straight Connector 146">
              <a:extLst>
                <a:ext uri="{FF2B5EF4-FFF2-40B4-BE49-F238E27FC236}">
                  <a16:creationId xmlns:a16="http://schemas.microsoft.com/office/drawing/2014/main" id="{C042C943-701A-4E6B-8634-44B18E21E597}"/>
                </a:ext>
              </a:extLst>
            </p:cNvPr>
            <p:cNvCxnSpPr>
              <a:cxnSpLocks/>
            </p:cNvCxnSpPr>
            <p:nvPr/>
          </p:nvCxnSpPr>
          <p:spPr>
            <a:xfrm rot="5400000" flipH="1">
              <a:off x="7067475" y="3465865"/>
              <a:ext cx="3583784" cy="0"/>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981E2401-0A98-42CD-85B5-63ABC0AB11B8}"/>
                </a:ext>
              </a:extLst>
            </p:cNvPr>
            <p:cNvCxnSpPr>
              <a:cxnSpLocks/>
            </p:cNvCxnSpPr>
            <p:nvPr/>
          </p:nvCxnSpPr>
          <p:spPr>
            <a:xfrm rot="7380000" flipH="1">
              <a:off x="7067475" y="3465865"/>
              <a:ext cx="3583784" cy="0"/>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E4C6181D-1626-47D1-836D-13A9F337F9A5}"/>
                </a:ext>
              </a:extLst>
            </p:cNvPr>
            <p:cNvCxnSpPr>
              <a:cxnSpLocks/>
            </p:cNvCxnSpPr>
            <p:nvPr/>
          </p:nvCxnSpPr>
          <p:spPr>
            <a:xfrm rot="1980000" flipH="1">
              <a:off x="7067475" y="3465865"/>
              <a:ext cx="3583784" cy="0"/>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033C7FA1-2FD0-4C23-8FAA-2563768EDD53}"/>
                </a:ext>
              </a:extLst>
            </p:cNvPr>
            <p:cNvCxnSpPr>
              <a:cxnSpLocks/>
            </p:cNvCxnSpPr>
            <p:nvPr/>
          </p:nvCxnSpPr>
          <p:spPr>
            <a:xfrm rot="3960000" flipH="1">
              <a:off x="7067475" y="3465865"/>
              <a:ext cx="3583784" cy="0"/>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42328F7F-E566-48E3-BB8F-CE8AC5F1BD70}"/>
                </a:ext>
              </a:extLst>
            </p:cNvPr>
            <p:cNvCxnSpPr>
              <a:cxnSpLocks/>
            </p:cNvCxnSpPr>
            <p:nvPr/>
          </p:nvCxnSpPr>
          <p:spPr>
            <a:xfrm rot="5940000" flipH="1">
              <a:off x="7067475" y="3465865"/>
              <a:ext cx="3583784" cy="0"/>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5D6D8A96-4ABD-44A3-BB9E-F6D474B9CDAB}"/>
                </a:ext>
              </a:extLst>
            </p:cNvPr>
            <p:cNvCxnSpPr>
              <a:cxnSpLocks/>
            </p:cNvCxnSpPr>
            <p:nvPr/>
          </p:nvCxnSpPr>
          <p:spPr>
            <a:xfrm rot="11340000" flipH="1">
              <a:off x="7067475" y="3465865"/>
              <a:ext cx="3583784" cy="0"/>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9E9043BD-1CDE-46EB-9369-E52CEE95D3B1}"/>
                </a:ext>
              </a:extLst>
            </p:cNvPr>
            <p:cNvCxnSpPr>
              <a:cxnSpLocks/>
            </p:cNvCxnSpPr>
            <p:nvPr/>
          </p:nvCxnSpPr>
          <p:spPr>
            <a:xfrm rot="4440000" flipH="1">
              <a:off x="7067475" y="3465865"/>
              <a:ext cx="3583784" cy="0"/>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E9164EFD-6CEA-4611-B25D-37E70AF7D160}"/>
                </a:ext>
              </a:extLst>
            </p:cNvPr>
            <p:cNvCxnSpPr>
              <a:cxnSpLocks/>
            </p:cNvCxnSpPr>
            <p:nvPr/>
          </p:nvCxnSpPr>
          <p:spPr>
            <a:xfrm rot="9360000" flipH="1">
              <a:off x="7067475" y="3465865"/>
              <a:ext cx="3583784" cy="0"/>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13BD9CC6-285E-4CFB-A2B4-039A4F1222C1}"/>
                </a:ext>
              </a:extLst>
            </p:cNvPr>
            <p:cNvCxnSpPr>
              <a:cxnSpLocks/>
            </p:cNvCxnSpPr>
            <p:nvPr/>
          </p:nvCxnSpPr>
          <p:spPr>
            <a:xfrm rot="6360000" flipH="1">
              <a:off x="7067475" y="3465865"/>
              <a:ext cx="3583784" cy="0"/>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01E82BE5-7285-4949-8A01-906E31670245}"/>
                </a:ext>
              </a:extLst>
            </p:cNvPr>
            <p:cNvCxnSpPr>
              <a:cxnSpLocks/>
            </p:cNvCxnSpPr>
            <p:nvPr/>
          </p:nvCxnSpPr>
          <p:spPr>
            <a:xfrm rot="11820000" flipH="1">
              <a:off x="7067475" y="3465865"/>
              <a:ext cx="3583784" cy="0"/>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A43C2A34-0044-4A8E-BC31-DD361335D5F2}"/>
                </a:ext>
              </a:extLst>
            </p:cNvPr>
            <p:cNvCxnSpPr>
              <a:cxnSpLocks/>
            </p:cNvCxnSpPr>
            <p:nvPr/>
          </p:nvCxnSpPr>
          <p:spPr>
            <a:xfrm rot="7920000" flipH="1">
              <a:off x="7067475" y="3465865"/>
              <a:ext cx="3583784" cy="0"/>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0FB63344-6E83-4134-A89D-99460E31386D}"/>
                </a:ext>
              </a:extLst>
            </p:cNvPr>
            <p:cNvCxnSpPr>
              <a:cxnSpLocks/>
            </p:cNvCxnSpPr>
            <p:nvPr/>
          </p:nvCxnSpPr>
          <p:spPr>
            <a:xfrm rot="13320000" flipH="1">
              <a:off x="7067475" y="3465865"/>
              <a:ext cx="3583784" cy="0"/>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C1548D16-E541-4046-AAE7-F21BEAE650CA}"/>
                </a:ext>
              </a:extLst>
            </p:cNvPr>
            <p:cNvCxnSpPr>
              <a:cxnSpLocks/>
            </p:cNvCxnSpPr>
            <p:nvPr/>
          </p:nvCxnSpPr>
          <p:spPr>
            <a:xfrm flipH="1" flipV="1">
              <a:off x="7067475" y="3465865"/>
              <a:ext cx="3583784" cy="0"/>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993CBD78-C286-4B48-AE9A-FF86178966F4}"/>
                </a:ext>
              </a:extLst>
            </p:cNvPr>
            <p:cNvCxnSpPr>
              <a:cxnSpLocks/>
            </p:cNvCxnSpPr>
            <p:nvPr/>
          </p:nvCxnSpPr>
          <p:spPr>
            <a:xfrm rot="19620000" flipH="1" flipV="1">
              <a:off x="7067475" y="3465865"/>
              <a:ext cx="3583784" cy="0"/>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513ECF6F-F55A-49A8-8F78-0018EB362868}"/>
                </a:ext>
              </a:extLst>
            </p:cNvPr>
            <p:cNvCxnSpPr>
              <a:cxnSpLocks/>
            </p:cNvCxnSpPr>
            <p:nvPr/>
          </p:nvCxnSpPr>
          <p:spPr>
            <a:xfrm rot="14220000" flipH="1" flipV="1">
              <a:off x="7067475" y="3465865"/>
              <a:ext cx="3583784" cy="0"/>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850E18E1-F10D-4D1A-8FAE-A0E1CA186CC8}"/>
                </a:ext>
              </a:extLst>
            </p:cNvPr>
            <p:cNvCxnSpPr>
              <a:cxnSpLocks/>
            </p:cNvCxnSpPr>
            <p:nvPr/>
          </p:nvCxnSpPr>
          <p:spPr>
            <a:xfrm rot="17640000" flipH="1" flipV="1">
              <a:off x="7067475" y="3465865"/>
              <a:ext cx="3583784" cy="0"/>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FBC3492E-F179-4556-BC8A-4210DA9317B7}"/>
                </a:ext>
              </a:extLst>
            </p:cNvPr>
            <p:cNvCxnSpPr>
              <a:cxnSpLocks/>
            </p:cNvCxnSpPr>
            <p:nvPr/>
          </p:nvCxnSpPr>
          <p:spPr>
            <a:xfrm rot="12240000" flipH="1" flipV="1">
              <a:off x="7067475" y="3465865"/>
              <a:ext cx="3583784" cy="0"/>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BBE42887-9951-43DB-A7CB-5BE9EC7586BE}"/>
                </a:ext>
              </a:extLst>
            </p:cNvPr>
            <p:cNvCxnSpPr>
              <a:cxnSpLocks/>
            </p:cNvCxnSpPr>
            <p:nvPr/>
          </p:nvCxnSpPr>
          <p:spPr>
            <a:xfrm rot="15660000" flipH="1" flipV="1">
              <a:off x="7067475" y="3465865"/>
              <a:ext cx="3583784" cy="0"/>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7967297E-B5C9-437B-86AE-556FD9D2234C}"/>
                </a:ext>
              </a:extLst>
            </p:cNvPr>
            <p:cNvCxnSpPr>
              <a:cxnSpLocks/>
            </p:cNvCxnSpPr>
            <p:nvPr/>
          </p:nvCxnSpPr>
          <p:spPr>
            <a:xfrm rot="10260000" flipH="1" flipV="1">
              <a:off x="7067475" y="3465865"/>
              <a:ext cx="3583784" cy="0"/>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0A3B15B1-4B43-494B-B209-5714930B731A}"/>
                </a:ext>
              </a:extLst>
            </p:cNvPr>
            <p:cNvCxnSpPr>
              <a:cxnSpLocks/>
            </p:cNvCxnSpPr>
            <p:nvPr/>
          </p:nvCxnSpPr>
          <p:spPr>
            <a:xfrm rot="9780000" flipH="1" flipV="1">
              <a:off x="7067475" y="3465865"/>
              <a:ext cx="3583784" cy="0"/>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9AC65584-7B6B-42CD-918D-9827E50140F4}"/>
                </a:ext>
              </a:extLst>
            </p:cNvPr>
            <p:cNvCxnSpPr>
              <a:cxnSpLocks/>
            </p:cNvCxnSpPr>
            <p:nvPr/>
          </p:nvCxnSpPr>
          <p:spPr>
            <a:xfrm rot="13680000" flipH="1" flipV="1">
              <a:off x="7067475" y="3465865"/>
              <a:ext cx="3583784" cy="0"/>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D4E0C766-E42D-42B4-B0E1-B4C765005958}"/>
                </a:ext>
              </a:extLst>
            </p:cNvPr>
            <p:cNvCxnSpPr>
              <a:cxnSpLocks/>
            </p:cNvCxnSpPr>
            <p:nvPr/>
          </p:nvCxnSpPr>
          <p:spPr>
            <a:xfrm rot="8280000" flipH="1" flipV="1">
              <a:off x="7067475" y="3465865"/>
              <a:ext cx="3583784" cy="0"/>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useBgFill="1">
        <p:nvSpPr>
          <p:cNvPr id="15" name="Oval 14">
            <a:extLst>
              <a:ext uri="{FF2B5EF4-FFF2-40B4-BE49-F238E27FC236}">
                <a16:creationId xmlns:a16="http://schemas.microsoft.com/office/drawing/2014/main" id="{6F51DC59-DB35-4780-97B2-94ABD58317CD}"/>
              </a:ext>
            </a:extLst>
          </p:cNvPr>
          <p:cNvSpPr/>
          <p:nvPr/>
        </p:nvSpPr>
        <p:spPr bwMode="auto">
          <a:xfrm>
            <a:off x="5510630" y="3296335"/>
            <a:ext cx="1160140" cy="116014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12" name="Trapezoid 111">
            <a:extLst>
              <a:ext uri="{FF2B5EF4-FFF2-40B4-BE49-F238E27FC236}">
                <a16:creationId xmlns:a16="http://schemas.microsoft.com/office/drawing/2014/main" id="{C7B7CCBC-5222-4E09-8E3A-4DB9CDF118D9}"/>
              </a:ext>
            </a:extLst>
          </p:cNvPr>
          <p:cNvSpPr/>
          <p:nvPr/>
        </p:nvSpPr>
        <p:spPr bwMode="auto">
          <a:xfrm rot="5400000" flipV="1">
            <a:off x="2539462" y="3442661"/>
            <a:ext cx="2628060" cy="912482"/>
          </a:xfrm>
          <a:prstGeom prst="trapezoid">
            <a:avLst/>
          </a:prstGeom>
          <a:gradFill flip="none" rotWithShape="1">
            <a:gsLst>
              <a:gs pos="0">
                <a:schemeClr val="accent6">
                  <a:lumMod val="5000"/>
                  <a:lumOff val="95000"/>
                </a:schemeClr>
              </a:gs>
              <a:gs pos="100000">
                <a:schemeClr val="accent6">
                  <a:lumMod val="30000"/>
                  <a:lumOff val="70000"/>
                </a:scheme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43" name="Rounded Rectangle 142">
            <a:extLst>
              <a:ext uri="{FF2B5EF4-FFF2-40B4-BE49-F238E27FC236}">
                <a16:creationId xmlns:a16="http://schemas.microsoft.com/office/drawing/2014/main" id="{D8B4A701-6CB1-4745-BC6D-75C4F55574E2}"/>
              </a:ext>
            </a:extLst>
          </p:cNvPr>
          <p:cNvSpPr/>
          <p:nvPr/>
        </p:nvSpPr>
        <p:spPr bwMode="auto">
          <a:xfrm>
            <a:off x="346872" y="2766021"/>
            <a:ext cx="3186267" cy="2267868"/>
          </a:xfrm>
          <a:prstGeom prst="roundRect">
            <a:avLst>
              <a:gd name="adj" fmla="val 11354"/>
            </a:avLst>
          </a:prstGeom>
          <a:solidFill>
            <a:schemeClr val="bg1">
              <a:lumMod val="95000"/>
              <a:alpha val="60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11" name="Trapezoid 110">
            <a:extLst>
              <a:ext uri="{FF2B5EF4-FFF2-40B4-BE49-F238E27FC236}">
                <a16:creationId xmlns:a16="http://schemas.microsoft.com/office/drawing/2014/main" id="{EBADD1E3-E7EB-490C-9870-7A3AF6CBB678}"/>
              </a:ext>
            </a:extLst>
          </p:cNvPr>
          <p:cNvSpPr/>
          <p:nvPr/>
        </p:nvSpPr>
        <p:spPr bwMode="auto">
          <a:xfrm rot="16200000" flipH="1" flipV="1">
            <a:off x="7051344" y="3415798"/>
            <a:ext cx="2628060" cy="966208"/>
          </a:xfrm>
          <a:prstGeom prst="trapezoid">
            <a:avLst/>
          </a:prstGeom>
          <a:gradFill flip="none" rotWithShape="1">
            <a:gsLst>
              <a:gs pos="0">
                <a:schemeClr val="accent6">
                  <a:lumMod val="5000"/>
                  <a:lumOff val="95000"/>
                </a:schemeClr>
              </a:gs>
              <a:gs pos="100000">
                <a:schemeClr val="accent6">
                  <a:lumMod val="30000"/>
                  <a:lumOff val="70000"/>
                </a:scheme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gradFill>
                <a:gsLst>
                  <a:gs pos="0">
                    <a:srgbClr val="FFFFFF"/>
                  </a:gs>
                  <a:gs pos="100000">
                    <a:srgbClr val="FFFFFF"/>
                  </a:gs>
                </a:gsLst>
                <a:lin ang="5400000" scaled="0"/>
              </a:gradFill>
              <a:cs typeface="Segoe UI" pitchFamily="34" charset="0"/>
            </a:endParaRPr>
          </a:p>
        </p:txBody>
      </p:sp>
      <p:sp>
        <p:nvSpPr>
          <p:cNvPr id="5" name="Rounded Rectangle 4">
            <a:extLst>
              <a:ext uri="{FF2B5EF4-FFF2-40B4-BE49-F238E27FC236}">
                <a16:creationId xmlns:a16="http://schemas.microsoft.com/office/drawing/2014/main" id="{F8B15751-3908-5A4C-9656-991271E24761}"/>
              </a:ext>
            </a:extLst>
          </p:cNvPr>
          <p:cNvSpPr/>
          <p:nvPr/>
        </p:nvSpPr>
        <p:spPr bwMode="auto">
          <a:xfrm>
            <a:off x="8654378" y="2766021"/>
            <a:ext cx="3186267" cy="2267868"/>
          </a:xfrm>
          <a:prstGeom prst="roundRect">
            <a:avLst>
              <a:gd name="adj" fmla="val 11354"/>
            </a:avLst>
          </a:prstGeom>
          <a:solidFill>
            <a:schemeClr val="bg1">
              <a:lumMod val="95000"/>
              <a:alpha val="60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9" name="Group 8">
            <a:extLst>
              <a:ext uri="{FF2B5EF4-FFF2-40B4-BE49-F238E27FC236}">
                <a16:creationId xmlns:a16="http://schemas.microsoft.com/office/drawing/2014/main" id="{E9969174-80EE-4B7A-B0F6-F492861BAF65}"/>
              </a:ext>
            </a:extLst>
          </p:cNvPr>
          <p:cNvGrpSpPr/>
          <p:nvPr/>
        </p:nvGrpSpPr>
        <p:grpSpPr>
          <a:xfrm>
            <a:off x="3806640" y="1637582"/>
            <a:ext cx="4575360" cy="4572000"/>
            <a:chOff x="3806640" y="1637582"/>
            <a:chExt cx="4575360" cy="4572000"/>
          </a:xfrm>
        </p:grpSpPr>
        <p:sp>
          <p:nvSpPr>
            <p:cNvPr id="115" name="Freeform: Shape 114">
              <a:extLst>
                <a:ext uri="{FF2B5EF4-FFF2-40B4-BE49-F238E27FC236}">
                  <a16:creationId xmlns:a16="http://schemas.microsoft.com/office/drawing/2014/main" id="{59616DB7-0148-4F07-9841-AD099CE68C92}"/>
                </a:ext>
              </a:extLst>
            </p:cNvPr>
            <p:cNvSpPr/>
            <p:nvPr/>
          </p:nvSpPr>
          <p:spPr bwMode="auto">
            <a:xfrm>
              <a:off x="3806640" y="1637582"/>
              <a:ext cx="2286000" cy="4572000"/>
            </a:xfrm>
            <a:custGeom>
              <a:avLst/>
              <a:gdLst>
                <a:gd name="connsiteX0" fmla="*/ 2286000 w 2286000"/>
                <a:gd name="connsiteY0" fmla="*/ 0 h 4572000"/>
                <a:gd name="connsiteX1" fmla="*/ 2286000 w 2286000"/>
                <a:gd name="connsiteY1" fmla="*/ 495788 h 4572000"/>
                <a:gd name="connsiteX2" fmla="*/ 495788 w 2286000"/>
                <a:gd name="connsiteY2" fmla="*/ 2286000 h 4572000"/>
                <a:gd name="connsiteX3" fmla="*/ 2286000 w 2286000"/>
                <a:gd name="connsiteY3" fmla="*/ 4076212 h 4572000"/>
                <a:gd name="connsiteX4" fmla="*/ 2286000 w 2286000"/>
                <a:gd name="connsiteY4" fmla="*/ 4572000 h 4572000"/>
                <a:gd name="connsiteX5" fmla="*/ 0 w 2286000"/>
                <a:gd name="connsiteY5" fmla="*/ 2286000 h 4572000"/>
                <a:gd name="connsiteX6" fmla="*/ 2286000 w 2286000"/>
                <a:gd name="connsiteY6" fmla="*/ 0 h 457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86000" h="4572000">
                  <a:moveTo>
                    <a:pt x="2286000" y="0"/>
                  </a:moveTo>
                  <a:lnTo>
                    <a:pt x="2286000" y="495788"/>
                  </a:lnTo>
                  <a:cubicBezTo>
                    <a:pt x="1297293" y="495788"/>
                    <a:pt x="495788" y="1297293"/>
                    <a:pt x="495788" y="2286000"/>
                  </a:cubicBezTo>
                  <a:cubicBezTo>
                    <a:pt x="495788" y="3274707"/>
                    <a:pt x="1297293" y="4076212"/>
                    <a:pt x="2286000" y="4076212"/>
                  </a:cubicBezTo>
                  <a:lnTo>
                    <a:pt x="2286000" y="4572000"/>
                  </a:lnTo>
                  <a:cubicBezTo>
                    <a:pt x="1023477" y="4572000"/>
                    <a:pt x="0" y="3548523"/>
                    <a:pt x="0" y="2286000"/>
                  </a:cubicBezTo>
                  <a:cubicBezTo>
                    <a:pt x="0" y="1023477"/>
                    <a:pt x="1023477" y="0"/>
                    <a:pt x="2286000" y="0"/>
                  </a:cubicBezTo>
                  <a:close/>
                </a:path>
              </a:pathLst>
            </a:custGeom>
            <a:solidFill>
              <a:schemeClr val="bg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17" name="Freeform: Shape 116">
              <a:extLst>
                <a:ext uri="{FF2B5EF4-FFF2-40B4-BE49-F238E27FC236}">
                  <a16:creationId xmlns:a16="http://schemas.microsoft.com/office/drawing/2014/main" id="{D85AE1CE-3B5B-4AEB-B0B5-3463BCE21A31}"/>
                </a:ext>
              </a:extLst>
            </p:cNvPr>
            <p:cNvSpPr/>
            <p:nvPr/>
          </p:nvSpPr>
          <p:spPr bwMode="auto">
            <a:xfrm>
              <a:off x="6096000" y="1637582"/>
              <a:ext cx="2286000" cy="4572000"/>
            </a:xfrm>
            <a:custGeom>
              <a:avLst/>
              <a:gdLst>
                <a:gd name="connsiteX0" fmla="*/ 0 w 2286000"/>
                <a:gd name="connsiteY0" fmla="*/ 0 h 4572000"/>
                <a:gd name="connsiteX1" fmla="*/ 2286000 w 2286000"/>
                <a:gd name="connsiteY1" fmla="*/ 2286000 h 4572000"/>
                <a:gd name="connsiteX2" fmla="*/ 0 w 2286000"/>
                <a:gd name="connsiteY2" fmla="*/ 4572000 h 4572000"/>
                <a:gd name="connsiteX3" fmla="*/ 0 w 2286000"/>
                <a:gd name="connsiteY3" fmla="*/ 4076212 h 4572000"/>
                <a:gd name="connsiteX4" fmla="*/ 1790212 w 2286000"/>
                <a:gd name="connsiteY4" fmla="*/ 2286000 h 4572000"/>
                <a:gd name="connsiteX5" fmla="*/ 0 w 2286000"/>
                <a:gd name="connsiteY5" fmla="*/ 495788 h 457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86000" h="4572000">
                  <a:moveTo>
                    <a:pt x="0" y="0"/>
                  </a:moveTo>
                  <a:cubicBezTo>
                    <a:pt x="1262523" y="0"/>
                    <a:pt x="2286000" y="1023477"/>
                    <a:pt x="2286000" y="2286000"/>
                  </a:cubicBezTo>
                  <a:cubicBezTo>
                    <a:pt x="2286000" y="3548523"/>
                    <a:pt x="1262523" y="4572000"/>
                    <a:pt x="0" y="4572000"/>
                  </a:cubicBezTo>
                  <a:lnTo>
                    <a:pt x="0" y="4076212"/>
                  </a:lnTo>
                  <a:cubicBezTo>
                    <a:pt x="988707" y="4076212"/>
                    <a:pt x="1790212" y="3274707"/>
                    <a:pt x="1790212" y="2286000"/>
                  </a:cubicBezTo>
                  <a:cubicBezTo>
                    <a:pt x="1790212" y="1297293"/>
                    <a:pt x="988707" y="495788"/>
                    <a:pt x="0" y="495788"/>
                  </a:cubicBezTo>
                  <a:close/>
                </a:path>
              </a:pathLst>
            </a:custGeom>
            <a:solidFill>
              <a:schemeClr val="bg1"/>
            </a:solidFill>
            <a:ln w="38100">
              <a:solidFill>
                <a:srgbClr val="00206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 useBgFill="1">
        <p:nvSpPr>
          <p:cNvPr id="8" name="Rectangle 7">
            <a:extLst>
              <a:ext uri="{FF2B5EF4-FFF2-40B4-BE49-F238E27FC236}">
                <a16:creationId xmlns:a16="http://schemas.microsoft.com/office/drawing/2014/main" id="{A64B63BF-838C-408D-AA9A-5871E550218B}"/>
              </a:ext>
            </a:extLst>
          </p:cNvPr>
          <p:cNvSpPr/>
          <p:nvPr/>
        </p:nvSpPr>
        <p:spPr bwMode="auto">
          <a:xfrm>
            <a:off x="5462317" y="5459915"/>
            <a:ext cx="1267366" cy="1398085"/>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4B0BCA18-CEF7-45D2-BBC2-7D6CF936553D}"/>
              </a:ext>
            </a:extLst>
          </p:cNvPr>
          <p:cNvSpPr>
            <a:spLocks noGrp="1"/>
          </p:cNvSpPr>
          <p:nvPr>
            <p:ph type="title"/>
          </p:nvPr>
        </p:nvSpPr>
        <p:spPr/>
        <p:txBody>
          <a:bodyPr/>
          <a:lstStyle/>
          <a:p>
            <a:r>
              <a:rPr lang="en-US"/>
              <a:t>Azure AD for partners and customers</a:t>
            </a:r>
          </a:p>
        </p:txBody>
      </p:sp>
      <p:sp>
        <p:nvSpPr>
          <p:cNvPr id="10" name="Rectangle 9">
            <a:extLst>
              <a:ext uri="{FF2B5EF4-FFF2-40B4-BE49-F238E27FC236}">
                <a16:creationId xmlns:a16="http://schemas.microsoft.com/office/drawing/2014/main" id="{E13A05F0-8E9C-4F98-BB8B-1A25337F877C}"/>
              </a:ext>
            </a:extLst>
          </p:cNvPr>
          <p:cNvSpPr/>
          <p:nvPr/>
        </p:nvSpPr>
        <p:spPr>
          <a:xfrm rot="16200000">
            <a:off x="4007568" y="2154221"/>
            <a:ext cx="3657600" cy="3489360"/>
          </a:xfrm>
          <a:prstGeom prst="rect">
            <a:avLst/>
          </a:prstGeom>
        </p:spPr>
        <p:txBody>
          <a:bodyPr wrap="none">
            <a:prstTxWarp prst="textArchUp">
              <a:avLst/>
            </a:prstTxWarp>
            <a:spAutoFit/>
          </a:bodyPr>
          <a:lstStyle/>
          <a:p>
            <a:pPr algn="ctr"/>
            <a:r>
              <a:rPr lang="en-US"/>
              <a:t>CONNECT WITH </a:t>
            </a:r>
            <a:r>
              <a:rPr lang="en-US" b="1">
                <a:solidFill>
                  <a:schemeClr val="accent1"/>
                </a:solidFill>
              </a:rPr>
              <a:t>CUSTOMERS</a:t>
            </a:r>
          </a:p>
        </p:txBody>
      </p:sp>
      <p:sp>
        <p:nvSpPr>
          <p:cNvPr id="11" name="Rectangle 10">
            <a:extLst>
              <a:ext uri="{FF2B5EF4-FFF2-40B4-BE49-F238E27FC236}">
                <a16:creationId xmlns:a16="http://schemas.microsoft.com/office/drawing/2014/main" id="{2F5CF1B5-351A-46B7-BF5B-6D33AF774638}"/>
              </a:ext>
            </a:extLst>
          </p:cNvPr>
          <p:cNvSpPr/>
          <p:nvPr/>
        </p:nvSpPr>
        <p:spPr>
          <a:xfrm rot="5400000">
            <a:off x="4554237" y="2185680"/>
            <a:ext cx="3657600" cy="3426440"/>
          </a:xfrm>
          <a:prstGeom prst="rect">
            <a:avLst/>
          </a:prstGeom>
        </p:spPr>
        <p:txBody>
          <a:bodyPr wrap="none">
            <a:prstTxWarp prst="textArchUp">
              <a:avLst/>
            </a:prstTxWarp>
            <a:spAutoFit/>
          </a:bodyPr>
          <a:lstStyle/>
          <a:p>
            <a:pPr algn="ctr"/>
            <a:r>
              <a:rPr lang="en-US"/>
              <a:t>COLLABORATE WITH </a:t>
            </a:r>
            <a:r>
              <a:rPr lang="en-US" b="1">
                <a:solidFill>
                  <a:srgbClr val="002060"/>
                </a:solidFill>
              </a:rPr>
              <a:t>PARTNERS</a:t>
            </a:r>
          </a:p>
        </p:txBody>
      </p:sp>
      <p:sp>
        <p:nvSpPr>
          <p:cNvPr id="12" name="Freeform: Shape 11">
            <a:extLst>
              <a:ext uri="{FF2B5EF4-FFF2-40B4-BE49-F238E27FC236}">
                <a16:creationId xmlns:a16="http://schemas.microsoft.com/office/drawing/2014/main" id="{6DC52C86-A544-4936-B9C0-39B075FC0198}"/>
              </a:ext>
            </a:extLst>
          </p:cNvPr>
          <p:cNvSpPr>
            <a:spLocks noChangeAspect="1"/>
          </p:cNvSpPr>
          <p:nvPr/>
        </p:nvSpPr>
        <p:spPr bwMode="auto">
          <a:xfrm flipV="1">
            <a:off x="5279463" y="2996244"/>
            <a:ext cx="1633074" cy="1622504"/>
          </a:xfrm>
          <a:custGeom>
            <a:avLst/>
            <a:gdLst>
              <a:gd name="connsiteX0" fmla="*/ 3669750 w 7802051"/>
              <a:gd name="connsiteY0" fmla="*/ 4921020 h 7751588"/>
              <a:gd name="connsiteX1" fmla="*/ 3676808 w 7802051"/>
              <a:gd name="connsiteY1" fmla="*/ 4917189 h 7751588"/>
              <a:gd name="connsiteX2" fmla="*/ 3726054 w 7802051"/>
              <a:gd name="connsiteY2" fmla="*/ 4901903 h 7751588"/>
              <a:gd name="connsiteX3" fmla="*/ 3726054 w 7802051"/>
              <a:gd name="connsiteY3" fmla="*/ 2529358 h 7751588"/>
              <a:gd name="connsiteX4" fmla="*/ 2407723 w 7802051"/>
              <a:gd name="connsiteY4" fmla="*/ 3310455 h 7751588"/>
              <a:gd name="connsiteX5" fmla="*/ 2418532 w 7802051"/>
              <a:gd name="connsiteY5" fmla="*/ 3417678 h 7751588"/>
              <a:gd name="connsiteX6" fmla="*/ 2369399 w 7802051"/>
              <a:gd name="connsiteY6" fmla="*/ 3661045 h 7751588"/>
              <a:gd name="connsiteX7" fmla="*/ 2362622 w 7802051"/>
              <a:gd name="connsiteY7" fmla="*/ 3673532 h 7751588"/>
              <a:gd name="connsiteX8" fmla="*/ 4279965 w 7802051"/>
              <a:gd name="connsiteY8" fmla="*/ 4958071 h 7751588"/>
              <a:gd name="connsiteX9" fmla="*/ 5406368 w 7802051"/>
              <a:gd name="connsiteY9" fmla="*/ 3581135 h 7751588"/>
              <a:gd name="connsiteX10" fmla="*/ 5396221 w 7802051"/>
              <a:gd name="connsiteY10" fmla="*/ 3548447 h 7751588"/>
              <a:gd name="connsiteX11" fmla="*/ 5383519 w 7802051"/>
              <a:gd name="connsiteY11" fmla="*/ 3422441 h 7751588"/>
              <a:gd name="connsiteX12" fmla="*/ 5392133 w 7802051"/>
              <a:gd name="connsiteY12" fmla="*/ 3336986 h 7751588"/>
              <a:gd name="connsiteX13" fmla="*/ 4117986 w 7802051"/>
              <a:gd name="connsiteY13" fmla="*/ 2509174 h 7751588"/>
              <a:gd name="connsiteX14" fmla="*/ 4066733 w 7802051"/>
              <a:gd name="connsiteY14" fmla="*/ 2525083 h 7751588"/>
              <a:gd name="connsiteX15" fmla="*/ 4044164 w 7802051"/>
              <a:gd name="connsiteY15" fmla="*/ 2527359 h 7751588"/>
              <a:gd name="connsiteX16" fmla="*/ 4044164 w 7802051"/>
              <a:gd name="connsiteY16" fmla="*/ 4874334 h 7751588"/>
              <a:gd name="connsiteX17" fmla="*/ 4077374 w 7802051"/>
              <a:gd name="connsiteY17" fmla="*/ 4877682 h 7751588"/>
              <a:gd name="connsiteX18" fmla="*/ 4204647 w 7802051"/>
              <a:gd name="connsiteY18" fmla="*/ 4917190 h 7751588"/>
              <a:gd name="connsiteX19" fmla="*/ 3940727 w 7802051"/>
              <a:gd name="connsiteY19" fmla="*/ 6219967 h 7751588"/>
              <a:gd name="connsiteX20" fmla="*/ 3262698 w 7802051"/>
              <a:gd name="connsiteY20" fmla="*/ 5541937 h 7751588"/>
              <a:gd name="connsiteX21" fmla="*/ 3378494 w 7802051"/>
              <a:gd name="connsiteY21" fmla="*/ 5162844 h 7751588"/>
              <a:gd name="connsiteX22" fmla="*/ 3384198 w 7802051"/>
              <a:gd name="connsiteY22" fmla="*/ 5155931 h 7751588"/>
              <a:gd name="connsiteX23" fmla="*/ 2119419 w 7802051"/>
              <a:gd name="connsiteY23" fmla="*/ 3948859 h 7751588"/>
              <a:gd name="connsiteX24" fmla="*/ 2036672 w 7802051"/>
              <a:gd name="connsiteY24" fmla="*/ 3993772 h 7751588"/>
              <a:gd name="connsiteX25" fmla="*/ 1793305 w 7802051"/>
              <a:gd name="connsiteY25" fmla="*/ 4042906 h 7751588"/>
              <a:gd name="connsiteX26" fmla="*/ 1168076 w 7802051"/>
              <a:gd name="connsiteY26" fmla="*/ 3417678 h 7751588"/>
              <a:gd name="connsiteX27" fmla="*/ 1793304 w 7802051"/>
              <a:gd name="connsiteY27" fmla="*/ 2792451 h 7751588"/>
              <a:gd name="connsiteX28" fmla="*/ 2235408 w 7802051"/>
              <a:gd name="connsiteY28" fmla="*/ 2975575 h 7751588"/>
              <a:gd name="connsiteX29" fmla="*/ 2241113 w 7802051"/>
              <a:gd name="connsiteY29" fmla="*/ 2982489 h 7751588"/>
              <a:gd name="connsiteX30" fmla="*/ 3433657 w 7802051"/>
              <a:gd name="connsiteY30" fmla="*/ 2275919 h 7751588"/>
              <a:gd name="connsiteX31" fmla="*/ 3422279 w 7802051"/>
              <a:gd name="connsiteY31" fmla="*/ 2262129 h 7751588"/>
              <a:gd name="connsiteX32" fmla="*/ 3315500 w 7802051"/>
              <a:gd name="connsiteY32" fmla="*/ 1912558 h 7751588"/>
              <a:gd name="connsiteX33" fmla="*/ 3940728 w 7802051"/>
              <a:gd name="connsiteY33" fmla="*/ 1287330 h 7751588"/>
              <a:gd name="connsiteX34" fmla="*/ 4565956 w 7802051"/>
              <a:gd name="connsiteY34" fmla="*/ 1912558 h 7751588"/>
              <a:gd name="connsiteX35" fmla="*/ 4459177 w 7802051"/>
              <a:gd name="connsiteY35" fmla="*/ 2262129 h 7751588"/>
              <a:gd name="connsiteX36" fmla="*/ 4442548 w 7802051"/>
              <a:gd name="connsiteY36" fmla="*/ 2282283 h 7751588"/>
              <a:gd name="connsiteX37" fmla="*/ 5549310 w 7802051"/>
              <a:gd name="connsiteY37" fmla="*/ 3001346 h 7751588"/>
              <a:gd name="connsiteX38" fmla="*/ 5566644 w 7802051"/>
              <a:gd name="connsiteY38" fmla="*/ 2980338 h 7751588"/>
              <a:gd name="connsiteX39" fmla="*/ 6008747 w 7802051"/>
              <a:gd name="connsiteY39" fmla="*/ 2797213 h 7751588"/>
              <a:gd name="connsiteX40" fmla="*/ 6633974 w 7802051"/>
              <a:gd name="connsiteY40" fmla="*/ 3422441 h 7751588"/>
              <a:gd name="connsiteX41" fmla="*/ 6008747 w 7802051"/>
              <a:gd name="connsiteY41" fmla="*/ 4047670 h 7751588"/>
              <a:gd name="connsiteX42" fmla="*/ 5659175 w 7802051"/>
              <a:gd name="connsiteY42" fmla="*/ 3940890 h 7751588"/>
              <a:gd name="connsiteX43" fmla="*/ 5615689 w 7802051"/>
              <a:gd name="connsiteY43" fmla="*/ 3905011 h 7751588"/>
              <a:gd name="connsiteX44" fmla="*/ 4536367 w 7802051"/>
              <a:gd name="connsiteY44" fmla="*/ 5224392 h 7751588"/>
              <a:gd name="connsiteX45" fmla="*/ 4565475 w 7802051"/>
              <a:gd name="connsiteY45" fmla="*/ 5278017 h 7751588"/>
              <a:gd name="connsiteX46" fmla="*/ 4618758 w 7802051"/>
              <a:gd name="connsiteY46" fmla="*/ 5541937 h 7751588"/>
              <a:gd name="connsiteX47" fmla="*/ 3940727 w 7802051"/>
              <a:gd name="connsiteY47" fmla="*/ 6219967 h 7751588"/>
              <a:gd name="connsiteX48" fmla="*/ 3898615 w 7802051"/>
              <a:gd name="connsiteY48" fmla="*/ 7751588 h 7751588"/>
              <a:gd name="connsiteX49" fmla="*/ 7797230 w 7802051"/>
              <a:gd name="connsiteY49" fmla="*/ 3181174 h 7751588"/>
              <a:gd name="connsiteX50" fmla="*/ 7802051 w 7802051"/>
              <a:gd name="connsiteY50" fmla="*/ 3181174 h 7751588"/>
              <a:gd name="connsiteX51" fmla="*/ 3903436 w 7802051"/>
              <a:gd name="connsiteY51" fmla="*/ 0 h 7751588"/>
              <a:gd name="connsiteX52" fmla="*/ 4821 w 7802051"/>
              <a:gd name="connsiteY52" fmla="*/ 3181174 h 7751588"/>
              <a:gd name="connsiteX53" fmla="*/ 0 w 7802051"/>
              <a:gd name="connsiteY53" fmla="*/ 3181174 h 7751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7802051" h="7751588">
                <a:moveTo>
                  <a:pt x="3669750" y="4921020"/>
                </a:moveTo>
                <a:lnTo>
                  <a:pt x="3676808" y="4917189"/>
                </a:lnTo>
                <a:lnTo>
                  <a:pt x="3726054" y="4901903"/>
                </a:lnTo>
                <a:lnTo>
                  <a:pt x="3726054" y="2529358"/>
                </a:lnTo>
                <a:lnTo>
                  <a:pt x="2407723" y="3310455"/>
                </a:lnTo>
                <a:lnTo>
                  <a:pt x="2418532" y="3417678"/>
                </a:lnTo>
                <a:cubicBezTo>
                  <a:pt x="2418532" y="3504005"/>
                  <a:pt x="2401037" y="3586244"/>
                  <a:pt x="2369399" y="3661045"/>
                </a:cubicBezTo>
                <a:lnTo>
                  <a:pt x="2362622" y="3673532"/>
                </a:lnTo>
                <a:close/>
                <a:moveTo>
                  <a:pt x="4279965" y="4958071"/>
                </a:moveTo>
                <a:lnTo>
                  <a:pt x="5406368" y="3581135"/>
                </a:lnTo>
                <a:lnTo>
                  <a:pt x="5396221" y="3548447"/>
                </a:lnTo>
                <a:cubicBezTo>
                  <a:pt x="5387893" y="3507746"/>
                  <a:pt x="5383519" y="3465605"/>
                  <a:pt x="5383519" y="3422441"/>
                </a:cubicBezTo>
                <a:lnTo>
                  <a:pt x="5392133" y="3336986"/>
                </a:lnTo>
                <a:lnTo>
                  <a:pt x="4117986" y="2509174"/>
                </a:lnTo>
                <a:lnTo>
                  <a:pt x="4066733" y="2525083"/>
                </a:lnTo>
                <a:lnTo>
                  <a:pt x="4044164" y="2527359"/>
                </a:lnTo>
                <a:lnTo>
                  <a:pt x="4044164" y="4874334"/>
                </a:lnTo>
                <a:lnTo>
                  <a:pt x="4077374" y="4877682"/>
                </a:lnTo>
                <a:cubicBezTo>
                  <a:pt x="4121512" y="4886714"/>
                  <a:pt x="4164089" y="4900035"/>
                  <a:pt x="4204647" y="4917190"/>
                </a:cubicBezTo>
                <a:close/>
                <a:moveTo>
                  <a:pt x="3940727" y="6219967"/>
                </a:moveTo>
                <a:cubicBezTo>
                  <a:pt x="3566261" y="6219967"/>
                  <a:pt x="3262698" y="5916403"/>
                  <a:pt x="3262698" y="5541937"/>
                </a:cubicBezTo>
                <a:cubicBezTo>
                  <a:pt x="3262698" y="5401512"/>
                  <a:pt x="3305387" y="5271058"/>
                  <a:pt x="3378494" y="5162844"/>
                </a:cubicBezTo>
                <a:lnTo>
                  <a:pt x="3384198" y="5155931"/>
                </a:lnTo>
                <a:lnTo>
                  <a:pt x="2119419" y="3948859"/>
                </a:lnTo>
                <a:lnTo>
                  <a:pt x="2036672" y="3993772"/>
                </a:lnTo>
                <a:cubicBezTo>
                  <a:pt x="1961870" y="4025410"/>
                  <a:pt x="1879630" y="4042906"/>
                  <a:pt x="1793305" y="4042906"/>
                </a:cubicBezTo>
                <a:cubicBezTo>
                  <a:pt x="1448001" y="4042906"/>
                  <a:pt x="1168077" y="3762982"/>
                  <a:pt x="1168076" y="3417678"/>
                </a:cubicBezTo>
                <a:cubicBezTo>
                  <a:pt x="1168077" y="3072374"/>
                  <a:pt x="1448000" y="2792450"/>
                  <a:pt x="1793304" y="2792451"/>
                </a:cubicBezTo>
                <a:cubicBezTo>
                  <a:pt x="1965957" y="2792450"/>
                  <a:pt x="2122264" y="2862431"/>
                  <a:pt x="2235408" y="2975575"/>
                </a:cubicBezTo>
                <a:lnTo>
                  <a:pt x="2241113" y="2982489"/>
                </a:lnTo>
                <a:lnTo>
                  <a:pt x="3433657" y="2275919"/>
                </a:lnTo>
                <a:lnTo>
                  <a:pt x="3422279" y="2262129"/>
                </a:lnTo>
                <a:cubicBezTo>
                  <a:pt x="3354864" y="2162342"/>
                  <a:pt x="3315500" y="2042047"/>
                  <a:pt x="3315500" y="1912558"/>
                </a:cubicBezTo>
                <a:cubicBezTo>
                  <a:pt x="3315500" y="1567254"/>
                  <a:pt x="3595424" y="1287330"/>
                  <a:pt x="3940728" y="1287330"/>
                </a:cubicBezTo>
                <a:cubicBezTo>
                  <a:pt x="4286032" y="1287330"/>
                  <a:pt x="4565956" y="1567254"/>
                  <a:pt x="4565956" y="1912558"/>
                </a:cubicBezTo>
                <a:cubicBezTo>
                  <a:pt x="4565956" y="2042047"/>
                  <a:pt x="4526592" y="2162342"/>
                  <a:pt x="4459177" y="2262129"/>
                </a:cubicBezTo>
                <a:lnTo>
                  <a:pt x="4442548" y="2282283"/>
                </a:lnTo>
                <a:lnTo>
                  <a:pt x="5549310" y="3001346"/>
                </a:lnTo>
                <a:lnTo>
                  <a:pt x="5566644" y="2980338"/>
                </a:lnTo>
                <a:cubicBezTo>
                  <a:pt x="5679788" y="2867194"/>
                  <a:pt x="5836095" y="2797213"/>
                  <a:pt x="6008747" y="2797213"/>
                </a:cubicBezTo>
                <a:cubicBezTo>
                  <a:pt x="6354050" y="2797213"/>
                  <a:pt x="6633975" y="3077137"/>
                  <a:pt x="6633974" y="3422441"/>
                </a:cubicBezTo>
                <a:cubicBezTo>
                  <a:pt x="6633975" y="3767745"/>
                  <a:pt x="6354050" y="4047669"/>
                  <a:pt x="6008747" y="4047670"/>
                </a:cubicBezTo>
                <a:cubicBezTo>
                  <a:pt x="5879257" y="4047669"/>
                  <a:pt x="5758963" y="4008305"/>
                  <a:pt x="5659175" y="3940890"/>
                </a:cubicBezTo>
                <a:lnTo>
                  <a:pt x="5615689" y="3905011"/>
                </a:lnTo>
                <a:lnTo>
                  <a:pt x="4536367" y="5224392"/>
                </a:lnTo>
                <a:lnTo>
                  <a:pt x="4565475" y="5278017"/>
                </a:lnTo>
                <a:cubicBezTo>
                  <a:pt x="4599785" y="5359135"/>
                  <a:pt x="4618758" y="5448320"/>
                  <a:pt x="4618758" y="5541937"/>
                </a:cubicBezTo>
                <a:cubicBezTo>
                  <a:pt x="4618758" y="5916403"/>
                  <a:pt x="4315194" y="6219967"/>
                  <a:pt x="3940727" y="6219967"/>
                </a:cubicBezTo>
                <a:close/>
                <a:moveTo>
                  <a:pt x="3898615" y="7751588"/>
                </a:moveTo>
                <a:lnTo>
                  <a:pt x="7797230" y="3181174"/>
                </a:lnTo>
                <a:lnTo>
                  <a:pt x="7802051" y="3181174"/>
                </a:lnTo>
                <a:lnTo>
                  <a:pt x="3903436" y="0"/>
                </a:lnTo>
                <a:lnTo>
                  <a:pt x="4821" y="3181174"/>
                </a:lnTo>
                <a:lnTo>
                  <a:pt x="0" y="3181174"/>
                </a:lnTo>
                <a:close/>
              </a:path>
            </a:pathLst>
          </a:custGeom>
          <a:solidFill>
            <a:schemeClr val="accent1">
              <a:alpha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13" name="Group 12">
            <a:extLst>
              <a:ext uri="{FF2B5EF4-FFF2-40B4-BE49-F238E27FC236}">
                <a16:creationId xmlns:a16="http://schemas.microsoft.com/office/drawing/2014/main" id="{0733F408-B9C0-4F7F-AB50-ED42FC911EB7}"/>
              </a:ext>
            </a:extLst>
          </p:cNvPr>
          <p:cNvGrpSpPr/>
          <p:nvPr/>
        </p:nvGrpSpPr>
        <p:grpSpPr>
          <a:xfrm>
            <a:off x="433031" y="3182969"/>
            <a:ext cx="2874963" cy="1657513"/>
            <a:chOff x="7858609" y="3788070"/>
            <a:chExt cx="2106197" cy="1214293"/>
          </a:xfrm>
        </p:grpSpPr>
        <p:sp>
          <p:nvSpPr>
            <p:cNvPr id="16" name="Rectangle 15">
              <a:extLst>
                <a:ext uri="{FF2B5EF4-FFF2-40B4-BE49-F238E27FC236}">
                  <a16:creationId xmlns:a16="http://schemas.microsoft.com/office/drawing/2014/main" id="{CEFAE99E-EC65-4B36-91BD-78817BD86375}"/>
                </a:ext>
              </a:extLst>
            </p:cNvPr>
            <p:cNvSpPr/>
            <p:nvPr/>
          </p:nvSpPr>
          <p:spPr bwMode="auto">
            <a:xfrm>
              <a:off x="9516594" y="3788070"/>
              <a:ext cx="448212" cy="448212"/>
            </a:xfrm>
            <a:prstGeom prst="rect">
              <a:avLst/>
            </a:prstGeom>
            <a:solidFill>
              <a:srgbClr val="FFFFFF"/>
            </a:solidFill>
            <a:ln w="10795" cap="flat" cmpd="sng" algn="ctr">
              <a:noFill/>
              <a:prstDash val="solid"/>
              <a:headEnd type="none" w="med" len="med"/>
              <a:tailEnd type="none" w="med" len="med"/>
            </a:ln>
            <a:effectLst/>
          </p:spPr>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kern="0">
                <a:gradFill>
                  <a:gsLst>
                    <a:gs pos="0">
                      <a:srgbClr val="FFFFFF"/>
                    </a:gs>
                    <a:gs pos="100000">
                      <a:srgbClr val="FFFFFF"/>
                    </a:gs>
                  </a:gsLst>
                  <a:lin ang="5400000" scaled="0"/>
                </a:gradFill>
                <a:latin typeface="Segoe UI Semilight"/>
              </a:endParaRPr>
            </a:p>
          </p:txBody>
        </p:sp>
        <p:grpSp>
          <p:nvGrpSpPr>
            <p:cNvPr id="17" name="Group 16">
              <a:extLst>
                <a:ext uri="{FF2B5EF4-FFF2-40B4-BE49-F238E27FC236}">
                  <a16:creationId xmlns:a16="http://schemas.microsoft.com/office/drawing/2014/main" id="{FFAF24BB-ED3C-40F2-BC44-96F87BBB0DD5}"/>
                </a:ext>
              </a:extLst>
            </p:cNvPr>
            <p:cNvGrpSpPr/>
            <p:nvPr/>
          </p:nvGrpSpPr>
          <p:grpSpPr>
            <a:xfrm>
              <a:off x="8460613" y="3788070"/>
              <a:ext cx="453954" cy="936352"/>
              <a:chOff x="1211651" y="1487089"/>
              <a:chExt cx="453954" cy="936352"/>
            </a:xfrm>
          </p:grpSpPr>
          <p:pic>
            <p:nvPicPr>
              <p:cNvPr id="33" name="Picture 32" descr="A close up of a sign&#10;&#10;Description generated with high confidence">
                <a:extLst>
                  <a:ext uri="{FF2B5EF4-FFF2-40B4-BE49-F238E27FC236}">
                    <a16:creationId xmlns:a16="http://schemas.microsoft.com/office/drawing/2014/main" id="{89539B5B-1753-41CD-86AB-7389464E6585}"/>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217393" y="1487089"/>
                <a:ext cx="448212" cy="448212"/>
              </a:xfrm>
              <a:prstGeom prst="rect">
                <a:avLst/>
              </a:prstGeom>
            </p:spPr>
          </p:pic>
          <p:pic>
            <p:nvPicPr>
              <p:cNvPr id="34" name="Picture 54" descr="https://az495088.vo.msecnd.net/app-logo/amazonuk_215.png">
                <a:extLst>
                  <a:ext uri="{FF2B5EF4-FFF2-40B4-BE49-F238E27FC236}">
                    <a16:creationId xmlns:a16="http://schemas.microsoft.com/office/drawing/2014/main" id="{388DCACE-77E9-4B98-AEC5-D2D7AD1AA328}"/>
                  </a:ext>
                </a:extLst>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brightnessContrast bright="20000"/>
                        </a14:imgEffect>
                      </a14:imgLayer>
                    </a14:imgProps>
                  </a:ext>
                  <a:ext uri="{28A0092B-C50C-407E-A947-70E740481C1C}">
                    <a14:useLocalDpi xmlns:a14="http://schemas.microsoft.com/office/drawing/2010/main"/>
                  </a:ext>
                </a:extLst>
              </a:blip>
              <a:srcRect/>
              <a:stretch>
                <a:fillRect/>
              </a:stretch>
            </p:blipFill>
            <p:spPr bwMode="auto">
              <a:xfrm>
                <a:off x="1211651" y="1975229"/>
                <a:ext cx="448212" cy="448212"/>
              </a:xfrm>
              <a:prstGeom prst="rect">
                <a:avLst/>
              </a:prstGeom>
              <a:noFill/>
              <a:ln w="3175">
                <a:noFill/>
              </a:ln>
              <a:extLst>
                <a:ext uri="{909E8E84-426E-40DD-AFC4-6F175D3DCCD1}">
                  <a14:hiddenFill xmlns:a14="http://schemas.microsoft.com/office/drawing/2010/main">
                    <a:solidFill>
                      <a:srgbClr val="FFFFFF"/>
                    </a:solidFill>
                  </a14:hiddenFill>
                </a:ext>
              </a:extLst>
            </p:spPr>
          </p:pic>
        </p:grpSp>
        <p:grpSp>
          <p:nvGrpSpPr>
            <p:cNvPr id="18" name="Group 17">
              <a:extLst>
                <a:ext uri="{FF2B5EF4-FFF2-40B4-BE49-F238E27FC236}">
                  <a16:creationId xmlns:a16="http://schemas.microsoft.com/office/drawing/2014/main" id="{8718E00A-6B8D-43F6-AEC0-3C2AD57A1FE3}"/>
                </a:ext>
              </a:extLst>
            </p:cNvPr>
            <p:cNvGrpSpPr/>
            <p:nvPr/>
          </p:nvGrpSpPr>
          <p:grpSpPr>
            <a:xfrm>
              <a:off x="7858609" y="3788070"/>
              <a:ext cx="2106197" cy="1214293"/>
              <a:chOff x="7858609" y="3788070"/>
              <a:chExt cx="2106197" cy="1214293"/>
            </a:xfrm>
          </p:grpSpPr>
          <p:grpSp>
            <p:nvGrpSpPr>
              <p:cNvPr id="19" name="Group 18">
                <a:extLst>
                  <a:ext uri="{FF2B5EF4-FFF2-40B4-BE49-F238E27FC236}">
                    <a16:creationId xmlns:a16="http://schemas.microsoft.com/office/drawing/2014/main" id="{D4BDA4A4-B6B3-4862-A4C3-C1DF66B0EADD}"/>
                  </a:ext>
                </a:extLst>
              </p:cNvPr>
              <p:cNvGrpSpPr/>
              <p:nvPr/>
            </p:nvGrpSpPr>
            <p:grpSpPr>
              <a:xfrm>
                <a:off x="9516594" y="3788070"/>
                <a:ext cx="448212" cy="936352"/>
                <a:chOff x="2267632" y="1487089"/>
                <a:chExt cx="448212" cy="936352"/>
              </a:xfrm>
            </p:grpSpPr>
            <p:grpSp>
              <p:nvGrpSpPr>
                <p:cNvPr id="29" name="Group 28">
                  <a:extLst>
                    <a:ext uri="{FF2B5EF4-FFF2-40B4-BE49-F238E27FC236}">
                      <a16:creationId xmlns:a16="http://schemas.microsoft.com/office/drawing/2014/main" id="{70374CB0-1686-4C9F-8C2E-2F3FDC21EAD0}"/>
                    </a:ext>
                  </a:extLst>
                </p:cNvPr>
                <p:cNvGrpSpPr/>
                <p:nvPr/>
              </p:nvGrpSpPr>
              <p:grpSpPr>
                <a:xfrm>
                  <a:off x="2267632" y="1975229"/>
                  <a:ext cx="448212" cy="448212"/>
                  <a:chOff x="2701231" y="2673849"/>
                  <a:chExt cx="457200" cy="457200"/>
                </a:xfrm>
              </p:grpSpPr>
              <p:sp>
                <p:nvSpPr>
                  <p:cNvPr id="31" name="Rectangle 30">
                    <a:extLst>
                      <a:ext uri="{FF2B5EF4-FFF2-40B4-BE49-F238E27FC236}">
                        <a16:creationId xmlns:a16="http://schemas.microsoft.com/office/drawing/2014/main" id="{69A7498C-D3ED-4862-B13B-FD5FD79ACE5D}"/>
                      </a:ext>
                    </a:extLst>
                  </p:cNvPr>
                  <p:cNvSpPr/>
                  <p:nvPr/>
                </p:nvSpPr>
                <p:spPr bwMode="auto">
                  <a:xfrm>
                    <a:off x="2701231" y="2673849"/>
                    <a:ext cx="457200" cy="457200"/>
                  </a:xfrm>
                  <a:prstGeom prst="rect">
                    <a:avLst/>
                  </a:prstGeom>
                  <a:solidFill>
                    <a:srgbClr val="FFFFFF"/>
                  </a:solidFill>
                  <a:ln w="10795" cap="flat" cmpd="sng" algn="ctr">
                    <a:noFill/>
                    <a:prstDash val="solid"/>
                    <a:headEnd type="none" w="med" len="med"/>
                    <a:tailEnd type="none" w="med" len="med"/>
                  </a:ln>
                  <a:effectLst/>
                </p:spPr>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kern="0">
                      <a:gradFill>
                        <a:gsLst>
                          <a:gs pos="0">
                            <a:srgbClr val="FFFFFF"/>
                          </a:gs>
                          <a:gs pos="100000">
                            <a:srgbClr val="FFFFFF"/>
                          </a:gs>
                        </a:gsLst>
                        <a:lin ang="5400000" scaled="0"/>
                      </a:gradFill>
                      <a:latin typeface="Segoe UI Semilight"/>
                    </a:endParaRPr>
                  </a:p>
                </p:txBody>
              </p:sp>
              <p:pic>
                <p:nvPicPr>
                  <p:cNvPr id="32" name="Picture 4">
                    <a:extLst>
                      <a:ext uri="{FF2B5EF4-FFF2-40B4-BE49-F238E27FC236}">
                        <a16:creationId xmlns:a16="http://schemas.microsoft.com/office/drawing/2014/main" id="{72DAC5C9-DA31-4A7A-932C-CF4D2A41D371}"/>
                      </a:ext>
                    </a:extLst>
                  </p:cNvPr>
                  <p:cNvPicPr>
                    <a:picLocks noChangeAspect="1" noChangeArrowheads="1"/>
                  </p:cNvPicPr>
                  <p:nvPr/>
                </p:nvPicPr>
                <p:blipFill rotWithShape="1">
                  <a:blip r:embed="rId6" cstate="print">
                    <a:extLst>
                      <a:ext uri="{28A0092B-C50C-407E-A947-70E740481C1C}">
                        <a14:useLocalDpi xmlns:a14="http://schemas.microsoft.com/office/drawing/2010/main"/>
                      </a:ext>
                    </a:extLst>
                  </a:blip>
                  <a:srcRect/>
                  <a:stretch/>
                </p:blipFill>
                <p:spPr bwMode="auto">
                  <a:xfrm>
                    <a:off x="2714625" y="2707480"/>
                    <a:ext cx="434578" cy="385183"/>
                  </a:xfrm>
                  <a:prstGeom prst="roundRect">
                    <a:avLst>
                      <a:gd name="adj" fmla="val 19647"/>
                    </a:avLst>
                  </a:prstGeom>
                  <a:noFill/>
                  <a:extLst>
                    <a:ext uri="{909E8E84-426E-40DD-AFC4-6F175D3DCCD1}">
                      <a14:hiddenFill xmlns:a14="http://schemas.microsoft.com/office/drawing/2010/main">
                        <a:solidFill>
                          <a:srgbClr val="FFFFFF"/>
                        </a:solidFill>
                      </a14:hiddenFill>
                    </a:ext>
                  </a:extLst>
                </p:spPr>
              </p:pic>
            </p:grpSp>
            <p:pic>
              <p:nvPicPr>
                <p:cNvPr id="30" name="Picture 29">
                  <a:extLst>
                    <a:ext uri="{FF2B5EF4-FFF2-40B4-BE49-F238E27FC236}">
                      <a16:creationId xmlns:a16="http://schemas.microsoft.com/office/drawing/2014/main" id="{FB774711-D011-48DF-B699-6AF2CE09F80F}"/>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2267632" y="1487089"/>
                  <a:ext cx="448212" cy="448212"/>
                </a:xfrm>
                <a:prstGeom prst="rect">
                  <a:avLst/>
                </a:prstGeom>
              </p:spPr>
            </p:pic>
          </p:grpSp>
          <p:grpSp>
            <p:nvGrpSpPr>
              <p:cNvPr id="20" name="Group 19">
                <a:extLst>
                  <a:ext uri="{FF2B5EF4-FFF2-40B4-BE49-F238E27FC236}">
                    <a16:creationId xmlns:a16="http://schemas.microsoft.com/office/drawing/2014/main" id="{9DFD5FA1-9AAC-4ABB-9FF9-E4105D2AF886}"/>
                  </a:ext>
                </a:extLst>
              </p:cNvPr>
              <p:cNvGrpSpPr/>
              <p:nvPr/>
            </p:nvGrpSpPr>
            <p:grpSpPr>
              <a:xfrm>
                <a:off x="8987904" y="3788070"/>
                <a:ext cx="458591" cy="936352"/>
                <a:chOff x="1738942" y="1487089"/>
                <a:chExt cx="458591" cy="936352"/>
              </a:xfrm>
              <a:solidFill>
                <a:srgbClr val="E6E6E6"/>
              </a:solidFill>
            </p:grpSpPr>
            <p:pic>
              <p:nvPicPr>
                <p:cNvPr id="27" name="Picture 26">
                  <a:extLst>
                    <a:ext uri="{FF2B5EF4-FFF2-40B4-BE49-F238E27FC236}">
                      <a16:creationId xmlns:a16="http://schemas.microsoft.com/office/drawing/2014/main" id="{452605A2-B642-4521-AA2D-6C6D65655ED2}"/>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1749321" y="1487089"/>
                  <a:ext cx="448212" cy="448212"/>
                </a:xfrm>
                <a:prstGeom prst="rect">
                  <a:avLst/>
                </a:prstGeom>
                <a:grpFill/>
              </p:spPr>
            </p:pic>
            <p:pic>
              <p:nvPicPr>
                <p:cNvPr id="28" name="Picture 56" descr="https://az495088.vo.msecnd.net/app-logo/linkedin_215.png">
                  <a:extLst>
                    <a:ext uri="{FF2B5EF4-FFF2-40B4-BE49-F238E27FC236}">
                      <a16:creationId xmlns:a16="http://schemas.microsoft.com/office/drawing/2014/main" id="{E5CC3721-54FE-4D62-B315-74AB9531E981}"/>
                    </a:ext>
                  </a:extLst>
                </p:cNvPr>
                <p:cNvPicPr>
                  <a:picLocks noChangeAspect="1" noChangeArrowheads="1"/>
                </p:cNvPicPr>
                <p:nvPr/>
              </p:nvPicPr>
              <p:blipFill>
                <a:blip r:embed="rId9" cstate="print">
                  <a:extLst>
                    <a:ext uri="{28A0092B-C50C-407E-A947-70E740481C1C}">
                      <a14:useLocalDpi xmlns:a14="http://schemas.microsoft.com/office/drawing/2010/main"/>
                    </a:ext>
                  </a:extLst>
                </a:blip>
                <a:srcRect/>
                <a:stretch>
                  <a:fillRect/>
                </a:stretch>
              </p:blipFill>
              <p:spPr bwMode="auto">
                <a:xfrm>
                  <a:off x="1738942" y="1975229"/>
                  <a:ext cx="448212" cy="448212"/>
                </a:xfrm>
                <a:prstGeom prst="rect">
                  <a:avLst/>
                </a:prstGeom>
                <a:grpFill/>
              </p:spPr>
            </p:pic>
          </p:grpSp>
          <p:grpSp>
            <p:nvGrpSpPr>
              <p:cNvPr id="21" name="Group 20">
                <a:extLst>
                  <a:ext uri="{FF2B5EF4-FFF2-40B4-BE49-F238E27FC236}">
                    <a16:creationId xmlns:a16="http://schemas.microsoft.com/office/drawing/2014/main" id="{7D29DA46-A1B2-4781-832F-36ECB78E6CAE}"/>
                  </a:ext>
                </a:extLst>
              </p:cNvPr>
              <p:cNvGrpSpPr/>
              <p:nvPr/>
            </p:nvGrpSpPr>
            <p:grpSpPr>
              <a:xfrm>
                <a:off x="7858609" y="3788070"/>
                <a:ext cx="2097149" cy="1214293"/>
                <a:chOff x="609647" y="1487089"/>
                <a:chExt cx="2097149" cy="1214293"/>
              </a:xfrm>
            </p:grpSpPr>
            <p:pic>
              <p:nvPicPr>
                <p:cNvPr id="22" name="Picture 21" descr="A close up of a fish&#10;&#10;Description generated with high confidence">
                  <a:extLst>
                    <a:ext uri="{FF2B5EF4-FFF2-40B4-BE49-F238E27FC236}">
                      <a16:creationId xmlns:a16="http://schemas.microsoft.com/office/drawing/2014/main" id="{9AE8084F-829D-41DA-A947-BD54CA074655}"/>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700708" y="1487089"/>
                  <a:ext cx="448212" cy="448212"/>
                </a:xfrm>
                <a:prstGeom prst="rect">
                  <a:avLst/>
                </a:prstGeom>
              </p:spPr>
            </p:pic>
            <p:grpSp>
              <p:nvGrpSpPr>
                <p:cNvPr id="23" name="Group 22">
                  <a:extLst>
                    <a:ext uri="{FF2B5EF4-FFF2-40B4-BE49-F238E27FC236}">
                      <a16:creationId xmlns:a16="http://schemas.microsoft.com/office/drawing/2014/main" id="{E8C1EA09-1D84-4E2A-A832-C9F899F6C6A5}"/>
                    </a:ext>
                  </a:extLst>
                </p:cNvPr>
                <p:cNvGrpSpPr/>
                <p:nvPr/>
              </p:nvGrpSpPr>
              <p:grpSpPr>
                <a:xfrm>
                  <a:off x="696045" y="1975229"/>
                  <a:ext cx="448212" cy="448212"/>
                  <a:chOff x="569427" y="3896425"/>
                  <a:chExt cx="457200" cy="457200"/>
                </a:xfrm>
              </p:grpSpPr>
              <p:sp>
                <p:nvSpPr>
                  <p:cNvPr id="25" name="Rectangle 24">
                    <a:extLst>
                      <a:ext uri="{FF2B5EF4-FFF2-40B4-BE49-F238E27FC236}">
                        <a16:creationId xmlns:a16="http://schemas.microsoft.com/office/drawing/2014/main" id="{62CF1E48-9C75-426A-8DCC-E6507FD7FE02}"/>
                      </a:ext>
                    </a:extLst>
                  </p:cNvPr>
                  <p:cNvSpPr/>
                  <p:nvPr/>
                </p:nvSpPr>
                <p:spPr bwMode="auto">
                  <a:xfrm>
                    <a:off x="569427" y="3896425"/>
                    <a:ext cx="457200" cy="457200"/>
                  </a:xfrm>
                  <a:prstGeom prst="rect">
                    <a:avLst/>
                  </a:prstGeom>
                  <a:solidFill>
                    <a:srgbClr val="FFFFFF"/>
                  </a:solidFill>
                  <a:ln w="10795" cap="flat" cmpd="sng" algn="ctr">
                    <a:noFill/>
                    <a:prstDash val="solid"/>
                    <a:headEnd type="none" w="med" len="med"/>
                    <a:tailEnd type="none" w="med" len="med"/>
                  </a:ln>
                  <a:effectLst/>
                </p:spPr>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kern="0">
                      <a:gradFill>
                        <a:gsLst>
                          <a:gs pos="0">
                            <a:srgbClr val="FFFFFF"/>
                          </a:gs>
                          <a:gs pos="100000">
                            <a:srgbClr val="FFFFFF"/>
                          </a:gs>
                        </a:gsLst>
                        <a:lin ang="5400000" scaled="0"/>
                      </a:gradFill>
                      <a:latin typeface="Segoe UI Semilight"/>
                    </a:endParaRPr>
                  </a:p>
                </p:txBody>
              </p:sp>
              <p:pic>
                <p:nvPicPr>
                  <p:cNvPr id="26" name="Picture 25">
                    <a:extLst>
                      <a:ext uri="{FF2B5EF4-FFF2-40B4-BE49-F238E27FC236}">
                        <a16:creationId xmlns:a16="http://schemas.microsoft.com/office/drawing/2014/main" id="{CDE4C0AF-5DF8-4EA5-8C33-8A92E6E3CD2D}"/>
                      </a:ext>
                    </a:extLst>
                  </p:cNvPr>
                  <p:cNvPicPr>
                    <a:picLocks noChangeAspect="1"/>
                  </p:cNvPicPr>
                  <p:nvPr/>
                </p:nvPicPr>
                <p:blipFill rotWithShape="1">
                  <a:blip r:embed="rId11" cstate="print">
                    <a:extLst>
                      <a:ext uri="{28A0092B-C50C-407E-A947-70E740481C1C}">
                        <a14:useLocalDpi xmlns:a14="http://schemas.microsoft.com/office/drawing/2010/main"/>
                      </a:ext>
                    </a:extLst>
                  </a:blip>
                  <a:srcRect/>
                  <a:stretch/>
                </p:blipFill>
                <p:spPr>
                  <a:xfrm>
                    <a:off x="569427" y="3896425"/>
                    <a:ext cx="457200" cy="457200"/>
                  </a:xfrm>
                  <a:prstGeom prst="rect">
                    <a:avLst/>
                  </a:prstGeom>
                </p:spPr>
              </p:pic>
            </p:grpSp>
            <p:sp>
              <p:nvSpPr>
                <p:cNvPr id="24" name="Rectangle 23">
                  <a:extLst>
                    <a:ext uri="{FF2B5EF4-FFF2-40B4-BE49-F238E27FC236}">
                      <a16:creationId xmlns:a16="http://schemas.microsoft.com/office/drawing/2014/main" id="{8A21652A-1E3F-4028-A69C-69D6321CCCCF}"/>
                    </a:ext>
                  </a:extLst>
                </p:cNvPr>
                <p:cNvSpPr/>
                <p:nvPr/>
              </p:nvSpPr>
              <p:spPr>
                <a:xfrm>
                  <a:off x="609647" y="2471396"/>
                  <a:ext cx="2097149" cy="229986"/>
                </a:xfrm>
                <a:prstGeom prst="rect">
                  <a:avLst/>
                </a:prstGeom>
              </p:spPr>
              <p:txBody>
                <a:bodyPr wrap="square">
                  <a:spAutoFit/>
                </a:bodyPr>
                <a:lstStyle/>
                <a:p>
                  <a:pPr algn="ctr" defTabSz="896094" fontAlgn="base">
                    <a:lnSpc>
                      <a:spcPct val="90000"/>
                    </a:lnSpc>
                    <a:spcBef>
                      <a:spcPts val="576"/>
                    </a:spcBef>
                    <a:spcAft>
                      <a:spcPct val="0"/>
                    </a:spcAft>
                    <a:defRPr/>
                  </a:pPr>
                  <a:r>
                    <a:rPr lang="en-US" sz="1600" kern="0">
                      <a:solidFill>
                        <a:srgbClr val="353535"/>
                      </a:solidFill>
                      <a:cs typeface="Segoe UI" pitchFamily="34" charset="0"/>
                    </a:rPr>
                    <a:t>Social IDs</a:t>
                  </a:r>
                </a:p>
              </p:txBody>
            </p:sp>
          </p:grpSp>
        </p:grpSp>
      </p:grpSp>
      <p:grpSp>
        <p:nvGrpSpPr>
          <p:cNvPr id="35" name="Group 34">
            <a:extLst>
              <a:ext uri="{FF2B5EF4-FFF2-40B4-BE49-F238E27FC236}">
                <a16:creationId xmlns:a16="http://schemas.microsoft.com/office/drawing/2014/main" id="{32AF864F-062D-4F4F-AF52-608E302D3754}"/>
              </a:ext>
            </a:extLst>
          </p:cNvPr>
          <p:cNvGrpSpPr/>
          <p:nvPr/>
        </p:nvGrpSpPr>
        <p:grpSpPr>
          <a:xfrm>
            <a:off x="8848478" y="3155591"/>
            <a:ext cx="2651176" cy="1676924"/>
            <a:chOff x="7852950" y="5286524"/>
            <a:chExt cx="1973831" cy="1248491"/>
          </a:xfrm>
        </p:grpSpPr>
        <p:grpSp>
          <p:nvGrpSpPr>
            <p:cNvPr id="36" name="Group 35">
              <a:extLst>
                <a:ext uri="{FF2B5EF4-FFF2-40B4-BE49-F238E27FC236}">
                  <a16:creationId xmlns:a16="http://schemas.microsoft.com/office/drawing/2014/main" id="{7913556B-ECD7-489C-A1D2-3936B04133F4}"/>
                </a:ext>
              </a:extLst>
            </p:cNvPr>
            <p:cNvGrpSpPr/>
            <p:nvPr/>
          </p:nvGrpSpPr>
          <p:grpSpPr>
            <a:xfrm>
              <a:off x="7945007" y="5286525"/>
              <a:ext cx="571179" cy="938556"/>
              <a:chOff x="638332" y="4687711"/>
              <a:chExt cx="582632" cy="957376"/>
            </a:xfrm>
          </p:grpSpPr>
          <p:grpSp>
            <p:nvGrpSpPr>
              <p:cNvPr id="56" name="Group 55">
                <a:extLst>
                  <a:ext uri="{FF2B5EF4-FFF2-40B4-BE49-F238E27FC236}">
                    <a16:creationId xmlns:a16="http://schemas.microsoft.com/office/drawing/2014/main" id="{57E00E84-B71F-4747-ADAF-517353EB8EC1}"/>
                  </a:ext>
                </a:extLst>
              </p:cNvPr>
              <p:cNvGrpSpPr/>
              <p:nvPr/>
            </p:nvGrpSpPr>
            <p:grpSpPr>
              <a:xfrm>
                <a:off x="638332" y="4687711"/>
                <a:ext cx="582632" cy="957376"/>
                <a:chOff x="2397241" y="4380340"/>
                <a:chExt cx="677654" cy="1113516"/>
              </a:xfrm>
            </p:grpSpPr>
            <p:sp>
              <p:nvSpPr>
                <p:cNvPr id="58" name="Freeform: Shape 57">
                  <a:extLst>
                    <a:ext uri="{FF2B5EF4-FFF2-40B4-BE49-F238E27FC236}">
                      <a16:creationId xmlns:a16="http://schemas.microsoft.com/office/drawing/2014/main" id="{4F28F881-F48C-46AE-8CBB-FDAA63839AC2}"/>
                    </a:ext>
                  </a:extLst>
                </p:cNvPr>
                <p:cNvSpPr>
                  <a:spLocks noChangeAspect="1"/>
                </p:cNvSpPr>
                <p:nvPr/>
              </p:nvSpPr>
              <p:spPr bwMode="auto">
                <a:xfrm>
                  <a:off x="2397241" y="4380340"/>
                  <a:ext cx="677654" cy="1113516"/>
                </a:xfrm>
                <a:custGeom>
                  <a:avLst/>
                  <a:gdLst>
                    <a:gd name="connsiteX0" fmla="*/ 767228 w 1947672"/>
                    <a:gd name="connsiteY0" fmla="*/ 197644 h 3200400"/>
                    <a:gd name="connsiteX1" fmla="*/ 699516 w 1947672"/>
                    <a:gd name="connsiteY1" fmla="*/ 265356 h 3200400"/>
                    <a:gd name="connsiteX2" fmla="*/ 699516 w 1947672"/>
                    <a:gd name="connsiteY2" fmla="*/ 276236 h 3200400"/>
                    <a:gd name="connsiteX3" fmla="*/ 767228 w 1947672"/>
                    <a:gd name="connsiteY3" fmla="*/ 343948 h 3200400"/>
                    <a:gd name="connsiteX4" fmla="*/ 1180444 w 1947672"/>
                    <a:gd name="connsiteY4" fmla="*/ 343948 h 3200400"/>
                    <a:gd name="connsiteX5" fmla="*/ 1248156 w 1947672"/>
                    <a:gd name="connsiteY5" fmla="*/ 276236 h 3200400"/>
                    <a:gd name="connsiteX6" fmla="*/ 1248156 w 1947672"/>
                    <a:gd name="connsiteY6" fmla="*/ 265356 h 3200400"/>
                    <a:gd name="connsiteX7" fmla="*/ 1180444 w 1947672"/>
                    <a:gd name="connsiteY7" fmla="*/ 197644 h 3200400"/>
                    <a:gd name="connsiteX8" fmla="*/ 89885 w 1947672"/>
                    <a:gd name="connsiteY8" fmla="*/ 0 h 3200400"/>
                    <a:gd name="connsiteX9" fmla="*/ 1857787 w 1947672"/>
                    <a:gd name="connsiteY9" fmla="*/ 0 h 3200400"/>
                    <a:gd name="connsiteX10" fmla="*/ 1947672 w 1947672"/>
                    <a:gd name="connsiteY10" fmla="*/ 89885 h 3200400"/>
                    <a:gd name="connsiteX11" fmla="*/ 1947672 w 1947672"/>
                    <a:gd name="connsiteY11" fmla="*/ 3110515 h 3200400"/>
                    <a:gd name="connsiteX12" fmla="*/ 1857787 w 1947672"/>
                    <a:gd name="connsiteY12" fmla="*/ 3200400 h 3200400"/>
                    <a:gd name="connsiteX13" fmla="*/ 89885 w 1947672"/>
                    <a:gd name="connsiteY13" fmla="*/ 3200400 h 3200400"/>
                    <a:gd name="connsiteX14" fmla="*/ 0 w 1947672"/>
                    <a:gd name="connsiteY14" fmla="*/ 3110515 h 3200400"/>
                    <a:gd name="connsiteX15" fmla="*/ 0 w 1947672"/>
                    <a:gd name="connsiteY15" fmla="*/ 89885 h 3200400"/>
                    <a:gd name="connsiteX16" fmla="*/ 89885 w 1947672"/>
                    <a:gd name="connsiteY16" fmla="*/ 0 h 320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47672" h="3200400">
                      <a:moveTo>
                        <a:pt x="767228" y="197644"/>
                      </a:moveTo>
                      <a:cubicBezTo>
                        <a:pt x="729832" y="197644"/>
                        <a:pt x="699516" y="227960"/>
                        <a:pt x="699516" y="265356"/>
                      </a:cubicBezTo>
                      <a:lnTo>
                        <a:pt x="699516" y="276236"/>
                      </a:lnTo>
                      <a:cubicBezTo>
                        <a:pt x="699516" y="313632"/>
                        <a:pt x="729832" y="343948"/>
                        <a:pt x="767228" y="343948"/>
                      </a:cubicBezTo>
                      <a:lnTo>
                        <a:pt x="1180444" y="343948"/>
                      </a:lnTo>
                      <a:cubicBezTo>
                        <a:pt x="1217840" y="343948"/>
                        <a:pt x="1248156" y="313632"/>
                        <a:pt x="1248156" y="276236"/>
                      </a:cubicBezTo>
                      <a:lnTo>
                        <a:pt x="1248156" y="265356"/>
                      </a:lnTo>
                      <a:cubicBezTo>
                        <a:pt x="1248156" y="227960"/>
                        <a:pt x="1217840" y="197644"/>
                        <a:pt x="1180444" y="197644"/>
                      </a:cubicBezTo>
                      <a:close/>
                      <a:moveTo>
                        <a:pt x="89885" y="0"/>
                      </a:moveTo>
                      <a:lnTo>
                        <a:pt x="1857787" y="0"/>
                      </a:lnTo>
                      <a:cubicBezTo>
                        <a:pt x="1907429" y="0"/>
                        <a:pt x="1947672" y="40243"/>
                        <a:pt x="1947672" y="89885"/>
                      </a:cubicBezTo>
                      <a:lnTo>
                        <a:pt x="1947672" y="3110515"/>
                      </a:lnTo>
                      <a:cubicBezTo>
                        <a:pt x="1947672" y="3160157"/>
                        <a:pt x="1907429" y="3200400"/>
                        <a:pt x="1857787" y="3200400"/>
                      </a:cubicBezTo>
                      <a:lnTo>
                        <a:pt x="89885" y="3200400"/>
                      </a:lnTo>
                      <a:cubicBezTo>
                        <a:pt x="40243" y="3200400"/>
                        <a:pt x="0" y="3160157"/>
                        <a:pt x="0" y="3110515"/>
                      </a:cubicBezTo>
                      <a:lnTo>
                        <a:pt x="0" y="89885"/>
                      </a:lnTo>
                      <a:cubicBezTo>
                        <a:pt x="0" y="40243"/>
                        <a:pt x="40243" y="0"/>
                        <a:pt x="89885" y="0"/>
                      </a:cubicBezTo>
                      <a:close/>
                    </a:path>
                  </a:pathLst>
                </a:cu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9" name="Oval 58">
                  <a:extLst>
                    <a:ext uri="{FF2B5EF4-FFF2-40B4-BE49-F238E27FC236}">
                      <a16:creationId xmlns:a16="http://schemas.microsoft.com/office/drawing/2014/main" id="{87444BC4-AE35-4ABE-808E-4EE338B2109D}"/>
                    </a:ext>
                  </a:extLst>
                </p:cNvPr>
                <p:cNvSpPr/>
                <p:nvPr/>
              </p:nvSpPr>
              <p:spPr bwMode="auto">
                <a:xfrm>
                  <a:off x="2539628" y="4595904"/>
                  <a:ext cx="392881" cy="392880"/>
                </a:xfrm>
                <a:prstGeom prst="ellipse">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60" name="Group 59">
                  <a:extLst>
                    <a:ext uri="{FF2B5EF4-FFF2-40B4-BE49-F238E27FC236}">
                      <a16:creationId xmlns:a16="http://schemas.microsoft.com/office/drawing/2014/main" id="{6FCBAEA2-510D-4310-BC7A-D1B0ECDAB702}"/>
                    </a:ext>
                  </a:extLst>
                </p:cNvPr>
                <p:cNvGrpSpPr/>
                <p:nvPr/>
              </p:nvGrpSpPr>
              <p:grpSpPr>
                <a:xfrm>
                  <a:off x="2620879" y="4640420"/>
                  <a:ext cx="230378" cy="277325"/>
                  <a:chOff x="7132637" y="5315797"/>
                  <a:chExt cx="413352" cy="497587"/>
                </a:xfrm>
              </p:grpSpPr>
              <p:sp>
                <p:nvSpPr>
                  <p:cNvPr id="61" name="Oval 8">
                    <a:extLst>
                      <a:ext uri="{FF2B5EF4-FFF2-40B4-BE49-F238E27FC236}">
                        <a16:creationId xmlns:a16="http://schemas.microsoft.com/office/drawing/2014/main" id="{21BA2BB8-A8DC-46F9-8EEA-71D0F104319C}"/>
                      </a:ext>
                    </a:extLst>
                  </p:cNvPr>
                  <p:cNvSpPr>
                    <a:spLocks noChangeArrowheads="1"/>
                  </p:cNvSpPr>
                  <p:nvPr/>
                </p:nvSpPr>
                <p:spPr bwMode="auto">
                  <a:xfrm>
                    <a:off x="7192760" y="5315797"/>
                    <a:ext cx="293104" cy="293350"/>
                  </a:xfrm>
                  <a:prstGeom prst="ellipse">
                    <a:avLst/>
                  </a:prstGeom>
                  <a:noFill/>
                  <a:ln w="12700" cap="flat">
                    <a:solidFill>
                      <a:srgbClr val="0078D7"/>
                    </a:solidFill>
                    <a:prstDash val="solid"/>
                    <a:miter lim="800000"/>
                    <a:headEnd/>
                    <a:tailEnd/>
                  </a:ln>
                </p:spPr>
                <p:txBody>
                  <a:bodyPr vert="horz" wrap="square" lIns="89630" tIns="44814" rIns="89630" bIns="44814" numCol="1" anchor="t" anchorCtr="0" compatLnSpc="1">
                    <a:prstTxWarp prst="textNoShape">
                      <a:avLst/>
                    </a:prstTxWarp>
                  </a:bodyPr>
                  <a:lstStyle/>
                  <a:p>
                    <a:pPr defTabSz="896354">
                      <a:defRPr/>
                    </a:pPr>
                    <a:endParaRPr lang="en-US" kern="0">
                      <a:solidFill>
                        <a:srgbClr val="353535"/>
                      </a:solidFill>
                    </a:endParaRPr>
                  </a:p>
                </p:txBody>
              </p:sp>
              <p:sp>
                <p:nvSpPr>
                  <p:cNvPr id="62" name="Freeform 9">
                    <a:extLst>
                      <a:ext uri="{FF2B5EF4-FFF2-40B4-BE49-F238E27FC236}">
                        <a16:creationId xmlns:a16="http://schemas.microsoft.com/office/drawing/2014/main" id="{0D460771-2B21-4672-ACB2-9D3EE1420AF5}"/>
                      </a:ext>
                    </a:extLst>
                  </p:cNvPr>
                  <p:cNvSpPr>
                    <a:spLocks/>
                  </p:cNvSpPr>
                  <p:nvPr/>
                </p:nvSpPr>
                <p:spPr bwMode="auto">
                  <a:xfrm>
                    <a:off x="7132637" y="5609153"/>
                    <a:ext cx="413352" cy="204231"/>
                  </a:xfrm>
                  <a:custGeom>
                    <a:avLst/>
                    <a:gdLst>
                      <a:gd name="T0" fmla="*/ 56 w 56"/>
                      <a:gd name="T1" fmla="*/ 28 h 28"/>
                      <a:gd name="T2" fmla="*/ 28 w 56"/>
                      <a:gd name="T3" fmla="*/ 0 h 28"/>
                      <a:gd name="T4" fmla="*/ 0 w 56"/>
                      <a:gd name="T5" fmla="*/ 28 h 28"/>
                    </a:gdLst>
                    <a:ahLst/>
                    <a:cxnLst>
                      <a:cxn ang="0">
                        <a:pos x="T0" y="T1"/>
                      </a:cxn>
                      <a:cxn ang="0">
                        <a:pos x="T2" y="T3"/>
                      </a:cxn>
                      <a:cxn ang="0">
                        <a:pos x="T4" y="T5"/>
                      </a:cxn>
                    </a:cxnLst>
                    <a:rect l="0" t="0" r="r" b="b"/>
                    <a:pathLst>
                      <a:path w="56" h="28">
                        <a:moveTo>
                          <a:pt x="56" y="28"/>
                        </a:moveTo>
                        <a:cubicBezTo>
                          <a:pt x="56" y="13"/>
                          <a:pt x="44" y="0"/>
                          <a:pt x="28" y="0"/>
                        </a:cubicBezTo>
                        <a:cubicBezTo>
                          <a:pt x="12" y="0"/>
                          <a:pt x="0" y="13"/>
                          <a:pt x="0" y="28"/>
                        </a:cubicBezTo>
                      </a:path>
                    </a:pathLst>
                  </a:custGeom>
                  <a:noFill/>
                  <a:ln w="12700" cap="flat">
                    <a:solidFill>
                      <a:srgbClr val="0078D7"/>
                    </a:solidFill>
                    <a:prstDash val="solid"/>
                    <a:miter lim="800000"/>
                    <a:headEnd/>
                    <a:tailEnd/>
                  </a:ln>
                </p:spPr>
                <p:txBody>
                  <a:bodyPr vert="horz" wrap="square" lIns="89630" tIns="44814" rIns="89630" bIns="44814" numCol="1" anchor="t" anchorCtr="0" compatLnSpc="1">
                    <a:prstTxWarp prst="textNoShape">
                      <a:avLst/>
                    </a:prstTxWarp>
                  </a:bodyPr>
                  <a:lstStyle/>
                  <a:p>
                    <a:pPr defTabSz="896354">
                      <a:defRPr/>
                    </a:pPr>
                    <a:endParaRPr lang="en-US" kern="0">
                      <a:solidFill>
                        <a:srgbClr val="353535"/>
                      </a:solidFill>
                    </a:endParaRPr>
                  </a:p>
                </p:txBody>
              </p:sp>
            </p:grpSp>
          </p:grpSp>
          <p:pic>
            <p:nvPicPr>
              <p:cNvPr id="57" name="Picture 56">
                <a:extLst>
                  <a:ext uri="{FF2B5EF4-FFF2-40B4-BE49-F238E27FC236}">
                    <a16:creationId xmlns:a16="http://schemas.microsoft.com/office/drawing/2014/main" id="{2CE6A626-4AB6-4C04-B79C-C9BF4DD60A00}"/>
                  </a:ext>
                </a:extLst>
              </p:cNvPr>
              <p:cNvPicPr>
                <a:picLocks noChangeAspect="1"/>
              </p:cNvPicPr>
              <p:nvPr/>
            </p:nvPicPr>
            <p:blipFill>
              <a:blip r:embed="rId12" cstate="print">
                <a:biLevel thresh="25000"/>
                <a:extLst>
                  <a:ext uri="{28A0092B-C50C-407E-A947-70E740481C1C}">
                    <a14:useLocalDpi xmlns:a14="http://schemas.microsoft.com/office/drawing/2010/main"/>
                  </a:ext>
                </a:extLst>
              </a:blip>
              <a:stretch>
                <a:fillRect/>
              </a:stretch>
            </p:blipFill>
            <p:spPr>
              <a:xfrm>
                <a:off x="769628" y="5267941"/>
                <a:ext cx="320040" cy="320040"/>
              </a:xfrm>
              <a:prstGeom prst="rect">
                <a:avLst/>
              </a:prstGeom>
            </p:spPr>
          </p:pic>
        </p:grpSp>
        <p:grpSp>
          <p:nvGrpSpPr>
            <p:cNvPr id="37" name="Group 36">
              <a:extLst>
                <a:ext uri="{FF2B5EF4-FFF2-40B4-BE49-F238E27FC236}">
                  <a16:creationId xmlns:a16="http://schemas.microsoft.com/office/drawing/2014/main" id="{AB2B8E71-9E02-4689-BDAE-8818DE4069DF}"/>
                </a:ext>
              </a:extLst>
            </p:cNvPr>
            <p:cNvGrpSpPr/>
            <p:nvPr/>
          </p:nvGrpSpPr>
          <p:grpSpPr>
            <a:xfrm>
              <a:off x="8606754" y="5286524"/>
              <a:ext cx="571179" cy="938556"/>
              <a:chOff x="1313349" y="4687710"/>
              <a:chExt cx="582632" cy="957376"/>
            </a:xfrm>
          </p:grpSpPr>
          <p:grpSp>
            <p:nvGrpSpPr>
              <p:cNvPr id="49" name="Group 48">
                <a:extLst>
                  <a:ext uri="{FF2B5EF4-FFF2-40B4-BE49-F238E27FC236}">
                    <a16:creationId xmlns:a16="http://schemas.microsoft.com/office/drawing/2014/main" id="{79D96098-51CA-44E5-B5DA-E2EC30BBD61C}"/>
                  </a:ext>
                </a:extLst>
              </p:cNvPr>
              <p:cNvGrpSpPr/>
              <p:nvPr/>
            </p:nvGrpSpPr>
            <p:grpSpPr>
              <a:xfrm>
                <a:off x="1313349" y="4687710"/>
                <a:ext cx="582632" cy="957376"/>
                <a:chOff x="2397241" y="4380340"/>
                <a:chExt cx="677654" cy="1113516"/>
              </a:xfrm>
            </p:grpSpPr>
            <p:sp>
              <p:nvSpPr>
                <p:cNvPr id="51" name="Freeform: Shape 50">
                  <a:extLst>
                    <a:ext uri="{FF2B5EF4-FFF2-40B4-BE49-F238E27FC236}">
                      <a16:creationId xmlns:a16="http://schemas.microsoft.com/office/drawing/2014/main" id="{29DD4F47-0824-4C82-8C10-706EB1D92F0F}"/>
                    </a:ext>
                  </a:extLst>
                </p:cNvPr>
                <p:cNvSpPr>
                  <a:spLocks noChangeAspect="1"/>
                </p:cNvSpPr>
                <p:nvPr/>
              </p:nvSpPr>
              <p:spPr bwMode="auto">
                <a:xfrm>
                  <a:off x="2397241" y="4380340"/>
                  <a:ext cx="677654" cy="1113516"/>
                </a:xfrm>
                <a:custGeom>
                  <a:avLst/>
                  <a:gdLst>
                    <a:gd name="connsiteX0" fmla="*/ 767228 w 1947672"/>
                    <a:gd name="connsiteY0" fmla="*/ 197644 h 3200400"/>
                    <a:gd name="connsiteX1" fmla="*/ 699516 w 1947672"/>
                    <a:gd name="connsiteY1" fmla="*/ 265356 h 3200400"/>
                    <a:gd name="connsiteX2" fmla="*/ 699516 w 1947672"/>
                    <a:gd name="connsiteY2" fmla="*/ 276236 h 3200400"/>
                    <a:gd name="connsiteX3" fmla="*/ 767228 w 1947672"/>
                    <a:gd name="connsiteY3" fmla="*/ 343948 h 3200400"/>
                    <a:gd name="connsiteX4" fmla="*/ 1180444 w 1947672"/>
                    <a:gd name="connsiteY4" fmla="*/ 343948 h 3200400"/>
                    <a:gd name="connsiteX5" fmla="*/ 1248156 w 1947672"/>
                    <a:gd name="connsiteY5" fmla="*/ 276236 h 3200400"/>
                    <a:gd name="connsiteX6" fmla="*/ 1248156 w 1947672"/>
                    <a:gd name="connsiteY6" fmla="*/ 265356 h 3200400"/>
                    <a:gd name="connsiteX7" fmla="*/ 1180444 w 1947672"/>
                    <a:gd name="connsiteY7" fmla="*/ 197644 h 3200400"/>
                    <a:gd name="connsiteX8" fmla="*/ 89885 w 1947672"/>
                    <a:gd name="connsiteY8" fmla="*/ 0 h 3200400"/>
                    <a:gd name="connsiteX9" fmla="*/ 1857787 w 1947672"/>
                    <a:gd name="connsiteY9" fmla="*/ 0 h 3200400"/>
                    <a:gd name="connsiteX10" fmla="*/ 1947672 w 1947672"/>
                    <a:gd name="connsiteY10" fmla="*/ 89885 h 3200400"/>
                    <a:gd name="connsiteX11" fmla="*/ 1947672 w 1947672"/>
                    <a:gd name="connsiteY11" fmla="*/ 3110515 h 3200400"/>
                    <a:gd name="connsiteX12" fmla="*/ 1857787 w 1947672"/>
                    <a:gd name="connsiteY12" fmla="*/ 3200400 h 3200400"/>
                    <a:gd name="connsiteX13" fmla="*/ 89885 w 1947672"/>
                    <a:gd name="connsiteY13" fmla="*/ 3200400 h 3200400"/>
                    <a:gd name="connsiteX14" fmla="*/ 0 w 1947672"/>
                    <a:gd name="connsiteY14" fmla="*/ 3110515 h 3200400"/>
                    <a:gd name="connsiteX15" fmla="*/ 0 w 1947672"/>
                    <a:gd name="connsiteY15" fmla="*/ 89885 h 3200400"/>
                    <a:gd name="connsiteX16" fmla="*/ 89885 w 1947672"/>
                    <a:gd name="connsiteY16" fmla="*/ 0 h 320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47672" h="3200400">
                      <a:moveTo>
                        <a:pt x="767228" y="197644"/>
                      </a:moveTo>
                      <a:cubicBezTo>
                        <a:pt x="729832" y="197644"/>
                        <a:pt x="699516" y="227960"/>
                        <a:pt x="699516" y="265356"/>
                      </a:cubicBezTo>
                      <a:lnTo>
                        <a:pt x="699516" y="276236"/>
                      </a:lnTo>
                      <a:cubicBezTo>
                        <a:pt x="699516" y="313632"/>
                        <a:pt x="729832" y="343948"/>
                        <a:pt x="767228" y="343948"/>
                      </a:cubicBezTo>
                      <a:lnTo>
                        <a:pt x="1180444" y="343948"/>
                      </a:lnTo>
                      <a:cubicBezTo>
                        <a:pt x="1217840" y="343948"/>
                        <a:pt x="1248156" y="313632"/>
                        <a:pt x="1248156" y="276236"/>
                      </a:cubicBezTo>
                      <a:lnTo>
                        <a:pt x="1248156" y="265356"/>
                      </a:lnTo>
                      <a:cubicBezTo>
                        <a:pt x="1248156" y="227960"/>
                        <a:pt x="1217840" y="197644"/>
                        <a:pt x="1180444" y="197644"/>
                      </a:cubicBezTo>
                      <a:close/>
                      <a:moveTo>
                        <a:pt x="89885" y="0"/>
                      </a:moveTo>
                      <a:lnTo>
                        <a:pt x="1857787" y="0"/>
                      </a:lnTo>
                      <a:cubicBezTo>
                        <a:pt x="1907429" y="0"/>
                        <a:pt x="1947672" y="40243"/>
                        <a:pt x="1947672" y="89885"/>
                      </a:cubicBezTo>
                      <a:lnTo>
                        <a:pt x="1947672" y="3110515"/>
                      </a:lnTo>
                      <a:cubicBezTo>
                        <a:pt x="1947672" y="3160157"/>
                        <a:pt x="1907429" y="3200400"/>
                        <a:pt x="1857787" y="3200400"/>
                      </a:cubicBezTo>
                      <a:lnTo>
                        <a:pt x="89885" y="3200400"/>
                      </a:lnTo>
                      <a:cubicBezTo>
                        <a:pt x="40243" y="3200400"/>
                        <a:pt x="0" y="3160157"/>
                        <a:pt x="0" y="3110515"/>
                      </a:cubicBezTo>
                      <a:lnTo>
                        <a:pt x="0" y="89885"/>
                      </a:lnTo>
                      <a:cubicBezTo>
                        <a:pt x="0" y="40243"/>
                        <a:pt x="40243" y="0"/>
                        <a:pt x="89885" y="0"/>
                      </a:cubicBezTo>
                      <a:close/>
                    </a:path>
                  </a:pathLst>
                </a:custGeom>
                <a:solidFill>
                  <a:srgbClr val="FF8C00"/>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2" name="Oval 51">
                  <a:extLst>
                    <a:ext uri="{FF2B5EF4-FFF2-40B4-BE49-F238E27FC236}">
                      <a16:creationId xmlns:a16="http://schemas.microsoft.com/office/drawing/2014/main" id="{60920724-7008-4434-AE5F-7CC4F69F69F5}"/>
                    </a:ext>
                  </a:extLst>
                </p:cNvPr>
                <p:cNvSpPr/>
                <p:nvPr/>
              </p:nvSpPr>
              <p:spPr bwMode="auto">
                <a:xfrm>
                  <a:off x="2539628" y="4595906"/>
                  <a:ext cx="392881" cy="392880"/>
                </a:xfrm>
                <a:prstGeom prst="ellipse">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53" name="Group 52">
                  <a:extLst>
                    <a:ext uri="{FF2B5EF4-FFF2-40B4-BE49-F238E27FC236}">
                      <a16:creationId xmlns:a16="http://schemas.microsoft.com/office/drawing/2014/main" id="{71FBA277-51E7-4251-8DCD-2513DD71DACC}"/>
                    </a:ext>
                  </a:extLst>
                </p:cNvPr>
                <p:cNvGrpSpPr/>
                <p:nvPr/>
              </p:nvGrpSpPr>
              <p:grpSpPr>
                <a:xfrm>
                  <a:off x="2620879" y="4640422"/>
                  <a:ext cx="230378" cy="277320"/>
                  <a:chOff x="7132637" y="5315801"/>
                  <a:chExt cx="413352" cy="497578"/>
                </a:xfrm>
              </p:grpSpPr>
              <p:sp>
                <p:nvSpPr>
                  <p:cNvPr id="54" name="Oval 8">
                    <a:extLst>
                      <a:ext uri="{FF2B5EF4-FFF2-40B4-BE49-F238E27FC236}">
                        <a16:creationId xmlns:a16="http://schemas.microsoft.com/office/drawing/2014/main" id="{63C57160-AA47-4C4F-964E-1A6D83187767}"/>
                      </a:ext>
                    </a:extLst>
                  </p:cNvPr>
                  <p:cNvSpPr>
                    <a:spLocks noChangeArrowheads="1"/>
                  </p:cNvSpPr>
                  <p:nvPr/>
                </p:nvSpPr>
                <p:spPr bwMode="auto">
                  <a:xfrm>
                    <a:off x="7192760" y="5315801"/>
                    <a:ext cx="293104" cy="293349"/>
                  </a:xfrm>
                  <a:prstGeom prst="ellipse">
                    <a:avLst/>
                  </a:prstGeom>
                  <a:noFill/>
                  <a:ln w="12700" cap="flat">
                    <a:solidFill>
                      <a:srgbClr val="FF8C00"/>
                    </a:solidFill>
                    <a:prstDash val="solid"/>
                    <a:miter lim="800000"/>
                    <a:headEnd/>
                    <a:tailEnd/>
                  </a:ln>
                </p:spPr>
                <p:txBody>
                  <a:bodyPr vert="horz" wrap="square" lIns="89630" tIns="44814" rIns="89630" bIns="44814" numCol="1" anchor="t" anchorCtr="0" compatLnSpc="1">
                    <a:prstTxWarp prst="textNoShape">
                      <a:avLst/>
                    </a:prstTxWarp>
                  </a:bodyPr>
                  <a:lstStyle/>
                  <a:p>
                    <a:pPr defTabSz="896354">
                      <a:defRPr/>
                    </a:pPr>
                    <a:endParaRPr lang="en-US" kern="0">
                      <a:solidFill>
                        <a:srgbClr val="353535"/>
                      </a:solidFill>
                    </a:endParaRPr>
                  </a:p>
                </p:txBody>
              </p:sp>
              <p:sp>
                <p:nvSpPr>
                  <p:cNvPr id="55" name="Freeform 9">
                    <a:extLst>
                      <a:ext uri="{FF2B5EF4-FFF2-40B4-BE49-F238E27FC236}">
                        <a16:creationId xmlns:a16="http://schemas.microsoft.com/office/drawing/2014/main" id="{B782EEDF-25DF-4C9D-B039-0246CAB7D956}"/>
                      </a:ext>
                    </a:extLst>
                  </p:cNvPr>
                  <p:cNvSpPr>
                    <a:spLocks/>
                  </p:cNvSpPr>
                  <p:nvPr/>
                </p:nvSpPr>
                <p:spPr bwMode="auto">
                  <a:xfrm>
                    <a:off x="7132637" y="5609150"/>
                    <a:ext cx="413352" cy="204229"/>
                  </a:xfrm>
                  <a:custGeom>
                    <a:avLst/>
                    <a:gdLst>
                      <a:gd name="T0" fmla="*/ 56 w 56"/>
                      <a:gd name="T1" fmla="*/ 28 h 28"/>
                      <a:gd name="T2" fmla="*/ 28 w 56"/>
                      <a:gd name="T3" fmla="*/ 0 h 28"/>
                      <a:gd name="T4" fmla="*/ 0 w 56"/>
                      <a:gd name="T5" fmla="*/ 28 h 28"/>
                    </a:gdLst>
                    <a:ahLst/>
                    <a:cxnLst>
                      <a:cxn ang="0">
                        <a:pos x="T0" y="T1"/>
                      </a:cxn>
                      <a:cxn ang="0">
                        <a:pos x="T2" y="T3"/>
                      </a:cxn>
                      <a:cxn ang="0">
                        <a:pos x="T4" y="T5"/>
                      </a:cxn>
                    </a:cxnLst>
                    <a:rect l="0" t="0" r="r" b="b"/>
                    <a:pathLst>
                      <a:path w="56" h="28">
                        <a:moveTo>
                          <a:pt x="56" y="28"/>
                        </a:moveTo>
                        <a:cubicBezTo>
                          <a:pt x="56" y="13"/>
                          <a:pt x="44" y="0"/>
                          <a:pt x="28" y="0"/>
                        </a:cubicBezTo>
                        <a:cubicBezTo>
                          <a:pt x="12" y="0"/>
                          <a:pt x="0" y="13"/>
                          <a:pt x="0" y="28"/>
                        </a:cubicBezTo>
                      </a:path>
                    </a:pathLst>
                  </a:custGeom>
                  <a:noFill/>
                  <a:ln w="12700" cap="flat">
                    <a:solidFill>
                      <a:srgbClr val="FF8C00"/>
                    </a:solidFill>
                    <a:prstDash val="solid"/>
                    <a:miter lim="800000"/>
                    <a:headEnd/>
                    <a:tailEnd/>
                  </a:ln>
                </p:spPr>
                <p:txBody>
                  <a:bodyPr vert="horz" wrap="square" lIns="89630" tIns="44814" rIns="89630" bIns="44814" numCol="1" anchor="t" anchorCtr="0" compatLnSpc="1">
                    <a:prstTxWarp prst="textNoShape">
                      <a:avLst/>
                    </a:prstTxWarp>
                  </a:bodyPr>
                  <a:lstStyle/>
                  <a:p>
                    <a:pPr defTabSz="896354">
                      <a:defRPr/>
                    </a:pPr>
                    <a:endParaRPr lang="en-US" kern="0">
                      <a:solidFill>
                        <a:srgbClr val="353535"/>
                      </a:solidFill>
                    </a:endParaRPr>
                  </a:p>
                </p:txBody>
              </p:sp>
            </p:grpSp>
          </p:grpSp>
          <p:sp>
            <p:nvSpPr>
              <p:cNvPr id="50" name="Freeform: Shape 49">
                <a:extLst>
                  <a:ext uri="{FF2B5EF4-FFF2-40B4-BE49-F238E27FC236}">
                    <a16:creationId xmlns:a16="http://schemas.microsoft.com/office/drawing/2014/main" id="{3171A932-C273-41EC-91FC-4539232B4FE9}"/>
                  </a:ext>
                </a:extLst>
              </p:cNvPr>
              <p:cNvSpPr>
                <a:spLocks noChangeAspect="1"/>
              </p:cNvSpPr>
              <p:nvPr/>
            </p:nvSpPr>
            <p:spPr bwMode="auto">
              <a:xfrm flipH="1">
                <a:off x="1444645" y="5298099"/>
                <a:ext cx="320040" cy="275894"/>
              </a:xfrm>
              <a:custGeom>
                <a:avLst/>
                <a:gdLst>
                  <a:gd name="connsiteX0" fmla="*/ 3585965 w 7177436"/>
                  <a:gd name="connsiteY0" fmla="*/ 4180339 h 6187444"/>
                  <a:gd name="connsiteX1" fmla="*/ 3209692 w 7177436"/>
                  <a:gd name="connsiteY1" fmla="*/ 4556612 h 6187444"/>
                  <a:gd name="connsiteX2" fmla="*/ 3585965 w 7177436"/>
                  <a:gd name="connsiteY2" fmla="*/ 4932885 h 6187444"/>
                  <a:gd name="connsiteX3" fmla="*/ 3962238 w 7177436"/>
                  <a:gd name="connsiteY3" fmla="*/ 4556612 h 6187444"/>
                  <a:gd name="connsiteX4" fmla="*/ 3585965 w 7177436"/>
                  <a:gd name="connsiteY4" fmla="*/ 4180339 h 6187444"/>
                  <a:gd name="connsiteX5" fmla="*/ 4566363 w 7177436"/>
                  <a:gd name="connsiteY5" fmla="*/ 3386311 h 6187444"/>
                  <a:gd name="connsiteX6" fmla="*/ 4274662 w 7177436"/>
                  <a:gd name="connsiteY6" fmla="*/ 3678012 h 6187444"/>
                  <a:gd name="connsiteX7" fmla="*/ 4566363 w 7177436"/>
                  <a:gd name="connsiteY7" fmla="*/ 3969713 h 6187444"/>
                  <a:gd name="connsiteX8" fmla="*/ 4858064 w 7177436"/>
                  <a:gd name="connsiteY8" fmla="*/ 3678012 h 6187444"/>
                  <a:gd name="connsiteX9" fmla="*/ 4566363 w 7177436"/>
                  <a:gd name="connsiteY9" fmla="*/ 3386311 h 6187444"/>
                  <a:gd name="connsiteX10" fmla="*/ 2611073 w 7177436"/>
                  <a:gd name="connsiteY10" fmla="*/ 3386164 h 6187444"/>
                  <a:gd name="connsiteX11" fmla="*/ 2319225 w 7177436"/>
                  <a:gd name="connsiteY11" fmla="*/ 3678012 h 6187444"/>
                  <a:gd name="connsiteX12" fmla="*/ 2611073 w 7177436"/>
                  <a:gd name="connsiteY12" fmla="*/ 3969860 h 6187444"/>
                  <a:gd name="connsiteX13" fmla="*/ 2902921 w 7177436"/>
                  <a:gd name="connsiteY13" fmla="*/ 3678012 h 6187444"/>
                  <a:gd name="connsiteX14" fmla="*/ 2611073 w 7177436"/>
                  <a:gd name="connsiteY14" fmla="*/ 3386164 h 6187444"/>
                  <a:gd name="connsiteX15" fmla="*/ 2611073 w 7177436"/>
                  <a:gd name="connsiteY15" fmla="*/ 3188400 h 6187444"/>
                  <a:gd name="connsiteX16" fmla="*/ 3100685 w 7177436"/>
                  <a:gd name="connsiteY16" fmla="*/ 3678012 h 6187444"/>
                  <a:gd name="connsiteX17" fmla="*/ 2957281 w 7177436"/>
                  <a:gd name="connsiteY17" fmla="*/ 4024220 h 6187444"/>
                  <a:gd name="connsiteX18" fmla="*/ 2911722 w 7177436"/>
                  <a:gd name="connsiteY18" fmla="*/ 4061809 h 6187444"/>
                  <a:gd name="connsiteX19" fmla="*/ 3002153 w 7177436"/>
                  <a:gd name="connsiteY19" fmla="*/ 4126074 h 6187444"/>
                  <a:gd name="connsiteX20" fmla="*/ 3093376 w 7177436"/>
                  <a:gd name="connsiteY20" fmla="*/ 4231413 h 6187444"/>
                  <a:gd name="connsiteX21" fmla="*/ 3098519 w 7177436"/>
                  <a:gd name="connsiteY21" fmla="*/ 4240889 h 6187444"/>
                  <a:gd name="connsiteX22" fmla="*/ 3103663 w 7177436"/>
                  <a:gd name="connsiteY22" fmla="*/ 4231413 h 6187444"/>
                  <a:gd name="connsiteX23" fmla="*/ 3585965 w 7177436"/>
                  <a:gd name="connsiteY23" fmla="*/ 3974975 h 6187444"/>
                  <a:gd name="connsiteX24" fmla="*/ 4068268 w 7177436"/>
                  <a:gd name="connsiteY24" fmla="*/ 4231413 h 6187444"/>
                  <a:gd name="connsiteX25" fmla="*/ 4076164 w 7177436"/>
                  <a:gd name="connsiteY25" fmla="*/ 4245961 h 6187444"/>
                  <a:gd name="connsiteX26" fmla="*/ 4084061 w 7177436"/>
                  <a:gd name="connsiteY26" fmla="*/ 4231413 h 6187444"/>
                  <a:gd name="connsiteX27" fmla="*/ 4241165 w 7177436"/>
                  <a:gd name="connsiteY27" fmla="*/ 4074309 h 6187444"/>
                  <a:gd name="connsiteX28" fmla="*/ 4265111 w 7177436"/>
                  <a:gd name="connsiteY28" fmla="*/ 4061312 h 6187444"/>
                  <a:gd name="connsiteX29" fmla="*/ 4220155 w 7177436"/>
                  <a:gd name="connsiteY29" fmla="*/ 4024220 h 6187444"/>
                  <a:gd name="connsiteX30" fmla="*/ 4076751 w 7177436"/>
                  <a:gd name="connsiteY30" fmla="*/ 3678012 h 6187444"/>
                  <a:gd name="connsiteX31" fmla="*/ 4566363 w 7177436"/>
                  <a:gd name="connsiteY31" fmla="*/ 3188400 h 6187444"/>
                  <a:gd name="connsiteX32" fmla="*/ 5055975 w 7177436"/>
                  <a:gd name="connsiteY32" fmla="*/ 3678012 h 6187444"/>
                  <a:gd name="connsiteX33" fmla="*/ 4912571 w 7177436"/>
                  <a:gd name="connsiteY33" fmla="*/ 4024220 h 6187444"/>
                  <a:gd name="connsiteX34" fmla="*/ 4867615 w 7177436"/>
                  <a:gd name="connsiteY34" fmla="*/ 4061312 h 6187444"/>
                  <a:gd name="connsiteX35" fmla="*/ 4891562 w 7177436"/>
                  <a:gd name="connsiteY35" fmla="*/ 4074309 h 6187444"/>
                  <a:gd name="connsiteX36" fmla="*/ 5148000 w 7177436"/>
                  <a:gd name="connsiteY36" fmla="*/ 4556612 h 6187444"/>
                  <a:gd name="connsiteX37" fmla="*/ 5146625 w 7177436"/>
                  <a:gd name="connsiteY37" fmla="*/ 4570249 h 6187444"/>
                  <a:gd name="connsiteX38" fmla="*/ 4958600 w 7177436"/>
                  <a:gd name="connsiteY38" fmla="*/ 4570249 h 6187444"/>
                  <a:gd name="connsiteX39" fmla="*/ 4961353 w 7177436"/>
                  <a:gd name="connsiteY39" fmla="*/ 4556612 h 6187444"/>
                  <a:gd name="connsiteX40" fmla="*/ 4645968 w 7177436"/>
                  <a:gd name="connsiteY40" fmla="*/ 4169647 h 6187444"/>
                  <a:gd name="connsiteX41" fmla="*/ 4596132 w 7177436"/>
                  <a:gd name="connsiteY41" fmla="*/ 4164623 h 6187444"/>
                  <a:gd name="connsiteX42" fmla="*/ 4566363 w 7177436"/>
                  <a:gd name="connsiteY42" fmla="*/ 4167624 h 6187444"/>
                  <a:gd name="connsiteX43" fmla="*/ 4536594 w 7177436"/>
                  <a:gd name="connsiteY43" fmla="*/ 4164623 h 6187444"/>
                  <a:gd name="connsiteX44" fmla="*/ 4486759 w 7177436"/>
                  <a:gd name="connsiteY44" fmla="*/ 4169647 h 6187444"/>
                  <a:gd name="connsiteX45" fmla="*/ 4171373 w 7177436"/>
                  <a:gd name="connsiteY45" fmla="*/ 4556612 h 6187444"/>
                  <a:gd name="connsiteX46" fmla="*/ 4174126 w 7177436"/>
                  <a:gd name="connsiteY46" fmla="*/ 4570249 h 6187444"/>
                  <a:gd name="connsiteX47" fmla="*/ 4166742 w 7177436"/>
                  <a:gd name="connsiteY47" fmla="*/ 4570249 h 6187444"/>
                  <a:gd name="connsiteX48" fmla="*/ 4162929 w 7177436"/>
                  <a:gd name="connsiteY48" fmla="*/ 4630691 h 6187444"/>
                  <a:gd name="connsiteX49" fmla="*/ 3911164 w 7177436"/>
                  <a:gd name="connsiteY49" fmla="*/ 5038915 h 6187444"/>
                  <a:gd name="connsiteX50" fmla="*/ 3906556 w 7177436"/>
                  <a:gd name="connsiteY50" fmla="*/ 5041416 h 6187444"/>
                  <a:gd name="connsiteX51" fmla="*/ 3975245 w 7177436"/>
                  <a:gd name="connsiteY51" fmla="*/ 5074305 h 6187444"/>
                  <a:gd name="connsiteX52" fmla="*/ 4352143 w 7177436"/>
                  <a:gd name="connsiteY52" fmla="*/ 5608871 h 6187444"/>
                  <a:gd name="connsiteX53" fmla="*/ 4365798 w 7177436"/>
                  <a:gd name="connsiteY53" fmla="*/ 5747903 h 6187444"/>
                  <a:gd name="connsiteX54" fmla="*/ 4173601 w 7177436"/>
                  <a:gd name="connsiteY54" fmla="*/ 5747903 h 6187444"/>
                  <a:gd name="connsiteX55" fmla="*/ 4163832 w 7177436"/>
                  <a:gd name="connsiteY55" fmla="*/ 5647609 h 6187444"/>
                  <a:gd name="connsiteX56" fmla="*/ 3585966 w 7177436"/>
                  <a:gd name="connsiteY56" fmla="*/ 5160175 h 6187444"/>
                  <a:gd name="connsiteX57" fmla="*/ 3008101 w 7177436"/>
                  <a:gd name="connsiteY57" fmla="*/ 5647609 h 6187444"/>
                  <a:gd name="connsiteX58" fmla="*/ 2998332 w 7177436"/>
                  <a:gd name="connsiteY58" fmla="*/ 5747903 h 6187444"/>
                  <a:gd name="connsiteX59" fmla="*/ 2806135 w 7177436"/>
                  <a:gd name="connsiteY59" fmla="*/ 5747903 h 6187444"/>
                  <a:gd name="connsiteX60" fmla="*/ 2819790 w 7177436"/>
                  <a:gd name="connsiteY60" fmla="*/ 5608871 h 6187444"/>
                  <a:gd name="connsiteX61" fmla="*/ 3196688 w 7177436"/>
                  <a:gd name="connsiteY61" fmla="*/ 5074305 h 6187444"/>
                  <a:gd name="connsiteX62" fmla="*/ 3265375 w 7177436"/>
                  <a:gd name="connsiteY62" fmla="*/ 5041416 h 6187444"/>
                  <a:gd name="connsiteX63" fmla="*/ 3260767 w 7177436"/>
                  <a:gd name="connsiteY63" fmla="*/ 5038915 h 6187444"/>
                  <a:gd name="connsiteX64" fmla="*/ 3022640 w 7177436"/>
                  <a:gd name="connsiteY64" fmla="*/ 4701972 h 6187444"/>
                  <a:gd name="connsiteX65" fmla="*/ 3006046 w 7177436"/>
                  <a:gd name="connsiteY65" fmla="*/ 4570249 h 6187444"/>
                  <a:gd name="connsiteX66" fmla="*/ 3002751 w 7177436"/>
                  <a:gd name="connsiteY66" fmla="*/ 4570249 h 6187444"/>
                  <a:gd name="connsiteX67" fmla="*/ 3004780 w 7177436"/>
                  <a:gd name="connsiteY67" fmla="*/ 4560199 h 6187444"/>
                  <a:gd name="connsiteX68" fmla="*/ 3004328 w 7177436"/>
                  <a:gd name="connsiteY68" fmla="*/ 4556612 h 6187444"/>
                  <a:gd name="connsiteX69" fmla="*/ 3004916 w 7177436"/>
                  <a:gd name="connsiteY69" fmla="*/ 4550779 h 6187444"/>
                  <a:gd name="connsiteX70" fmla="*/ 2997491 w 7177436"/>
                  <a:gd name="connsiteY70" fmla="*/ 4477120 h 6187444"/>
                  <a:gd name="connsiteX71" fmla="*/ 2680894 w 7177436"/>
                  <a:gd name="connsiteY71" fmla="*/ 4168341 h 6187444"/>
                  <a:gd name="connsiteX72" fmla="*/ 2639865 w 7177436"/>
                  <a:gd name="connsiteY72" fmla="*/ 4164721 h 6187444"/>
                  <a:gd name="connsiteX73" fmla="*/ 2611073 w 7177436"/>
                  <a:gd name="connsiteY73" fmla="*/ 4167624 h 6187444"/>
                  <a:gd name="connsiteX74" fmla="*/ 2584076 w 7177436"/>
                  <a:gd name="connsiteY74" fmla="*/ 4164902 h 6187444"/>
                  <a:gd name="connsiteX75" fmla="*/ 2531581 w 7177436"/>
                  <a:gd name="connsiteY75" fmla="*/ 4170194 h 6187444"/>
                  <a:gd name="connsiteX76" fmla="*/ 2216642 w 7177436"/>
                  <a:gd name="connsiteY76" fmla="*/ 4556612 h 6187444"/>
                  <a:gd name="connsiteX77" fmla="*/ 2219396 w 7177436"/>
                  <a:gd name="connsiteY77" fmla="*/ 4570249 h 6187444"/>
                  <a:gd name="connsiteX78" fmla="*/ 2030811 w 7177436"/>
                  <a:gd name="connsiteY78" fmla="*/ 4570249 h 6187444"/>
                  <a:gd name="connsiteX79" fmla="*/ 2029436 w 7177436"/>
                  <a:gd name="connsiteY79" fmla="*/ 4556612 h 6187444"/>
                  <a:gd name="connsiteX80" fmla="*/ 2285874 w 7177436"/>
                  <a:gd name="connsiteY80" fmla="*/ 4074309 h 6187444"/>
                  <a:gd name="connsiteX81" fmla="*/ 2309821 w 7177436"/>
                  <a:gd name="connsiteY81" fmla="*/ 4061312 h 6187444"/>
                  <a:gd name="connsiteX82" fmla="*/ 2264865 w 7177436"/>
                  <a:gd name="connsiteY82" fmla="*/ 4024220 h 6187444"/>
                  <a:gd name="connsiteX83" fmla="*/ 2121461 w 7177436"/>
                  <a:gd name="connsiteY83" fmla="*/ 3678012 h 6187444"/>
                  <a:gd name="connsiteX84" fmla="*/ 2611073 w 7177436"/>
                  <a:gd name="connsiteY84" fmla="*/ 3188400 h 6187444"/>
                  <a:gd name="connsiteX85" fmla="*/ 3588718 w 7177436"/>
                  <a:gd name="connsiteY85" fmla="*/ 267928 h 6187444"/>
                  <a:gd name="connsiteX86" fmla="*/ 234386 w 7177436"/>
                  <a:gd name="connsiteY86" fmla="*/ 6051259 h 6187444"/>
                  <a:gd name="connsiteX87" fmla="*/ 6943050 w 7177436"/>
                  <a:gd name="connsiteY87" fmla="*/ 6051259 h 6187444"/>
                  <a:gd name="connsiteX88" fmla="*/ 3588718 w 7177436"/>
                  <a:gd name="connsiteY88" fmla="*/ 0 h 6187444"/>
                  <a:gd name="connsiteX89" fmla="*/ 7177436 w 7177436"/>
                  <a:gd name="connsiteY89" fmla="*/ 6187444 h 6187444"/>
                  <a:gd name="connsiteX90" fmla="*/ 0 w 7177436"/>
                  <a:gd name="connsiteY90" fmla="*/ 6187444 h 6187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7177436" h="6187444">
                    <a:moveTo>
                      <a:pt x="3585965" y="4180339"/>
                    </a:moveTo>
                    <a:cubicBezTo>
                      <a:pt x="3378155" y="4180339"/>
                      <a:pt x="3209692" y="4348802"/>
                      <a:pt x="3209692" y="4556612"/>
                    </a:cubicBezTo>
                    <a:cubicBezTo>
                      <a:pt x="3209692" y="4764422"/>
                      <a:pt x="3378155" y="4932885"/>
                      <a:pt x="3585965" y="4932885"/>
                    </a:cubicBezTo>
                    <a:cubicBezTo>
                      <a:pt x="3793775" y="4932885"/>
                      <a:pt x="3962238" y="4764422"/>
                      <a:pt x="3962238" y="4556612"/>
                    </a:cubicBezTo>
                    <a:cubicBezTo>
                      <a:pt x="3962238" y="4348802"/>
                      <a:pt x="3793775" y="4180339"/>
                      <a:pt x="3585965" y="4180339"/>
                    </a:cubicBezTo>
                    <a:close/>
                    <a:moveTo>
                      <a:pt x="4566363" y="3386311"/>
                    </a:moveTo>
                    <a:cubicBezTo>
                      <a:pt x="4405261" y="3386311"/>
                      <a:pt x="4274662" y="3516910"/>
                      <a:pt x="4274662" y="3678012"/>
                    </a:cubicBezTo>
                    <a:cubicBezTo>
                      <a:pt x="4274662" y="3839114"/>
                      <a:pt x="4405261" y="3969713"/>
                      <a:pt x="4566363" y="3969713"/>
                    </a:cubicBezTo>
                    <a:cubicBezTo>
                      <a:pt x="4727465" y="3969713"/>
                      <a:pt x="4858064" y="3839114"/>
                      <a:pt x="4858064" y="3678012"/>
                    </a:cubicBezTo>
                    <a:cubicBezTo>
                      <a:pt x="4858064" y="3516910"/>
                      <a:pt x="4727465" y="3386311"/>
                      <a:pt x="4566363" y="3386311"/>
                    </a:cubicBezTo>
                    <a:close/>
                    <a:moveTo>
                      <a:pt x="2611073" y="3386164"/>
                    </a:moveTo>
                    <a:cubicBezTo>
                      <a:pt x="2449890" y="3386164"/>
                      <a:pt x="2319225" y="3516829"/>
                      <a:pt x="2319225" y="3678012"/>
                    </a:cubicBezTo>
                    <a:cubicBezTo>
                      <a:pt x="2319225" y="3839195"/>
                      <a:pt x="2449890" y="3969860"/>
                      <a:pt x="2611073" y="3969860"/>
                    </a:cubicBezTo>
                    <a:cubicBezTo>
                      <a:pt x="2772256" y="3969860"/>
                      <a:pt x="2902921" y="3839195"/>
                      <a:pt x="2902921" y="3678012"/>
                    </a:cubicBezTo>
                    <a:cubicBezTo>
                      <a:pt x="2902921" y="3516829"/>
                      <a:pt x="2772256" y="3386164"/>
                      <a:pt x="2611073" y="3386164"/>
                    </a:cubicBezTo>
                    <a:close/>
                    <a:moveTo>
                      <a:pt x="2611073" y="3188400"/>
                    </a:moveTo>
                    <a:cubicBezTo>
                      <a:pt x="2881478" y="3188400"/>
                      <a:pt x="3100685" y="3407607"/>
                      <a:pt x="3100685" y="3678012"/>
                    </a:cubicBezTo>
                    <a:cubicBezTo>
                      <a:pt x="3100685" y="3813214"/>
                      <a:pt x="3045884" y="3935617"/>
                      <a:pt x="2957281" y="4024220"/>
                    </a:cubicBezTo>
                    <a:lnTo>
                      <a:pt x="2911722" y="4061809"/>
                    </a:lnTo>
                    <a:lnTo>
                      <a:pt x="3002153" y="4126074"/>
                    </a:lnTo>
                    <a:cubicBezTo>
                      <a:pt x="3036583" y="4157367"/>
                      <a:pt x="3067245" y="4192734"/>
                      <a:pt x="3093376" y="4231413"/>
                    </a:cubicBezTo>
                    <a:lnTo>
                      <a:pt x="3098519" y="4240889"/>
                    </a:lnTo>
                    <a:lnTo>
                      <a:pt x="3103663" y="4231413"/>
                    </a:lnTo>
                    <a:cubicBezTo>
                      <a:pt x="3208187" y="4076697"/>
                      <a:pt x="3385197" y="3974975"/>
                      <a:pt x="3585965" y="3974975"/>
                    </a:cubicBezTo>
                    <a:cubicBezTo>
                      <a:pt x="3786733" y="3974975"/>
                      <a:pt x="3963743" y="4076697"/>
                      <a:pt x="4068268" y="4231413"/>
                    </a:cubicBezTo>
                    <a:lnTo>
                      <a:pt x="4076164" y="4245961"/>
                    </a:lnTo>
                    <a:lnTo>
                      <a:pt x="4084061" y="4231413"/>
                    </a:lnTo>
                    <a:cubicBezTo>
                      <a:pt x="4125871" y="4169527"/>
                      <a:pt x="4179278" y="4116119"/>
                      <a:pt x="4241165" y="4074309"/>
                    </a:cubicBezTo>
                    <a:lnTo>
                      <a:pt x="4265111" y="4061312"/>
                    </a:lnTo>
                    <a:lnTo>
                      <a:pt x="4220155" y="4024220"/>
                    </a:lnTo>
                    <a:cubicBezTo>
                      <a:pt x="4131553" y="3935617"/>
                      <a:pt x="4076751" y="3813214"/>
                      <a:pt x="4076751" y="3678012"/>
                    </a:cubicBezTo>
                    <a:cubicBezTo>
                      <a:pt x="4076751" y="3407607"/>
                      <a:pt x="4295958" y="3188400"/>
                      <a:pt x="4566363" y="3188400"/>
                    </a:cubicBezTo>
                    <a:cubicBezTo>
                      <a:pt x="4836768" y="3188400"/>
                      <a:pt x="5055975" y="3407607"/>
                      <a:pt x="5055975" y="3678012"/>
                    </a:cubicBezTo>
                    <a:cubicBezTo>
                      <a:pt x="5055975" y="3813214"/>
                      <a:pt x="5001173" y="3935617"/>
                      <a:pt x="4912571" y="4024220"/>
                    </a:cubicBezTo>
                    <a:lnTo>
                      <a:pt x="4867615" y="4061312"/>
                    </a:lnTo>
                    <a:lnTo>
                      <a:pt x="4891562" y="4074309"/>
                    </a:lnTo>
                    <a:cubicBezTo>
                      <a:pt x="5046278" y="4178834"/>
                      <a:pt x="5148000" y="4355844"/>
                      <a:pt x="5148000" y="4556612"/>
                    </a:cubicBezTo>
                    <a:lnTo>
                      <a:pt x="5146625" y="4570249"/>
                    </a:lnTo>
                    <a:lnTo>
                      <a:pt x="4958600" y="4570249"/>
                    </a:lnTo>
                    <a:lnTo>
                      <a:pt x="4961353" y="4556612"/>
                    </a:lnTo>
                    <a:cubicBezTo>
                      <a:pt x="4961353" y="4365733"/>
                      <a:pt x="4825958" y="4206478"/>
                      <a:pt x="4645968" y="4169647"/>
                    </a:cubicBezTo>
                    <a:lnTo>
                      <a:pt x="4596132" y="4164623"/>
                    </a:lnTo>
                    <a:lnTo>
                      <a:pt x="4566363" y="4167624"/>
                    </a:lnTo>
                    <a:lnTo>
                      <a:pt x="4536594" y="4164623"/>
                    </a:lnTo>
                    <a:lnTo>
                      <a:pt x="4486759" y="4169647"/>
                    </a:lnTo>
                    <a:cubicBezTo>
                      <a:pt x="4306769" y="4206478"/>
                      <a:pt x="4171373" y="4365733"/>
                      <a:pt x="4171373" y="4556612"/>
                    </a:cubicBezTo>
                    <a:lnTo>
                      <a:pt x="4174126" y="4570249"/>
                    </a:lnTo>
                    <a:lnTo>
                      <a:pt x="4166742" y="4570249"/>
                    </a:lnTo>
                    <a:lnTo>
                      <a:pt x="4162929" y="4630691"/>
                    </a:lnTo>
                    <a:cubicBezTo>
                      <a:pt x="4141344" y="4800500"/>
                      <a:pt x="4046541" y="4947455"/>
                      <a:pt x="3911164" y="5038915"/>
                    </a:cubicBezTo>
                    <a:lnTo>
                      <a:pt x="3906556" y="5041416"/>
                    </a:lnTo>
                    <a:lnTo>
                      <a:pt x="3975245" y="5074305"/>
                    </a:lnTo>
                    <a:cubicBezTo>
                      <a:pt x="4166302" y="5187061"/>
                      <a:pt x="4306565" y="5380266"/>
                      <a:pt x="4352143" y="5608871"/>
                    </a:cubicBezTo>
                    <a:lnTo>
                      <a:pt x="4365798" y="5747903"/>
                    </a:lnTo>
                    <a:lnTo>
                      <a:pt x="4173601" y="5747903"/>
                    </a:lnTo>
                    <a:lnTo>
                      <a:pt x="4163832" y="5647609"/>
                    </a:lnTo>
                    <a:cubicBezTo>
                      <a:pt x="4108830" y="5369431"/>
                      <a:pt x="3871011" y="5160175"/>
                      <a:pt x="3585966" y="5160175"/>
                    </a:cubicBezTo>
                    <a:cubicBezTo>
                      <a:pt x="3300922" y="5160175"/>
                      <a:pt x="3063102" y="5369431"/>
                      <a:pt x="3008101" y="5647609"/>
                    </a:cubicBezTo>
                    <a:lnTo>
                      <a:pt x="2998332" y="5747903"/>
                    </a:lnTo>
                    <a:lnTo>
                      <a:pt x="2806135" y="5747903"/>
                    </a:lnTo>
                    <a:lnTo>
                      <a:pt x="2819790" y="5608871"/>
                    </a:lnTo>
                    <a:cubicBezTo>
                      <a:pt x="2865368" y="5380266"/>
                      <a:pt x="3005632" y="5187061"/>
                      <a:pt x="3196688" y="5074305"/>
                    </a:cubicBezTo>
                    <a:lnTo>
                      <a:pt x="3265375" y="5041416"/>
                    </a:lnTo>
                    <a:lnTo>
                      <a:pt x="3260767" y="5038915"/>
                    </a:lnTo>
                    <a:cubicBezTo>
                      <a:pt x="3144729" y="4960521"/>
                      <a:pt x="3058501" y="4841354"/>
                      <a:pt x="3022640" y="4701972"/>
                    </a:cubicBezTo>
                    <a:lnTo>
                      <a:pt x="3006046" y="4570249"/>
                    </a:lnTo>
                    <a:lnTo>
                      <a:pt x="3002751" y="4570249"/>
                    </a:lnTo>
                    <a:lnTo>
                      <a:pt x="3004780" y="4560199"/>
                    </a:lnTo>
                    <a:lnTo>
                      <a:pt x="3004328" y="4556612"/>
                    </a:lnTo>
                    <a:lnTo>
                      <a:pt x="3004916" y="4550779"/>
                    </a:lnTo>
                    <a:lnTo>
                      <a:pt x="2997491" y="4477120"/>
                    </a:lnTo>
                    <a:cubicBezTo>
                      <a:pt x="2965309" y="4319852"/>
                      <a:pt x="2839529" y="4196678"/>
                      <a:pt x="2680894" y="4168341"/>
                    </a:cubicBezTo>
                    <a:lnTo>
                      <a:pt x="2639865" y="4164721"/>
                    </a:lnTo>
                    <a:lnTo>
                      <a:pt x="2611073" y="4167624"/>
                    </a:lnTo>
                    <a:lnTo>
                      <a:pt x="2584076" y="4164902"/>
                    </a:lnTo>
                    <a:lnTo>
                      <a:pt x="2531581" y="4170194"/>
                    </a:lnTo>
                    <a:cubicBezTo>
                      <a:pt x="2351846" y="4206973"/>
                      <a:pt x="2216642" y="4366004"/>
                      <a:pt x="2216642" y="4556612"/>
                    </a:cubicBezTo>
                    <a:lnTo>
                      <a:pt x="2219396" y="4570249"/>
                    </a:lnTo>
                    <a:lnTo>
                      <a:pt x="2030811" y="4570249"/>
                    </a:lnTo>
                    <a:lnTo>
                      <a:pt x="2029436" y="4556612"/>
                    </a:lnTo>
                    <a:cubicBezTo>
                      <a:pt x="2029436" y="4355844"/>
                      <a:pt x="2131158" y="4178834"/>
                      <a:pt x="2285874" y="4074309"/>
                    </a:cubicBezTo>
                    <a:lnTo>
                      <a:pt x="2309821" y="4061312"/>
                    </a:lnTo>
                    <a:lnTo>
                      <a:pt x="2264865" y="4024220"/>
                    </a:lnTo>
                    <a:cubicBezTo>
                      <a:pt x="2176263" y="3935617"/>
                      <a:pt x="2121461" y="3813214"/>
                      <a:pt x="2121461" y="3678012"/>
                    </a:cubicBezTo>
                    <a:cubicBezTo>
                      <a:pt x="2121461" y="3407607"/>
                      <a:pt x="2340668" y="3188400"/>
                      <a:pt x="2611073" y="3188400"/>
                    </a:cubicBezTo>
                    <a:close/>
                    <a:moveTo>
                      <a:pt x="3588718" y="267928"/>
                    </a:moveTo>
                    <a:lnTo>
                      <a:pt x="234386" y="6051259"/>
                    </a:lnTo>
                    <a:lnTo>
                      <a:pt x="6943050" y="6051259"/>
                    </a:lnTo>
                    <a:close/>
                    <a:moveTo>
                      <a:pt x="3588718" y="0"/>
                    </a:moveTo>
                    <a:lnTo>
                      <a:pt x="7177436" y="6187444"/>
                    </a:lnTo>
                    <a:lnTo>
                      <a:pt x="0" y="6187444"/>
                    </a:lnTo>
                    <a:close/>
                  </a:path>
                </a:pathLst>
              </a:custGeom>
              <a:solidFill>
                <a:schemeClr val="bg1"/>
              </a:solidFill>
              <a:ln w="152400"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38" name="Group 37">
              <a:extLst>
                <a:ext uri="{FF2B5EF4-FFF2-40B4-BE49-F238E27FC236}">
                  <a16:creationId xmlns:a16="http://schemas.microsoft.com/office/drawing/2014/main" id="{BD99BF74-B939-49DE-BD68-97C4C47E5C1B}"/>
                </a:ext>
              </a:extLst>
            </p:cNvPr>
            <p:cNvGrpSpPr/>
            <p:nvPr/>
          </p:nvGrpSpPr>
          <p:grpSpPr>
            <a:xfrm>
              <a:off x="7852950" y="5286524"/>
              <a:ext cx="1973831" cy="1248491"/>
              <a:chOff x="603988" y="2985543"/>
              <a:chExt cx="1973831" cy="1248491"/>
            </a:xfrm>
          </p:grpSpPr>
          <p:sp>
            <p:nvSpPr>
              <p:cNvPr id="39" name="Rectangle 38">
                <a:extLst>
                  <a:ext uri="{FF2B5EF4-FFF2-40B4-BE49-F238E27FC236}">
                    <a16:creationId xmlns:a16="http://schemas.microsoft.com/office/drawing/2014/main" id="{EA0F595A-7E5F-4789-B006-8B5276EAC7D1}"/>
                  </a:ext>
                </a:extLst>
              </p:cNvPr>
              <p:cNvSpPr/>
              <p:nvPr/>
            </p:nvSpPr>
            <p:spPr>
              <a:xfrm>
                <a:off x="603988" y="4006800"/>
                <a:ext cx="1973831" cy="227234"/>
              </a:xfrm>
              <a:prstGeom prst="rect">
                <a:avLst/>
              </a:prstGeom>
            </p:spPr>
            <p:txBody>
              <a:bodyPr wrap="square">
                <a:spAutoFit/>
              </a:bodyPr>
              <a:lstStyle/>
              <a:p>
                <a:pPr algn="ctr" defTabSz="896094" fontAlgn="base">
                  <a:lnSpc>
                    <a:spcPct val="90000"/>
                  </a:lnSpc>
                  <a:spcBef>
                    <a:spcPts val="576"/>
                  </a:spcBef>
                  <a:spcAft>
                    <a:spcPct val="0"/>
                  </a:spcAft>
                  <a:defRPr/>
                </a:pPr>
                <a:r>
                  <a:rPr lang="en-US" sz="1537" kern="0">
                    <a:solidFill>
                      <a:srgbClr val="353535"/>
                    </a:solidFill>
                    <a:cs typeface="Segoe UI" pitchFamily="34" charset="0"/>
                  </a:rPr>
                  <a:t>Business &amp; Government IDs</a:t>
                </a:r>
              </a:p>
            </p:txBody>
          </p:sp>
          <p:grpSp>
            <p:nvGrpSpPr>
              <p:cNvPr id="40" name="Group 39">
                <a:extLst>
                  <a:ext uri="{FF2B5EF4-FFF2-40B4-BE49-F238E27FC236}">
                    <a16:creationId xmlns:a16="http://schemas.microsoft.com/office/drawing/2014/main" id="{0B7E3F5D-1977-40CB-92A6-C5B8F00CC6B5}"/>
                  </a:ext>
                </a:extLst>
              </p:cNvPr>
              <p:cNvGrpSpPr/>
              <p:nvPr/>
            </p:nvGrpSpPr>
            <p:grpSpPr>
              <a:xfrm>
                <a:off x="2006640" y="2985543"/>
                <a:ext cx="571179" cy="938556"/>
                <a:chOff x="1975208" y="4687710"/>
                <a:chExt cx="582632" cy="957376"/>
              </a:xfrm>
            </p:grpSpPr>
            <p:grpSp>
              <p:nvGrpSpPr>
                <p:cNvPr id="41" name="Group 40">
                  <a:extLst>
                    <a:ext uri="{FF2B5EF4-FFF2-40B4-BE49-F238E27FC236}">
                      <a16:creationId xmlns:a16="http://schemas.microsoft.com/office/drawing/2014/main" id="{E5D4D108-E057-46C8-B629-3D81A9383166}"/>
                    </a:ext>
                  </a:extLst>
                </p:cNvPr>
                <p:cNvGrpSpPr/>
                <p:nvPr/>
              </p:nvGrpSpPr>
              <p:grpSpPr>
                <a:xfrm>
                  <a:off x="1975208" y="4687710"/>
                  <a:ext cx="582632" cy="957376"/>
                  <a:chOff x="2397241" y="4380339"/>
                  <a:chExt cx="677654" cy="1113516"/>
                </a:xfrm>
              </p:grpSpPr>
              <p:sp>
                <p:nvSpPr>
                  <p:cNvPr id="44" name="Freeform: Shape 43">
                    <a:extLst>
                      <a:ext uri="{FF2B5EF4-FFF2-40B4-BE49-F238E27FC236}">
                        <a16:creationId xmlns:a16="http://schemas.microsoft.com/office/drawing/2014/main" id="{F21FE802-F740-42A9-9F8A-C93010C7B2FD}"/>
                      </a:ext>
                    </a:extLst>
                  </p:cNvPr>
                  <p:cNvSpPr>
                    <a:spLocks noChangeAspect="1"/>
                  </p:cNvSpPr>
                  <p:nvPr/>
                </p:nvSpPr>
                <p:spPr bwMode="auto">
                  <a:xfrm>
                    <a:off x="2397241" y="4380339"/>
                    <a:ext cx="677654" cy="1113516"/>
                  </a:xfrm>
                  <a:custGeom>
                    <a:avLst/>
                    <a:gdLst>
                      <a:gd name="connsiteX0" fmla="*/ 767228 w 1947672"/>
                      <a:gd name="connsiteY0" fmla="*/ 197644 h 3200400"/>
                      <a:gd name="connsiteX1" fmla="*/ 699516 w 1947672"/>
                      <a:gd name="connsiteY1" fmla="*/ 265356 h 3200400"/>
                      <a:gd name="connsiteX2" fmla="*/ 699516 w 1947672"/>
                      <a:gd name="connsiteY2" fmla="*/ 276236 h 3200400"/>
                      <a:gd name="connsiteX3" fmla="*/ 767228 w 1947672"/>
                      <a:gd name="connsiteY3" fmla="*/ 343948 h 3200400"/>
                      <a:gd name="connsiteX4" fmla="*/ 1180444 w 1947672"/>
                      <a:gd name="connsiteY4" fmla="*/ 343948 h 3200400"/>
                      <a:gd name="connsiteX5" fmla="*/ 1248156 w 1947672"/>
                      <a:gd name="connsiteY5" fmla="*/ 276236 h 3200400"/>
                      <a:gd name="connsiteX6" fmla="*/ 1248156 w 1947672"/>
                      <a:gd name="connsiteY6" fmla="*/ 265356 h 3200400"/>
                      <a:gd name="connsiteX7" fmla="*/ 1180444 w 1947672"/>
                      <a:gd name="connsiteY7" fmla="*/ 197644 h 3200400"/>
                      <a:gd name="connsiteX8" fmla="*/ 89885 w 1947672"/>
                      <a:gd name="connsiteY8" fmla="*/ 0 h 3200400"/>
                      <a:gd name="connsiteX9" fmla="*/ 1857787 w 1947672"/>
                      <a:gd name="connsiteY9" fmla="*/ 0 h 3200400"/>
                      <a:gd name="connsiteX10" fmla="*/ 1947672 w 1947672"/>
                      <a:gd name="connsiteY10" fmla="*/ 89885 h 3200400"/>
                      <a:gd name="connsiteX11" fmla="*/ 1947672 w 1947672"/>
                      <a:gd name="connsiteY11" fmla="*/ 3110515 h 3200400"/>
                      <a:gd name="connsiteX12" fmla="*/ 1857787 w 1947672"/>
                      <a:gd name="connsiteY12" fmla="*/ 3200400 h 3200400"/>
                      <a:gd name="connsiteX13" fmla="*/ 89885 w 1947672"/>
                      <a:gd name="connsiteY13" fmla="*/ 3200400 h 3200400"/>
                      <a:gd name="connsiteX14" fmla="*/ 0 w 1947672"/>
                      <a:gd name="connsiteY14" fmla="*/ 3110515 h 3200400"/>
                      <a:gd name="connsiteX15" fmla="*/ 0 w 1947672"/>
                      <a:gd name="connsiteY15" fmla="*/ 89885 h 3200400"/>
                      <a:gd name="connsiteX16" fmla="*/ 89885 w 1947672"/>
                      <a:gd name="connsiteY16" fmla="*/ 0 h 320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47672" h="3200400">
                        <a:moveTo>
                          <a:pt x="767228" y="197644"/>
                        </a:moveTo>
                        <a:cubicBezTo>
                          <a:pt x="729832" y="197644"/>
                          <a:pt x="699516" y="227960"/>
                          <a:pt x="699516" y="265356"/>
                        </a:cubicBezTo>
                        <a:lnTo>
                          <a:pt x="699516" y="276236"/>
                        </a:lnTo>
                        <a:cubicBezTo>
                          <a:pt x="699516" y="313632"/>
                          <a:pt x="729832" y="343948"/>
                          <a:pt x="767228" y="343948"/>
                        </a:cubicBezTo>
                        <a:lnTo>
                          <a:pt x="1180444" y="343948"/>
                        </a:lnTo>
                        <a:cubicBezTo>
                          <a:pt x="1217840" y="343948"/>
                          <a:pt x="1248156" y="313632"/>
                          <a:pt x="1248156" y="276236"/>
                        </a:cubicBezTo>
                        <a:lnTo>
                          <a:pt x="1248156" y="265356"/>
                        </a:lnTo>
                        <a:cubicBezTo>
                          <a:pt x="1248156" y="227960"/>
                          <a:pt x="1217840" y="197644"/>
                          <a:pt x="1180444" y="197644"/>
                        </a:cubicBezTo>
                        <a:close/>
                        <a:moveTo>
                          <a:pt x="89885" y="0"/>
                        </a:moveTo>
                        <a:lnTo>
                          <a:pt x="1857787" y="0"/>
                        </a:lnTo>
                        <a:cubicBezTo>
                          <a:pt x="1907429" y="0"/>
                          <a:pt x="1947672" y="40243"/>
                          <a:pt x="1947672" y="89885"/>
                        </a:cubicBezTo>
                        <a:lnTo>
                          <a:pt x="1947672" y="3110515"/>
                        </a:lnTo>
                        <a:cubicBezTo>
                          <a:pt x="1947672" y="3160157"/>
                          <a:pt x="1907429" y="3200400"/>
                          <a:pt x="1857787" y="3200400"/>
                        </a:cubicBezTo>
                        <a:lnTo>
                          <a:pt x="89885" y="3200400"/>
                        </a:lnTo>
                        <a:cubicBezTo>
                          <a:pt x="40243" y="3200400"/>
                          <a:pt x="0" y="3160157"/>
                          <a:pt x="0" y="3110515"/>
                        </a:cubicBezTo>
                        <a:lnTo>
                          <a:pt x="0" y="89885"/>
                        </a:lnTo>
                        <a:cubicBezTo>
                          <a:pt x="0" y="40243"/>
                          <a:pt x="40243" y="0"/>
                          <a:pt x="89885" y="0"/>
                        </a:cubicBezTo>
                        <a:close/>
                      </a:path>
                    </a:pathLst>
                  </a:custGeom>
                  <a:solidFill>
                    <a:srgbClr val="353535"/>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5" name="Oval 44">
                    <a:extLst>
                      <a:ext uri="{FF2B5EF4-FFF2-40B4-BE49-F238E27FC236}">
                        <a16:creationId xmlns:a16="http://schemas.microsoft.com/office/drawing/2014/main" id="{48594006-6DE4-4BBD-B84F-5E0ECBE9604C}"/>
                      </a:ext>
                    </a:extLst>
                  </p:cNvPr>
                  <p:cNvSpPr/>
                  <p:nvPr/>
                </p:nvSpPr>
                <p:spPr bwMode="auto">
                  <a:xfrm>
                    <a:off x="2539628" y="4595904"/>
                    <a:ext cx="392881" cy="392880"/>
                  </a:xfrm>
                  <a:prstGeom prst="ellipse">
                    <a:avLst/>
                  </a:prstGeom>
                  <a:solidFill>
                    <a:srgbClr val="E6E6E6"/>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46" name="Group 45">
                    <a:extLst>
                      <a:ext uri="{FF2B5EF4-FFF2-40B4-BE49-F238E27FC236}">
                        <a16:creationId xmlns:a16="http://schemas.microsoft.com/office/drawing/2014/main" id="{7AFD9FF2-9FA2-49CB-A811-406614358F08}"/>
                      </a:ext>
                    </a:extLst>
                  </p:cNvPr>
                  <p:cNvGrpSpPr/>
                  <p:nvPr/>
                </p:nvGrpSpPr>
                <p:grpSpPr>
                  <a:xfrm>
                    <a:off x="2620879" y="4640413"/>
                    <a:ext cx="230378" cy="277327"/>
                    <a:chOff x="7132637" y="5315790"/>
                    <a:chExt cx="413352" cy="497591"/>
                  </a:xfrm>
                </p:grpSpPr>
                <p:sp>
                  <p:nvSpPr>
                    <p:cNvPr id="47" name="Oval 8">
                      <a:extLst>
                        <a:ext uri="{FF2B5EF4-FFF2-40B4-BE49-F238E27FC236}">
                          <a16:creationId xmlns:a16="http://schemas.microsoft.com/office/drawing/2014/main" id="{FCA70A66-6B6A-483A-9141-B2D18639F6B9}"/>
                        </a:ext>
                      </a:extLst>
                    </p:cNvPr>
                    <p:cNvSpPr>
                      <a:spLocks noChangeArrowheads="1"/>
                    </p:cNvSpPr>
                    <p:nvPr/>
                  </p:nvSpPr>
                  <p:spPr bwMode="auto">
                    <a:xfrm>
                      <a:off x="7192760" y="5315790"/>
                      <a:ext cx="293104" cy="293349"/>
                    </a:xfrm>
                    <a:prstGeom prst="ellipse">
                      <a:avLst/>
                    </a:prstGeom>
                    <a:noFill/>
                    <a:ln w="12700" cap="flat">
                      <a:solidFill>
                        <a:srgbClr val="353535"/>
                      </a:solidFill>
                      <a:prstDash val="solid"/>
                      <a:miter lim="800000"/>
                      <a:headEnd/>
                      <a:tailEnd/>
                    </a:ln>
                  </p:spPr>
                  <p:txBody>
                    <a:bodyPr vert="horz" wrap="square" lIns="89630" tIns="44814" rIns="89630" bIns="44814" numCol="1" anchor="t" anchorCtr="0" compatLnSpc="1">
                      <a:prstTxWarp prst="textNoShape">
                        <a:avLst/>
                      </a:prstTxWarp>
                    </a:bodyPr>
                    <a:lstStyle/>
                    <a:p>
                      <a:pPr defTabSz="896354">
                        <a:defRPr/>
                      </a:pPr>
                      <a:endParaRPr lang="en-US" kern="0">
                        <a:solidFill>
                          <a:srgbClr val="353535"/>
                        </a:solidFill>
                      </a:endParaRPr>
                    </a:p>
                  </p:txBody>
                </p:sp>
                <p:sp>
                  <p:nvSpPr>
                    <p:cNvPr id="48" name="Freeform 9">
                      <a:extLst>
                        <a:ext uri="{FF2B5EF4-FFF2-40B4-BE49-F238E27FC236}">
                          <a16:creationId xmlns:a16="http://schemas.microsoft.com/office/drawing/2014/main" id="{209047BD-2833-4469-8B93-FF536E4D5485}"/>
                        </a:ext>
                      </a:extLst>
                    </p:cNvPr>
                    <p:cNvSpPr>
                      <a:spLocks/>
                    </p:cNvSpPr>
                    <p:nvPr/>
                  </p:nvSpPr>
                  <p:spPr bwMode="auto">
                    <a:xfrm>
                      <a:off x="7132637" y="5609150"/>
                      <a:ext cx="413352" cy="204231"/>
                    </a:xfrm>
                    <a:custGeom>
                      <a:avLst/>
                      <a:gdLst>
                        <a:gd name="T0" fmla="*/ 56 w 56"/>
                        <a:gd name="T1" fmla="*/ 28 h 28"/>
                        <a:gd name="T2" fmla="*/ 28 w 56"/>
                        <a:gd name="T3" fmla="*/ 0 h 28"/>
                        <a:gd name="T4" fmla="*/ 0 w 56"/>
                        <a:gd name="T5" fmla="*/ 28 h 28"/>
                      </a:gdLst>
                      <a:ahLst/>
                      <a:cxnLst>
                        <a:cxn ang="0">
                          <a:pos x="T0" y="T1"/>
                        </a:cxn>
                        <a:cxn ang="0">
                          <a:pos x="T2" y="T3"/>
                        </a:cxn>
                        <a:cxn ang="0">
                          <a:pos x="T4" y="T5"/>
                        </a:cxn>
                      </a:cxnLst>
                      <a:rect l="0" t="0" r="r" b="b"/>
                      <a:pathLst>
                        <a:path w="56" h="28">
                          <a:moveTo>
                            <a:pt x="56" y="28"/>
                          </a:moveTo>
                          <a:cubicBezTo>
                            <a:pt x="56" y="13"/>
                            <a:pt x="44" y="0"/>
                            <a:pt x="28" y="0"/>
                          </a:cubicBezTo>
                          <a:cubicBezTo>
                            <a:pt x="12" y="0"/>
                            <a:pt x="0" y="13"/>
                            <a:pt x="0" y="28"/>
                          </a:cubicBezTo>
                        </a:path>
                      </a:pathLst>
                    </a:custGeom>
                    <a:noFill/>
                    <a:ln w="12700" cap="flat">
                      <a:solidFill>
                        <a:srgbClr val="353535"/>
                      </a:solidFill>
                      <a:prstDash val="solid"/>
                      <a:miter lim="800000"/>
                      <a:headEnd/>
                      <a:tailEnd/>
                    </a:ln>
                  </p:spPr>
                  <p:txBody>
                    <a:bodyPr vert="horz" wrap="square" lIns="89630" tIns="44814" rIns="89630" bIns="44814" numCol="1" anchor="t" anchorCtr="0" compatLnSpc="1">
                      <a:prstTxWarp prst="textNoShape">
                        <a:avLst/>
                      </a:prstTxWarp>
                    </a:bodyPr>
                    <a:lstStyle/>
                    <a:p>
                      <a:pPr defTabSz="896354">
                        <a:defRPr/>
                      </a:pPr>
                      <a:endParaRPr lang="en-US" kern="0">
                        <a:solidFill>
                          <a:srgbClr val="353535"/>
                        </a:solidFill>
                      </a:endParaRPr>
                    </a:p>
                  </p:txBody>
                </p:sp>
              </p:grpSp>
            </p:grpSp>
            <p:pic>
              <p:nvPicPr>
                <p:cNvPr id="42" name="Picture 41">
                  <a:extLst>
                    <a:ext uri="{FF2B5EF4-FFF2-40B4-BE49-F238E27FC236}">
                      <a16:creationId xmlns:a16="http://schemas.microsoft.com/office/drawing/2014/main" id="{7B7C5985-7691-4D4C-9D4F-6BC2AE3605F1}"/>
                    </a:ext>
                  </a:extLst>
                </p:cNvPr>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2168606" y="5288137"/>
                  <a:ext cx="195836" cy="195836"/>
                </a:xfrm>
                <a:prstGeom prst="rect">
                  <a:avLst/>
                </a:prstGeom>
              </p:spPr>
            </p:pic>
            <p:sp>
              <p:nvSpPr>
                <p:cNvPr id="43" name="TextBox 42">
                  <a:extLst>
                    <a:ext uri="{FF2B5EF4-FFF2-40B4-BE49-F238E27FC236}">
                      <a16:creationId xmlns:a16="http://schemas.microsoft.com/office/drawing/2014/main" id="{204158AF-904F-443F-83A9-DC926DE071E4}"/>
                    </a:ext>
                  </a:extLst>
                </p:cNvPr>
                <p:cNvSpPr txBox="1"/>
                <p:nvPr/>
              </p:nvSpPr>
              <p:spPr>
                <a:xfrm>
                  <a:off x="2033099" y="5482185"/>
                  <a:ext cx="466850" cy="96950"/>
                </a:xfrm>
                <a:prstGeom prst="rect">
                  <a:avLst/>
                </a:prstGeom>
                <a:noFill/>
              </p:spPr>
              <p:txBody>
                <a:bodyPr wrap="square" lIns="0" tIns="0" rIns="0" bIns="0" rtlCol="0">
                  <a:spAutoFit/>
                </a:bodyPr>
                <a:lstStyle/>
                <a:p>
                  <a:pPr algn="ctr" defTabSz="896354">
                    <a:lnSpc>
                      <a:spcPct val="90000"/>
                    </a:lnSpc>
                    <a:spcAft>
                      <a:spcPts val="576"/>
                    </a:spcAft>
                    <a:defRPr/>
                  </a:pPr>
                  <a:r>
                    <a:rPr lang="en-US" sz="672" kern="0">
                      <a:solidFill>
                        <a:srgbClr val="FFFFFF"/>
                      </a:solidFill>
                      <a:latin typeface="Georgia" panose="02040502050405020303" pitchFamily="18" charset="0"/>
                    </a:rPr>
                    <a:t>contoso</a:t>
                  </a:r>
                </a:p>
              </p:txBody>
            </p:sp>
          </p:grpSp>
        </p:grpSp>
      </p:grpSp>
      <p:sp>
        <p:nvSpPr>
          <p:cNvPr id="79" name="Freeform 38">
            <a:extLst>
              <a:ext uri="{FF2B5EF4-FFF2-40B4-BE49-F238E27FC236}">
                <a16:creationId xmlns:a16="http://schemas.microsoft.com/office/drawing/2014/main" id="{231BB4E9-2AA2-489D-8A27-4C8AA779993D}"/>
              </a:ext>
            </a:extLst>
          </p:cNvPr>
          <p:cNvSpPr>
            <a:spLocks/>
          </p:cNvSpPr>
          <p:nvPr/>
        </p:nvSpPr>
        <p:spPr bwMode="auto">
          <a:xfrm>
            <a:off x="5698885" y="1398085"/>
            <a:ext cx="1640144" cy="1078486"/>
          </a:xfrm>
          <a:custGeom>
            <a:avLst/>
            <a:gdLst>
              <a:gd name="T0" fmla="*/ 2242 w 2661"/>
              <a:gd name="T1" fmla="*/ 773 h 1749"/>
              <a:gd name="T2" fmla="*/ 2243 w 2661"/>
              <a:gd name="T3" fmla="*/ 738 h 1749"/>
              <a:gd name="T4" fmla="*/ 1505 w 2661"/>
              <a:gd name="T5" fmla="*/ 0 h 1749"/>
              <a:gd name="T6" fmla="*/ 890 w 2661"/>
              <a:gd name="T7" fmla="*/ 330 h 1749"/>
              <a:gd name="T8" fmla="*/ 677 w 2661"/>
              <a:gd name="T9" fmla="*/ 270 h 1749"/>
              <a:gd name="T10" fmla="*/ 266 w 2661"/>
              <a:gd name="T11" fmla="*/ 681 h 1749"/>
              <a:gd name="T12" fmla="*/ 266 w 2661"/>
              <a:gd name="T13" fmla="*/ 689 h 1749"/>
              <a:gd name="T14" fmla="*/ 0 w 2661"/>
              <a:gd name="T15" fmla="*/ 1174 h 1749"/>
              <a:gd name="T16" fmla="*/ 543 w 2661"/>
              <a:gd name="T17" fmla="*/ 1748 h 1749"/>
              <a:gd name="T18" fmla="*/ 543 w 2661"/>
              <a:gd name="T19" fmla="*/ 1748 h 1749"/>
              <a:gd name="T20" fmla="*/ 544 w 2661"/>
              <a:gd name="T21" fmla="*/ 1748 h 1749"/>
              <a:gd name="T22" fmla="*/ 575 w 2661"/>
              <a:gd name="T23" fmla="*/ 1749 h 1749"/>
              <a:gd name="T24" fmla="*/ 607 w 2661"/>
              <a:gd name="T25" fmla="*/ 1748 h 1749"/>
              <a:gd name="T26" fmla="*/ 2142 w 2661"/>
              <a:gd name="T27" fmla="*/ 1748 h 1749"/>
              <a:gd name="T28" fmla="*/ 2171 w 2661"/>
              <a:gd name="T29" fmla="*/ 1749 h 1749"/>
              <a:gd name="T30" fmla="*/ 2661 w 2661"/>
              <a:gd name="T31" fmla="*/ 1258 h 1749"/>
              <a:gd name="T32" fmla="*/ 2242 w 2661"/>
              <a:gd name="T33" fmla="*/ 773 h 1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61" h="1749">
                <a:moveTo>
                  <a:pt x="2242" y="773"/>
                </a:moveTo>
                <a:cubicBezTo>
                  <a:pt x="2242" y="761"/>
                  <a:pt x="2243" y="749"/>
                  <a:pt x="2243" y="738"/>
                </a:cubicBezTo>
                <a:cubicBezTo>
                  <a:pt x="2243" y="330"/>
                  <a:pt x="1912" y="0"/>
                  <a:pt x="1505" y="0"/>
                </a:cubicBezTo>
                <a:cubicBezTo>
                  <a:pt x="1248" y="0"/>
                  <a:pt x="1022" y="131"/>
                  <a:pt x="890" y="330"/>
                </a:cubicBezTo>
                <a:cubicBezTo>
                  <a:pt x="828" y="292"/>
                  <a:pt x="755" y="270"/>
                  <a:pt x="677" y="270"/>
                </a:cubicBezTo>
                <a:cubicBezTo>
                  <a:pt x="450" y="270"/>
                  <a:pt x="266" y="454"/>
                  <a:pt x="266" y="681"/>
                </a:cubicBezTo>
                <a:cubicBezTo>
                  <a:pt x="266" y="684"/>
                  <a:pt x="266" y="686"/>
                  <a:pt x="266" y="689"/>
                </a:cubicBezTo>
                <a:cubicBezTo>
                  <a:pt x="106" y="791"/>
                  <a:pt x="0" y="970"/>
                  <a:pt x="0" y="1174"/>
                </a:cubicBezTo>
                <a:cubicBezTo>
                  <a:pt x="0" y="1481"/>
                  <a:pt x="240" y="1732"/>
                  <a:pt x="543" y="1748"/>
                </a:cubicBezTo>
                <a:cubicBezTo>
                  <a:pt x="543" y="1748"/>
                  <a:pt x="543" y="1748"/>
                  <a:pt x="543" y="1748"/>
                </a:cubicBezTo>
                <a:cubicBezTo>
                  <a:pt x="544" y="1748"/>
                  <a:pt x="544" y="1748"/>
                  <a:pt x="544" y="1748"/>
                </a:cubicBezTo>
                <a:cubicBezTo>
                  <a:pt x="554" y="1749"/>
                  <a:pt x="565" y="1749"/>
                  <a:pt x="575" y="1749"/>
                </a:cubicBezTo>
                <a:cubicBezTo>
                  <a:pt x="586" y="1749"/>
                  <a:pt x="596" y="1749"/>
                  <a:pt x="607" y="1748"/>
                </a:cubicBezTo>
                <a:cubicBezTo>
                  <a:pt x="2142" y="1748"/>
                  <a:pt x="2142" y="1748"/>
                  <a:pt x="2142" y="1748"/>
                </a:cubicBezTo>
                <a:cubicBezTo>
                  <a:pt x="2151" y="1749"/>
                  <a:pt x="2161" y="1749"/>
                  <a:pt x="2171" y="1749"/>
                </a:cubicBezTo>
                <a:cubicBezTo>
                  <a:pt x="2442" y="1749"/>
                  <a:pt x="2661" y="1530"/>
                  <a:pt x="2661" y="1258"/>
                </a:cubicBezTo>
                <a:cubicBezTo>
                  <a:pt x="2661" y="1011"/>
                  <a:pt x="2479" y="807"/>
                  <a:pt x="2242" y="773"/>
                </a:cubicBezTo>
                <a:close/>
              </a:path>
            </a:pathLst>
          </a:custGeom>
          <a:blipFill>
            <a:blip r:embed="rId14" cstate="print">
              <a:extLst>
                <a:ext uri="{28A0092B-C50C-407E-A947-70E740481C1C}">
                  <a14:useLocalDpi xmlns:a14="http://schemas.microsoft.com/office/drawing/2010/main"/>
                </a:ext>
              </a:extLst>
            </a:blip>
            <a:stretch>
              <a:fillRect/>
            </a:stretch>
          </a:blipFill>
          <a:ln w="9525">
            <a:solidFill>
              <a:schemeClr val="bg2">
                <a:lumMod val="75000"/>
              </a:schemeClr>
            </a:solidFill>
          </a:ln>
        </p:spPr>
        <p:txBody>
          <a:bodyPr vert="horz" wrap="square" lIns="82273" tIns="41135" rIns="82273" bIns="41135" numCol="1" anchor="t" anchorCtr="0" compatLnSpc="1">
            <a:prstTxWarp prst="textNoShape">
              <a:avLst/>
            </a:prstTxWarp>
          </a:bodyPr>
          <a:lstStyle/>
          <a:p>
            <a:pPr defTabSz="822644">
              <a:defRPr/>
            </a:pPr>
            <a:endParaRPr lang="en-US" sz="1620" kern="0">
              <a:solidFill>
                <a:srgbClr val="505050"/>
              </a:solidFill>
              <a:latin typeface="Segoe UI"/>
            </a:endParaRPr>
          </a:p>
        </p:txBody>
      </p:sp>
      <p:grpSp>
        <p:nvGrpSpPr>
          <p:cNvPr id="94" name="Group 93">
            <a:extLst>
              <a:ext uri="{FF2B5EF4-FFF2-40B4-BE49-F238E27FC236}">
                <a16:creationId xmlns:a16="http://schemas.microsoft.com/office/drawing/2014/main" id="{1886CE24-91C9-4CF0-AE50-8C76ECFF4969}"/>
              </a:ext>
            </a:extLst>
          </p:cNvPr>
          <p:cNvGrpSpPr/>
          <p:nvPr/>
        </p:nvGrpSpPr>
        <p:grpSpPr>
          <a:xfrm>
            <a:off x="7566157" y="7074581"/>
            <a:ext cx="1563624" cy="1619886"/>
            <a:chOff x="10997609" y="5121938"/>
            <a:chExt cx="1563624" cy="1619886"/>
          </a:xfrm>
        </p:grpSpPr>
        <p:grpSp>
          <p:nvGrpSpPr>
            <p:cNvPr id="95" name="Group 94">
              <a:extLst>
                <a:ext uri="{FF2B5EF4-FFF2-40B4-BE49-F238E27FC236}">
                  <a16:creationId xmlns:a16="http://schemas.microsoft.com/office/drawing/2014/main" id="{B9CD7196-3E2B-405E-A013-C4064053692B}"/>
                </a:ext>
              </a:extLst>
            </p:cNvPr>
            <p:cNvGrpSpPr/>
            <p:nvPr/>
          </p:nvGrpSpPr>
          <p:grpSpPr>
            <a:xfrm>
              <a:off x="11028791" y="5121938"/>
              <a:ext cx="1532442" cy="1094964"/>
              <a:chOff x="1970714" y="4745078"/>
              <a:chExt cx="2416700" cy="1726788"/>
            </a:xfrm>
          </p:grpSpPr>
          <p:sp>
            <p:nvSpPr>
              <p:cNvPr id="97" name="Dotted Circle">
                <a:extLst>
                  <a:ext uri="{FF2B5EF4-FFF2-40B4-BE49-F238E27FC236}">
                    <a16:creationId xmlns:a16="http://schemas.microsoft.com/office/drawing/2014/main" id="{A3F56C7F-EFFA-4372-A367-94C2D574621B}"/>
                  </a:ext>
                </a:extLst>
              </p:cNvPr>
              <p:cNvSpPr/>
              <p:nvPr/>
            </p:nvSpPr>
            <p:spPr>
              <a:xfrm>
                <a:off x="2849509" y="4933961"/>
                <a:ext cx="1537905" cy="1537905"/>
              </a:xfrm>
              <a:prstGeom prst="ellipse">
                <a:avLst/>
              </a:prstGeom>
              <a:solidFill>
                <a:schemeClr val="bg1"/>
              </a:solidFill>
              <a:ln w="12700" cap="rnd" cmpd="sng" algn="ctr">
                <a:solidFill>
                  <a:srgbClr val="000000"/>
                </a:solidFill>
                <a:prstDash val="sysDot"/>
              </a:ln>
              <a:effectLst/>
            </p:spPr>
            <p:txBody>
              <a:bodyPr rtlCol="0" anchor="ctr"/>
              <a:lstStyle/>
              <a:p>
                <a:pPr algn="ctr" defTabSz="896354">
                  <a:defRPr/>
                </a:pPr>
                <a:endParaRPr lang="en-US" sz="1696" kern="0">
                  <a:solidFill>
                    <a:srgbClr val="FFFFFF"/>
                  </a:solidFill>
                  <a:latin typeface="Segoe UI Semilight"/>
                </a:endParaRPr>
              </a:p>
            </p:txBody>
          </p:sp>
          <p:pic>
            <p:nvPicPr>
              <p:cNvPr id="98" name="Picture 97">
                <a:extLst>
                  <a:ext uri="{FF2B5EF4-FFF2-40B4-BE49-F238E27FC236}">
                    <a16:creationId xmlns:a16="http://schemas.microsoft.com/office/drawing/2014/main" id="{ABB2A14F-88E2-4FA1-BF3D-3A0E018470A4}"/>
                  </a:ext>
                </a:extLst>
              </p:cNvPr>
              <p:cNvPicPr>
                <a:picLocks noChangeAspect="1"/>
              </p:cNvPicPr>
              <p:nvPr/>
            </p:nvPicPr>
            <p:blipFill>
              <a:blip r:embed="rId15"/>
              <a:stretch>
                <a:fillRect/>
              </a:stretch>
            </p:blipFill>
            <p:spPr>
              <a:xfrm>
                <a:off x="3405333" y="5878233"/>
                <a:ext cx="398411" cy="398411"/>
              </a:xfrm>
              <a:prstGeom prst="rect">
                <a:avLst/>
              </a:prstGeom>
            </p:spPr>
          </p:pic>
          <p:pic>
            <p:nvPicPr>
              <p:cNvPr id="99" name="Picture 98">
                <a:extLst>
                  <a:ext uri="{FF2B5EF4-FFF2-40B4-BE49-F238E27FC236}">
                    <a16:creationId xmlns:a16="http://schemas.microsoft.com/office/drawing/2014/main" id="{E6B675DF-B772-48CD-850C-24AEF5B56858}"/>
                  </a:ext>
                </a:extLst>
              </p:cNvPr>
              <p:cNvPicPr>
                <a:picLocks noChangeAspect="1"/>
              </p:cNvPicPr>
              <p:nvPr/>
            </p:nvPicPr>
            <p:blipFill>
              <a:blip r:embed="rId16"/>
              <a:stretch>
                <a:fillRect/>
              </a:stretch>
            </p:blipFill>
            <p:spPr>
              <a:xfrm>
                <a:off x="3009889" y="5491766"/>
                <a:ext cx="438252" cy="438252"/>
              </a:xfrm>
              <a:prstGeom prst="rect">
                <a:avLst/>
              </a:prstGeom>
            </p:spPr>
          </p:pic>
          <p:pic>
            <p:nvPicPr>
              <p:cNvPr id="100" name="Picture 99">
                <a:extLst>
                  <a:ext uri="{FF2B5EF4-FFF2-40B4-BE49-F238E27FC236}">
                    <a16:creationId xmlns:a16="http://schemas.microsoft.com/office/drawing/2014/main" id="{97076EAC-46C9-4878-9266-1FFD428C5D72}"/>
                  </a:ext>
                </a:extLst>
              </p:cNvPr>
              <p:cNvPicPr>
                <a:picLocks noChangeAspect="1"/>
              </p:cNvPicPr>
              <p:nvPr/>
            </p:nvPicPr>
            <p:blipFill>
              <a:blip r:embed="rId17"/>
              <a:stretch>
                <a:fillRect/>
              </a:stretch>
            </p:blipFill>
            <p:spPr>
              <a:xfrm>
                <a:off x="3715328" y="5444538"/>
                <a:ext cx="482077" cy="482077"/>
              </a:xfrm>
              <a:prstGeom prst="rect">
                <a:avLst/>
              </a:prstGeom>
            </p:spPr>
          </p:pic>
          <p:pic>
            <p:nvPicPr>
              <p:cNvPr id="101" name="Picture 100">
                <a:extLst>
                  <a:ext uri="{FF2B5EF4-FFF2-40B4-BE49-F238E27FC236}">
                    <a16:creationId xmlns:a16="http://schemas.microsoft.com/office/drawing/2014/main" id="{4772B617-36E2-4C24-8022-E350172CDED5}"/>
                  </a:ext>
                </a:extLst>
              </p:cNvPr>
              <p:cNvPicPr>
                <a:picLocks noChangeAspect="1"/>
              </p:cNvPicPr>
              <p:nvPr/>
            </p:nvPicPr>
            <p:blipFill>
              <a:blip r:embed="rId18"/>
              <a:stretch>
                <a:fillRect/>
              </a:stretch>
            </p:blipFill>
            <p:spPr>
              <a:xfrm>
                <a:off x="3427839" y="5066550"/>
                <a:ext cx="438252" cy="438252"/>
              </a:xfrm>
              <a:prstGeom prst="rect">
                <a:avLst/>
              </a:prstGeom>
            </p:spPr>
          </p:pic>
          <p:grpSp>
            <p:nvGrpSpPr>
              <p:cNvPr id="102" name="Group 101">
                <a:extLst>
                  <a:ext uri="{FF2B5EF4-FFF2-40B4-BE49-F238E27FC236}">
                    <a16:creationId xmlns:a16="http://schemas.microsoft.com/office/drawing/2014/main" id="{E314AFA1-3DFF-48C8-9958-C168B79A7E40}"/>
                  </a:ext>
                </a:extLst>
              </p:cNvPr>
              <p:cNvGrpSpPr/>
              <p:nvPr/>
            </p:nvGrpSpPr>
            <p:grpSpPr>
              <a:xfrm>
                <a:off x="1970714" y="4745078"/>
                <a:ext cx="956049" cy="1646067"/>
                <a:chOff x="3613302" y="3372643"/>
                <a:chExt cx="1921433" cy="3007462"/>
              </a:xfrm>
            </p:grpSpPr>
            <p:pic>
              <p:nvPicPr>
                <p:cNvPr id="103" name="Picture 88">
                  <a:extLst>
                    <a:ext uri="{FF2B5EF4-FFF2-40B4-BE49-F238E27FC236}">
                      <a16:creationId xmlns:a16="http://schemas.microsoft.com/office/drawing/2014/main" id="{AE4BD2A9-A044-4829-A0A2-4E31C0284988}"/>
                    </a:ext>
                  </a:extLst>
                </p:cNvPr>
                <p:cNvPicPr>
                  <a:picLocks noChangeAspect="1"/>
                </p:cNvPicPr>
                <p:nvPr/>
              </p:nvPicPr>
              <p:blipFill>
                <a:blip r:embed="rId19">
                  <a:extLst>
                    <a:ext uri="{96DAC541-7B7A-43D3-8B79-37D633B846F1}">
                      <asvg:svgBlip xmlns:asvg="http://schemas.microsoft.com/office/drawing/2016/SVG/main" r:embed="rId20"/>
                    </a:ext>
                  </a:extLst>
                </a:blip>
                <a:srcRect/>
                <a:stretch/>
              </p:blipFill>
              <p:spPr>
                <a:xfrm>
                  <a:off x="3613302" y="3372643"/>
                  <a:ext cx="1921433" cy="3007462"/>
                </a:xfrm>
                <a:prstGeom prst="rect">
                  <a:avLst/>
                </a:prstGeom>
              </p:spPr>
            </p:pic>
            <p:sp>
              <p:nvSpPr>
                <p:cNvPr id="104" name="Rectangle 103">
                  <a:extLst>
                    <a:ext uri="{FF2B5EF4-FFF2-40B4-BE49-F238E27FC236}">
                      <a16:creationId xmlns:a16="http://schemas.microsoft.com/office/drawing/2014/main" id="{777B670C-5443-4332-9076-078C52592357}"/>
                    </a:ext>
                  </a:extLst>
                </p:cNvPr>
                <p:cNvSpPr/>
                <p:nvPr/>
              </p:nvSpPr>
              <p:spPr bwMode="auto">
                <a:xfrm>
                  <a:off x="4110861" y="4691015"/>
                  <a:ext cx="561877" cy="97961"/>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05" name="Rectangle 104">
                  <a:extLst>
                    <a:ext uri="{FF2B5EF4-FFF2-40B4-BE49-F238E27FC236}">
                      <a16:creationId xmlns:a16="http://schemas.microsoft.com/office/drawing/2014/main" id="{2F5526D9-6FB4-4F75-BA19-53726C47911B}"/>
                    </a:ext>
                  </a:extLst>
                </p:cNvPr>
                <p:cNvSpPr/>
                <p:nvPr/>
              </p:nvSpPr>
              <p:spPr bwMode="auto">
                <a:xfrm>
                  <a:off x="4110861" y="4878286"/>
                  <a:ext cx="561877" cy="97961"/>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06" name="Rectangle 105">
                  <a:extLst>
                    <a:ext uri="{FF2B5EF4-FFF2-40B4-BE49-F238E27FC236}">
                      <a16:creationId xmlns:a16="http://schemas.microsoft.com/office/drawing/2014/main" id="{919D610A-1168-474E-A0CD-8E48173B02B8}"/>
                    </a:ext>
                  </a:extLst>
                </p:cNvPr>
                <p:cNvSpPr/>
                <p:nvPr/>
              </p:nvSpPr>
              <p:spPr bwMode="auto">
                <a:xfrm>
                  <a:off x="4110861" y="5065557"/>
                  <a:ext cx="561877" cy="97961"/>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07" name="Rectangle 106">
                  <a:extLst>
                    <a:ext uri="{FF2B5EF4-FFF2-40B4-BE49-F238E27FC236}">
                      <a16:creationId xmlns:a16="http://schemas.microsoft.com/office/drawing/2014/main" id="{BC034729-1545-4478-83FF-131B3082D60B}"/>
                    </a:ext>
                  </a:extLst>
                </p:cNvPr>
                <p:cNvSpPr/>
                <p:nvPr/>
              </p:nvSpPr>
              <p:spPr bwMode="auto">
                <a:xfrm>
                  <a:off x="4110861" y="5252828"/>
                  <a:ext cx="561877" cy="97961"/>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08" name="Rectangle 107">
                  <a:extLst>
                    <a:ext uri="{FF2B5EF4-FFF2-40B4-BE49-F238E27FC236}">
                      <a16:creationId xmlns:a16="http://schemas.microsoft.com/office/drawing/2014/main" id="{808FC150-BE61-4F8B-8E4A-D040554ADBFB}"/>
                    </a:ext>
                  </a:extLst>
                </p:cNvPr>
                <p:cNvSpPr/>
                <p:nvPr/>
              </p:nvSpPr>
              <p:spPr bwMode="auto">
                <a:xfrm>
                  <a:off x="4110861" y="5440099"/>
                  <a:ext cx="561877" cy="97961"/>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09" name="Rectangle 108">
                  <a:extLst>
                    <a:ext uri="{FF2B5EF4-FFF2-40B4-BE49-F238E27FC236}">
                      <a16:creationId xmlns:a16="http://schemas.microsoft.com/office/drawing/2014/main" id="{0FC4A19F-F72D-4B74-9078-68583B366B4C}"/>
                    </a:ext>
                  </a:extLst>
                </p:cNvPr>
                <p:cNvSpPr/>
                <p:nvPr/>
              </p:nvSpPr>
              <p:spPr bwMode="auto">
                <a:xfrm>
                  <a:off x="4110861" y="5627370"/>
                  <a:ext cx="561877" cy="97961"/>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10" name="Rectangle 109">
                  <a:extLst>
                    <a:ext uri="{FF2B5EF4-FFF2-40B4-BE49-F238E27FC236}">
                      <a16:creationId xmlns:a16="http://schemas.microsoft.com/office/drawing/2014/main" id="{72E0F05B-DCC0-44A3-ABF2-02E937002019}"/>
                    </a:ext>
                  </a:extLst>
                </p:cNvPr>
                <p:cNvSpPr/>
                <p:nvPr/>
              </p:nvSpPr>
              <p:spPr bwMode="auto">
                <a:xfrm>
                  <a:off x="4110861" y="5814641"/>
                  <a:ext cx="561877" cy="97961"/>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grpSp>
        <p:sp>
          <p:nvSpPr>
            <p:cNvPr id="96" name="Rectangle 95">
              <a:extLst>
                <a:ext uri="{FF2B5EF4-FFF2-40B4-BE49-F238E27FC236}">
                  <a16:creationId xmlns:a16="http://schemas.microsoft.com/office/drawing/2014/main" id="{0A8D8726-76B4-4FB1-8F88-A7D833BC4475}"/>
                </a:ext>
              </a:extLst>
            </p:cNvPr>
            <p:cNvSpPr/>
            <p:nvPr/>
          </p:nvSpPr>
          <p:spPr>
            <a:xfrm>
              <a:off x="10997609" y="6206293"/>
              <a:ext cx="1563624" cy="535531"/>
            </a:xfrm>
            <a:prstGeom prst="rect">
              <a:avLst/>
            </a:prstGeom>
          </p:spPr>
          <p:txBody>
            <a:bodyPr wrap="square">
              <a:spAutoFit/>
            </a:bodyPr>
            <a:lstStyle/>
            <a:p>
              <a:pPr algn="ctr" defTabSz="822930"/>
              <a:r>
                <a:rPr lang="en-US" sz="1440" spc="-45">
                  <a:ln w="3175">
                    <a:noFill/>
                  </a:ln>
                  <a:gradFill>
                    <a:gsLst>
                      <a:gs pos="1250">
                        <a:srgbClr val="1A1A1A"/>
                      </a:gs>
                      <a:gs pos="100000">
                        <a:srgbClr val="1A1A1A"/>
                      </a:gs>
                    </a:gsLst>
                    <a:lin ang="5400000" scaled="0"/>
                  </a:gradFill>
                  <a:latin typeface="Segoe UI"/>
                  <a:cs typeface="Segoe UI" pitchFamily="34" charset="0"/>
                </a:rPr>
                <a:t>On-premises</a:t>
              </a:r>
              <a:br>
                <a:rPr lang="en-US" sz="1440" spc="-45">
                  <a:ln w="3175">
                    <a:noFill/>
                  </a:ln>
                  <a:gradFill>
                    <a:gsLst>
                      <a:gs pos="1250">
                        <a:srgbClr val="1A1A1A"/>
                      </a:gs>
                      <a:gs pos="100000">
                        <a:srgbClr val="1A1A1A"/>
                      </a:gs>
                    </a:gsLst>
                    <a:lin ang="5400000" scaled="0"/>
                  </a:gradFill>
                  <a:latin typeface="Segoe UI"/>
                  <a:cs typeface="Segoe UI" pitchFamily="34" charset="0"/>
                </a:rPr>
              </a:br>
              <a:r>
                <a:rPr lang="en-US" sz="1440" spc="-45">
                  <a:ln w="3175">
                    <a:noFill/>
                  </a:ln>
                  <a:gradFill>
                    <a:gsLst>
                      <a:gs pos="1250">
                        <a:srgbClr val="1A1A1A"/>
                      </a:gs>
                      <a:gs pos="100000">
                        <a:srgbClr val="1A1A1A"/>
                      </a:gs>
                    </a:gsLst>
                    <a:lin ang="5400000" scaled="0"/>
                  </a:gradFill>
                  <a:latin typeface="Segoe UI"/>
                  <a:cs typeface="Segoe UI" pitchFamily="34" charset="0"/>
                </a:rPr>
                <a:t>&amp; web apps</a:t>
              </a:r>
              <a:endParaRPr lang="en-US" sz="900">
                <a:solidFill>
                  <a:srgbClr val="000000"/>
                </a:solidFill>
                <a:latin typeface="Segoe UI"/>
              </a:endParaRPr>
            </a:p>
          </p:txBody>
        </p:sp>
      </p:grpSp>
      <p:grpSp>
        <p:nvGrpSpPr>
          <p:cNvPr id="82" name="Group 81">
            <a:extLst>
              <a:ext uri="{FF2B5EF4-FFF2-40B4-BE49-F238E27FC236}">
                <a16:creationId xmlns:a16="http://schemas.microsoft.com/office/drawing/2014/main" id="{336C616D-6283-4CAB-B809-A6C04B8F9EFE}"/>
              </a:ext>
            </a:extLst>
          </p:cNvPr>
          <p:cNvGrpSpPr/>
          <p:nvPr/>
        </p:nvGrpSpPr>
        <p:grpSpPr>
          <a:xfrm>
            <a:off x="4748369" y="1298655"/>
            <a:ext cx="1977792" cy="1217438"/>
            <a:chOff x="13283193" y="691690"/>
            <a:chExt cx="2014419" cy="1239985"/>
          </a:xfrm>
        </p:grpSpPr>
        <p:grpSp>
          <p:nvGrpSpPr>
            <p:cNvPr id="84" name="Group 83">
              <a:extLst>
                <a:ext uri="{FF2B5EF4-FFF2-40B4-BE49-F238E27FC236}">
                  <a16:creationId xmlns:a16="http://schemas.microsoft.com/office/drawing/2014/main" id="{8987CAC3-C8B2-43CC-8D23-39FFAB348BDB}"/>
                </a:ext>
              </a:extLst>
            </p:cNvPr>
            <p:cNvGrpSpPr/>
            <p:nvPr/>
          </p:nvGrpSpPr>
          <p:grpSpPr>
            <a:xfrm>
              <a:off x="13283193" y="691690"/>
              <a:ext cx="2014419" cy="1239985"/>
              <a:chOff x="9682252" y="2345440"/>
              <a:chExt cx="2014419" cy="1239985"/>
            </a:xfrm>
          </p:grpSpPr>
          <p:grpSp>
            <p:nvGrpSpPr>
              <p:cNvPr id="88" name="Group 87">
                <a:extLst>
                  <a:ext uri="{FF2B5EF4-FFF2-40B4-BE49-F238E27FC236}">
                    <a16:creationId xmlns:a16="http://schemas.microsoft.com/office/drawing/2014/main" id="{E0085E2D-03A4-4E04-8FCC-C404ABC1FA4A}"/>
                  </a:ext>
                </a:extLst>
              </p:cNvPr>
              <p:cNvGrpSpPr/>
              <p:nvPr/>
            </p:nvGrpSpPr>
            <p:grpSpPr>
              <a:xfrm>
                <a:off x="10070785" y="2345440"/>
                <a:ext cx="1625886" cy="1069106"/>
                <a:chOff x="10846854" y="1787463"/>
                <a:chExt cx="1625886" cy="1069106"/>
              </a:xfrm>
            </p:grpSpPr>
            <p:sp>
              <p:nvSpPr>
                <p:cNvPr id="92" name="Freeform 38">
                  <a:extLst>
                    <a:ext uri="{FF2B5EF4-FFF2-40B4-BE49-F238E27FC236}">
                      <a16:creationId xmlns:a16="http://schemas.microsoft.com/office/drawing/2014/main" id="{351C2E27-6E7F-4FE2-954F-CE3AD64938D0}"/>
                    </a:ext>
                  </a:extLst>
                </p:cNvPr>
                <p:cNvSpPr>
                  <a:spLocks/>
                </p:cNvSpPr>
                <p:nvPr/>
              </p:nvSpPr>
              <p:spPr bwMode="auto">
                <a:xfrm>
                  <a:off x="10846854" y="1787463"/>
                  <a:ext cx="1625886" cy="1069106"/>
                </a:xfrm>
                <a:custGeom>
                  <a:avLst/>
                  <a:gdLst>
                    <a:gd name="T0" fmla="*/ 2242 w 2661"/>
                    <a:gd name="T1" fmla="*/ 773 h 1749"/>
                    <a:gd name="T2" fmla="*/ 2243 w 2661"/>
                    <a:gd name="T3" fmla="*/ 738 h 1749"/>
                    <a:gd name="T4" fmla="*/ 1505 w 2661"/>
                    <a:gd name="T5" fmla="*/ 0 h 1749"/>
                    <a:gd name="T6" fmla="*/ 890 w 2661"/>
                    <a:gd name="T7" fmla="*/ 330 h 1749"/>
                    <a:gd name="T8" fmla="*/ 677 w 2661"/>
                    <a:gd name="T9" fmla="*/ 270 h 1749"/>
                    <a:gd name="T10" fmla="*/ 266 w 2661"/>
                    <a:gd name="T11" fmla="*/ 681 h 1749"/>
                    <a:gd name="T12" fmla="*/ 266 w 2661"/>
                    <a:gd name="T13" fmla="*/ 689 h 1749"/>
                    <a:gd name="T14" fmla="*/ 0 w 2661"/>
                    <a:gd name="T15" fmla="*/ 1174 h 1749"/>
                    <a:gd name="T16" fmla="*/ 543 w 2661"/>
                    <a:gd name="T17" fmla="*/ 1748 h 1749"/>
                    <a:gd name="T18" fmla="*/ 543 w 2661"/>
                    <a:gd name="T19" fmla="*/ 1748 h 1749"/>
                    <a:gd name="T20" fmla="*/ 544 w 2661"/>
                    <a:gd name="T21" fmla="*/ 1748 h 1749"/>
                    <a:gd name="T22" fmla="*/ 575 w 2661"/>
                    <a:gd name="T23" fmla="*/ 1749 h 1749"/>
                    <a:gd name="T24" fmla="*/ 607 w 2661"/>
                    <a:gd name="T25" fmla="*/ 1748 h 1749"/>
                    <a:gd name="T26" fmla="*/ 2142 w 2661"/>
                    <a:gd name="T27" fmla="*/ 1748 h 1749"/>
                    <a:gd name="T28" fmla="*/ 2171 w 2661"/>
                    <a:gd name="T29" fmla="*/ 1749 h 1749"/>
                    <a:gd name="T30" fmla="*/ 2661 w 2661"/>
                    <a:gd name="T31" fmla="*/ 1258 h 1749"/>
                    <a:gd name="T32" fmla="*/ 2242 w 2661"/>
                    <a:gd name="T33" fmla="*/ 773 h 1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61" h="1749">
                      <a:moveTo>
                        <a:pt x="2242" y="773"/>
                      </a:moveTo>
                      <a:cubicBezTo>
                        <a:pt x="2242" y="761"/>
                        <a:pt x="2243" y="749"/>
                        <a:pt x="2243" y="738"/>
                      </a:cubicBezTo>
                      <a:cubicBezTo>
                        <a:pt x="2243" y="330"/>
                        <a:pt x="1912" y="0"/>
                        <a:pt x="1505" y="0"/>
                      </a:cubicBezTo>
                      <a:cubicBezTo>
                        <a:pt x="1248" y="0"/>
                        <a:pt x="1022" y="131"/>
                        <a:pt x="890" y="330"/>
                      </a:cubicBezTo>
                      <a:cubicBezTo>
                        <a:pt x="828" y="292"/>
                        <a:pt x="755" y="270"/>
                        <a:pt x="677" y="270"/>
                      </a:cubicBezTo>
                      <a:cubicBezTo>
                        <a:pt x="450" y="270"/>
                        <a:pt x="266" y="454"/>
                        <a:pt x="266" y="681"/>
                      </a:cubicBezTo>
                      <a:cubicBezTo>
                        <a:pt x="266" y="684"/>
                        <a:pt x="266" y="686"/>
                        <a:pt x="266" y="689"/>
                      </a:cubicBezTo>
                      <a:cubicBezTo>
                        <a:pt x="106" y="791"/>
                        <a:pt x="0" y="970"/>
                        <a:pt x="0" y="1174"/>
                      </a:cubicBezTo>
                      <a:cubicBezTo>
                        <a:pt x="0" y="1481"/>
                        <a:pt x="240" y="1732"/>
                        <a:pt x="543" y="1748"/>
                      </a:cubicBezTo>
                      <a:cubicBezTo>
                        <a:pt x="543" y="1748"/>
                        <a:pt x="543" y="1748"/>
                        <a:pt x="543" y="1748"/>
                      </a:cubicBezTo>
                      <a:cubicBezTo>
                        <a:pt x="544" y="1748"/>
                        <a:pt x="544" y="1748"/>
                        <a:pt x="544" y="1748"/>
                      </a:cubicBezTo>
                      <a:cubicBezTo>
                        <a:pt x="554" y="1749"/>
                        <a:pt x="565" y="1749"/>
                        <a:pt x="575" y="1749"/>
                      </a:cubicBezTo>
                      <a:cubicBezTo>
                        <a:pt x="586" y="1749"/>
                        <a:pt x="596" y="1749"/>
                        <a:pt x="607" y="1748"/>
                      </a:cubicBezTo>
                      <a:cubicBezTo>
                        <a:pt x="2142" y="1748"/>
                        <a:pt x="2142" y="1748"/>
                        <a:pt x="2142" y="1748"/>
                      </a:cubicBezTo>
                      <a:cubicBezTo>
                        <a:pt x="2151" y="1749"/>
                        <a:pt x="2161" y="1749"/>
                        <a:pt x="2171" y="1749"/>
                      </a:cubicBezTo>
                      <a:cubicBezTo>
                        <a:pt x="2442" y="1749"/>
                        <a:pt x="2661" y="1530"/>
                        <a:pt x="2661" y="1258"/>
                      </a:cubicBezTo>
                      <a:cubicBezTo>
                        <a:pt x="2661" y="1011"/>
                        <a:pt x="2479" y="807"/>
                        <a:pt x="2242" y="773"/>
                      </a:cubicBezTo>
                      <a:close/>
                    </a:path>
                  </a:pathLst>
                </a:custGeom>
                <a:solidFill>
                  <a:schemeClr val="bg1"/>
                </a:solidFill>
                <a:ln>
                  <a:solidFill>
                    <a:schemeClr val="tx1">
                      <a:lumMod val="25000"/>
                      <a:lumOff val="75000"/>
                    </a:schemeClr>
                  </a:solidFill>
                </a:ln>
              </p:spPr>
              <p:txBody>
                <a:bodyPr vert="horz" wrap="square" lIns="82284" tIns="41142" rIns="82284" bIns="41142" numCol="1" anchor="t" anchorCtr="0" compatLnSpc="1">
                  <a:prstTxWarp prst="textNoShape">
                    <a:avLst/>
                  </a:prstTxWarp>
                </a:bodyPr>
                <a:lstStyle/>
                <a:p>
                  <a:pPr defTabSz="822803">
                    <a:defRPr/>
                  </a:pPr>
                  <a:endParaRPr lang="en-US" sz="1620" kern="0">
                    <a:solidFill>
                      <a:sysClr val="windowText" lastClr="000000"/>
                    </a:solidFill>
                    <a:latin typeface="Segoe UI"/>
                  </a:endParaRPr>
                </a:p>
              </p:txBody>
            </p:sp>
            <p:sp>
              <p:nvSpPr>
                <p:cNvPr id="93" name="Freeform 131">
                  <a:extLst>
                    <a:ext uri="{FF2B5EF4-FFF2-40B4-BE49-F238E27FC236}">
                      <a16:creationId xmlns:a16="http://schemas.microsoft.com/office/drawing/2014/main" id="{E6212AD6-F1B5-42E5-9534-72B19C35D2A5}"/>
                    </a:ext>
                  </a:extLst>
                </p:cNvPr>
                <p:cNvSpPr>
                  <a:spLocks noChangeAspect="1"/>
                </p:cNvSpPr>
                <p:nvPr/>
              </p:nvSpPr>
              <p:spPr bwMode="black">
                <a:xfrm>
                  <a:off x="11519100" y="1928416"/>
                  <a:ext cx="350595" cy="420508"/>
                </a:xfrm>
                <a:custGeom>
                  <a:avLst/>
                  <a:gdLst>
                    <a:gd name="T0" fmla="*/ 1710 w 1710"/>
                    <a:gd name="T1" fmla="*/ 1880 h 2051"/>
                    <a:gd name="T2" fmla="*/ 1710 w 1710"/>
                    <a:gd name="T3" fmla="*/ 1880 h 2051"/>
                    <a:gd name="T4" fmla="*/ 1710 w 1710"/>
                    <a:gd name="T5" fmla="*/ 176 h 2051"/>
                    <a:gd name="T6" fmla="*/ 1101 w 1710"/>
                    <a:gd name="T7" fmla="*/ 0 h 2051"/>
                    <a:gd name="T8" fmla="*/ 3 w 1710"/>
                    <a:gd name="T9" fmla="*/ 413 h 2051"/>
                    <a:gd name="T10" fmla="*/ 0 w 1710"/>
                    <a:gd name="T11" fmla="*/ 413 h 2051"/>
                    <a:gd name="T12" fmla="*/ 0 w 1710"/>
                    <a:gd name="T13" fmla="*/ 1645 h 2051"/>
                    <a:gd name="T14" fmla="*/ 375 w 1710"/>
                    <a:gd name="T15" fmla="*/ 1498 h 2051"/>
                    <a:gd name="T16" fmla="*/ 375 w 1710"/>
                    <a:gd name="T17" fmla="*/ 496 h 2051"/>
                    <a:gd name="T18" fmla="*/ 1101 w 1710"/>
                    <a:gd name="T19" fmla="*/ 323 h 2051"/>
                    <a:gd name="T20" fmla="*/ 1101 w 1710"/>
                    <a:gd name="T21" fmla="*/ 1797 h 2051"/>
                    <a:gd name="T22" fmla="*/ 0 w 1710"/>
                    <a:gd name="T23" fmla="*/ 1645 h 2051"/>
                    <a:gd name="T24" fmla="*/ 1101 w 1710"/>
                    <a:gd name="T25" fmla="*/ 2051 h 2051"/>
                    <a:gd name="T26" fmla="*/ 1101 w 1710"/>
                    <a:gd name="T27" fmla="*/ 2051 h 2051"/>
                    <a:gd name="T28" fmla="*/ 1710 w 1710"/>
                    <a:gd name="T29" fmla="*/ 1882 h 2051"/>
                    <a:gd name="T30" fmla="*/ 1710 w 1710"/>
                    <a:gd name="T31" fmla="*/ 1880 h 2051"/>
                    <a:gd name="T32" fmla="*/ 1710 w 1710"/>
                    <a:gd name="T33" fmla="*/ 1880 h 20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10" h="2051">
                      <a:moveTo>
                        <a:pt x="1710" y="1880"/>
                      </a:moveTo>
                      <a:lnTo>
                        <a:pt x="1710" y="1880"/>
                      </a:lnTo>
                      <a:lnTo>
                        <a:pt x="1710" y="176"/>
                      </a:lnTo>
                      <a:lnTo>
                        <a:pt x="1101" y="0"/>
                      </a:lnTo>
                      <a:lnTo>
                        <a:pt x="3" y="413"/>
                      </a:lnTo>
                      <a:lnTo>
                        <a:pt x="0" y="413"/>
                      </a:lnTo>
                      <a:lnTo>
                        <a:pt x="0" y="1645"/>
                      </a:lnTo>
                      <a:lnTo>
                        <a:pt x="375" y="1498"/>
                      </a:lnTo>
                      <a:lnTo>
                        <a:pt x="375" y="496"/>
                      </a:lnTo>
                      <a:lnTo>
                        <a:pt x="1101" y="323"/>
                      </a:lnTo>
                      <a:lnTo>
                        <a:pt x="1101" y="1797"/>
                      </a:lnTo>
                      <a:lnTo>
                        <a:pt x="0" y="1645"/>
                      </a:lnTo>
                      <a:lnTo>
                        <a:pt x="1101" y="2051"/>
                      </a:lnTo>
                      <a:lnTo>
                        <a:pt x="1101" y="2051"/>
                      </a:lnTo>
                      <a:lnTo>
                        <a:pt x="1710" y="1882"/>
                      </a:lnTo>
                      <a:lnTo>
                        <a:pt x="1710" y="1880"/>
                      </a:lnTo>
                      <a:lnTo>
                        <a:pt x="1710" y="1880"/>
                      </a:lnTo>
                      <a:close/>
                    </a:path>
                  </a:pathLst>
                </a:custGeom>
                <a:solidFill>
                  <a:srgbClr val="DA3104"/>
                </a:solidFill>
                <a:ln>
                  <a:noFill/>
                </a:ln>
              </p:spPr>
              <p:txBody>
                <a:bodyPr vert="horz" wrap="square" lIns="82296" tIns="41148" rIns="82296" bIns="41148" numCol="1" anchor="t" anchorCtr="0" compatLnSpc="1">
                  <a:prstTxWarp prst="textNoShape">
                    <a:avLst/>
                  </a:prstTxWarp>
                </a:bodyPr>
                <a:lstStyle/>
                <a:p>
                  <a:pPr algn="ctr" defTabSz="822930"/>
                  <a:endParaRPr lang="en-US" sz="1589">
                    <a:solidFill>
                      <a:srgbClr val="000000"/>
                    </a:solidFill>
                    <a:latin typeface="Segoe UI"/>
                  </a:endParaRPr>
                </a:p>
              </p:txBody>
            </p:sp>
          </p:grpSp>
          <p:grpSp>
            <p:nvGrpSpPr>
              <p:cNvPr id="89" name="Group 88">
                <a:extLst>
                  <a:ext uri="{FF2B5EF4-FFF2-40B4-BE49-F238E27FC236}">
                    <a16:creationId xmlns:a16="http://schemas.microsoft.com/office/drawing/2014/main" id="{ABE1F169-9EE7-44F5-9D0F-C5E1516827E3}"/>
                  </a:ext>
                </a:extLst>
              </p:cNvPr>
              <p:cNvGrpSpPr/>
              <p:nvPr/>
            </p:nvGrpSpPr>
            <p:grpSpPr>
              <a:xfrm>
                <a:off x="9682252" y="2749670"/>
                <a:ext cx="1271007" cy="835755"/>
                <a:chOff x="10909197" y="2287518"/>
                <a:chExt cx="1271007" cy="835755"/>
              </a:xfrm>
            </p:grpSpPr>
            <p:sp>
              <p:nvSpPr>
                <p:cNvPr id="90" name="Freeform 38">
                  <a:extLst>
                    <a:ext uri="{FF2B5EF4-FFF2-40B4-BE49-F238E27FC236}">
                      <a16:creationId xmlns:a16="http://schemas.microsoft.com/office/drawing/2014/main" id="{B39AD6B6-A997-429A-92CD-F307C42C611B}"/>
                    </a:ext>
                  </a:extLst>
                </p:cNvPr>
                <p:cNvSpPr>
                  <a:spLocks/>
                </p:cNvSpPr>
                <p:nvPr/>
              </p:nvSpPr>
              <p:spPr bwMode="auto">
                <a:xfrm>
                  <a:off x="10909197" y="2287518"/>
                  <a:ext cx="1271007" cy="835755"/>
                </a:xfrm>
                <a:custGeom>
                  <a:avLst/>
                  <a:gdLst>
                    <a:gd name="T0" fmla="*/ 2242 w 2661"/>
                    <a:gd name="T1" fmla="*/ 773 h 1749"/>
                    <a:gd name="T2" fmla="*/ 2243 w 2661"/>
                    <a:gd name="T3" fmla="*/ 738 h 1749"/>
                    <a:gd name="T4" fmla="*/ 1505 w 2661"/>
                    <a:gd name="T5" fmla="*/ 0 h 1749"/>
                    <a:gd name="T6" fmla="*/ 890 w 2661"/>
                    <a:gd name="T7" fmla="*/ 330 h 1749"/>
                    <a:gd name="T8" fmla="*/ 677 w 2661"/>
                    <a:gd name="T9" fmla="*/ 270 h 1749"/>
                    <a:gd name="T10" fmla="*/ 266 w 2661"/>
                    <a:gd name="T11" fmla="*/ 681 h 1749"/>
                    <a:gd name="T12" fmla="*/ 266 w 2661"/>
                    <a:gd name="T13" fmla="*/ 689 h 1749"/>
                    <a:gd name="T14" fmla="*/ 0 w 2661"/>
                    <a:gd name="T15" fmla="*/ 1174 h 1749"/>
                    <a:gd name="T16" fmla="*/ 543 w 2661"/>
                    <a:gd name="T17" fmla="*/ 1748 h 1749"/>
                    <a:gd name="T18" fmla="*/ 543 w 2661"/>
                    <a:gd name="T19" fmla="*/ 1748 h 1749"/>
                    <a:gd name="T20" fmla="*/ 544 w 2661"/>
                    <a:gd name="T21" fmla="*/ 1748 h 1749"/>
                    <a:gd name="T22" fmla="*/ 575 w 2661"/>
                    <a:gd name="T23" fmla="*/ 1749 h 1749"/>
                    <a:gd name="T24" fmla="*/ 607 w 2661"/>
                    <a:gd name="T25" fmla="*/ 1748 h 1749"/>
                    <a:gd name="T26" fmla="*/ 2142 w 2661"/>
                    <a:gd name="T27" fmla="*/ 1748 h 1749"/>
                    <a:gd name="T28" fmla="*/ 2171 w 2661"/>
                    <a:gd name="T29" fmla="*/ 1749 h 1749"/>
                    <a:gd name="T30" fmla="*/ 2661 w 2661"/>
                    <a:gd name="T31" fmla="*/ 1258 h 1749"/>
                    <a:gd name="T32" fmla="*/ 2242 w 2661"/>
                    <a:gd name="T33" fmla="*/ 773 h 1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61" h="1749">
                      <a:moveTo>
                        <a:pt x="2242" y="773"/>
                      </a:moveTo>
                      <a:cubicBezTo>
                        <a:pt x="2242" y="761"/>
                        <a:pt x="2243" y="749"/>
                        <a:pt x="2243" y="738"/>
                      </a:cubicBezTo>
                      <a:cubicBezTo>
                        <a:pt x="2243" y="330"/>
                        <a:pt x="1912" y="0"/>
                        <a:pt x="1505" y="0"/>
                      </a:cubicBezTo>
                      <a:cubicBezTo>
                        <a:pt x="1248" y="0"/>
                        <a:pt x="1022" y="131"/>
                        <a:pt x="890" y="330"/>
                      </a:cubicBezTo>
                      <a:cubicBezTo>
                        <a:pt x="828" y="292"/>
                        <a:pt x="755" y="270"/>
                        <a:pt x="677" y="270"/>
                      </a:cubicBezTo>
                      <a:cubicBezTo>
                        <a:pt x="450" y="270"/>
                        <a:pt x="266" y="454"/>
                        <a:pt x="266" y="681"/>
                      </a:cubicBezTo>
                      <a:cubicBezTo>
                        <a:pt x="266" y="684"/>
                        <a:pt x="266" y="686"/>
                        <a:pt x="266" y="689"/>
                      </a:cubicBezTo>
                      <a:cubicBezTo>
                        <a:pt x="106" y="791"/>
                        <a:pt x="0" y="970"/>
                        <a:pt x="0" y="1174"/>
                      </a:cubicBezTo>
                      <a:cubicBezTo>
                        <a:pt x="0" y="1481"/>
                        <a:pt x="240" y="1732"/>
                        <a:pt x="543" y="1748"/>
                      </a:cubicBezTo>
                      <a:cubicBezTo>
                        <a:pt x="543" y="1748"/>
                        <a:pt x="543" y="1748"/>
                        <a:pt x="543" y="1748"/>
                      </a:cubicBezTo>
                      <a:cubicBezTo>
                        <a:pt x="544" y="1748"/>
                        <a:pt x="544" y="1748"/>
                        <a:pt x="544" y="1748"/>
                      </a:cubicBezTo>
                      <a:cubicBezTo>
                        <a:pt x="554" y="1749"/>
                        <a:pt x="565" y="1749"/>
                        <a:pt x="575" y="1749"/>
                      </a:cubicBezTo>
                      <a:cubicBezTo>
                        <a:pt x="586" y="1749"/>
                        <a:pt x="596" y="1749"/>
                        <a:pt x="607" y="1748"/>
                      </a:cubicBezTo>
                      <a:cubicBezTo>
                        <a:pt x="2142" y="1748"/>
                        <a:pt x="2142" y="1748"/>
                        <a:pt x="2142" y="1748"/>
                      </a:cubicBezTo>
                      <a:cubicBezTo>
                        <a:pt x="2151" y="1749"/>
                        <a:pt x="2161" y="1749"/>
                        <a:pt x="2171" y="1749"/>
                      </a:cubicBezTo>
                      <a:cubicBezTo>
                        <a:pt x="2442" y="1749"/>
                        <a:pt x="2661" y="1530"/>
                        <a:pt x="2661" y="1258"/>
                      </a:cubicBezTo>
                      <a:cubicBezTo>
                        <a:pt x="2661" y="1011"/>
                        <a:pt x="2479" y="807"/>
                        <a:pt x="2242" y="773"/>
                      </a:cubicBezTo>
                      <a:close/>
                    </a:path>
                  </a:pathLst>
                </a:custGeom>
                <a:solidFill>
                  <a:srgbClr val="FFFFFF"/>
                </a:solidFill>
                <a:ln>
                  <a:solidFill>
                    <a:schemeClr val="tx1">
                      <a:lumMod val="25000"/>
                      <a:lumOff val="75000"/>
                    </a:schemeClr>
                  </a:solidFill>
                </a:ln>
              </p:spPr>
              <p:txBody>
                <a:bodyPr vert="horz" wrap="square" lIns="82284" tIns="41142" rIns="82284" bIns="41142" numCol="1" anchor="t" anchorCtr="0" compatLnSpc="1">
                  <a:prstTxWarp prst="textNoShape">
                    <a:avLst/>
                  </a:prstTxWarp>
                </a:bodyPr>
                <a:lstStyle/>
                <a:p>
                  <a:pPr defTabSz="822803">
                    <a:defRPr/>
                  </a:pPr>
                  <a:endParaRPr lang="en-US" sz="1620" kern="0">
                    <a:solidFill>
                      <a:sysClr val="windowText" lastClr="000000"/>
                    </a:solidFill>
                    <a:latin typeface="Segoe UI"/>
                  </a:endParaRPr>
                </a:p>
              </p:txBody>
            </p:sp>
            <p:pic>
              <p:nvPicPr>
                <p:cNvPr id="91" name="Picture 2" descr="https://azure.microsoft.com/svghandler/preview/?width=600&amp;amp;height=315">
                  <a:extLst>
                    <a:ext uri="{FF2B5EF4-FFF2-40B4-BE49-F238E27FC236}">
                      <a16:creationId xmlns:a16="http://schemas.microsoft.com/office/drawing/2014/main" id="{E85DA18A-96B3-4F6D-8BCE-6CDEBEB2DC65}"/>
                    </a:ext>
                  </a:extLst>
                </p:cNvPr>
                <p:cNvPicPr>
                  <a:picLocks noChangeAspect="1" noChangeArrowheads="1"/>
                </p:cNvPicPr>
                <p:nvPr/>
              </p:nvPicPr>
              <p:blipFill>
                <a:blip r:embed="rId21" cstate="print">
                  <a:extLst>
                    <a:ext uri="{28A0092B-C50C-407E-A947-70E740481C1C}">
                      <a14:useLocalDpi xmlns:a14="http://schemas.microsoft.com/office/drawing/2010/main"/>
                    </a:ext>
                  </a:extLst>
                </a:blip>
                <a:srcRect/>
                <a:stretch>
                  <a:fillRect/>
                </a:stretch>
              </p:blipFill>
              <p:spPr bwMode="auto">
                <a:xfrm>
                  <a:off x="11239760" y="2461065"/>
                  <a:ext cx="652458" cy="513267"/>
                </a:xfrm>
                <a:prstGeom prst="rect">
                  <a:avLst/>
                </a:prstGeom>
                <a:noFill/>
                <a:ln>
                  <a:noFill/>
                </a:ln>
                <a:extLst>
                  <a:ext uri="{909E8E84-426E-40DD-AFC4-6F175D3DCCD1}">
                    <a14:hiddenFill xmlns:a14="http://schemas.microsoft.com/office/drawing/2010/main">
                      <a:solidFill>
                        <a:srgbClr val="FFFFFF"/>
                      </a:solidFill>
                    </a14:hiddenFill>
                  </a:ext>
                </a:extLst>
              </p:spPr>
            </p:pic>
          </p:grpSp>
        </p:grpSp>
        <p:sp>
          <p:nvSpPr>
            <p:cNvPr id="85" name="Freeform 22">
              <a:extLst>
                <a:ext uri="{FF2B5EF4-FFF2-40B4-BE49-F238E27FC236}">
                  <a16:creationId xmlns:a16="http://schemas.microsoft.com/office/drawing/2014/main" id="{EFD096C1-54B1-47C4-8265-72081787682F}"/>
                </a:ext>
              </a:extLst>
            </p:cNvPr>
            <p:cNvSpPr>
              <a:spLocks noChangeAspect="1" noEditPoints="1"/>
            </p:cNvSpPr>
            <p:nvPr/>
          </p:nvSpPr>
          <p:spPr bwMode="black">
            <a:xfrm>
              <a:off x="14723553" y="1147365"/>
              <a:ext cx="310974" cy="194023"/>
            </a:xfrm>
            <a:custGeom>
              <a:avLst/>
              <a:gdLst>
                <a:gd name="T0" fmla="*/ 398 w 439"/>
                <a:gd name="T1" fmla="*/ 177 h 273"/>
                <a:gd name="T2" fmla="*/ 439 w 439"/>
                <a:gd name="T3" fmla="*/ 226 h 273"/>
                <a:gd name="T4" fmla="*/ 398 w 439"/>
                <a:gd name="T5" fmla="*/ 273 h 273"/>
                <a:gd name="T6" fmla="*/ 162 w 439"/>
                <a:gd name="T7" fmla="*/ 273 h 273"/>
                <a:gd name="T8" fmla="*/ 101 w 439"/>
                <a:gd name="T9" fmla="*/ 211 h 273"/>
                <a:gd name="T10" fmla="*/ 160 w 439"/>
                <a:gd name="T11" fmla="*/ 155 h 273"/>
                <a:gd name="T12" fmla="*/ 217 w 439"/>
                <a:gd name="T13" fmla="*/ 85 h 273"/>
                <a:gd name="T14" fmla="*/ 302 w 439"/>
                <a:gd name="T15" fmla="*/ 118 h 273"/>
                <a:gd name="T16" fmla="*/ 362 w 439"/>
                <a:gd name="T17" fmla="*/ 116 h 273"/>
                <a:gd name="T18" fmla="*/ 398 w 439"/>
                <a:gd name="T19" fmla="*/ 177 h 273"/>
                <a:gd name="T20" fmla="*/ 86 w 439"/>
                <a:gd name="T21" fmla="*/ 213 h 273"/>
                <a:gd name="T22" fmla="*/ 149 w 439"/>
                <a:gd name="T23" fmla="*/ 144 h 273"/>
                <a:gd name="T24" fmla="*/ 213 w 439"/>
                <a:gd name="T25" fmla="*/ 73 h 273"/>
                <a:gd name="T26" fmla="*/ 305 w 439"/>
                <a:gd name="T27" fmla="*/ 103 h 273"/>
                <a:gd name="T28" fmla="*/ 336 w 439"/>
                <a:gd name="T29" fmla="*/ 97 h 273"/>
                <a:gd name="T30" fmla="*/ 276 w 439"/>
                <a:gd name="T31" fmla="*/ 19 h 273"/>
                <a:gd name="T32" fmla="*/ 161 w 439"/>
                <a:gd name="T33" fmla="*/ 61 h 273"/>
                <a:gd name="T34" fmla="*/ 92 w 439"/>
                <a:gd name="T35" fmla="*/ 60 h 273"/>
                <a:gd name="T36" fmla="*/ 53 w 439"/>
                <a:gd name="T37" fmla="*/ 135 h 273"/>
                <a:gd name="T38" fmla="*/ 0 w 439"/>
                <a:gd name="T39" fmla="*/ 196 h 273"/>
                <a:gd name="T40" fmla="*/ 59 w 439"/>
                <a:gd name="T41" fmla="*/ 255 h 273"/>
                <a:gd name="T42" fmla="*/ 98 w 439"/>
                <a:gd name="T43" fmla="*/ 255 h 273"/>
                <a:gd name="T44" fmla="*/ 86 w 439"/>
                <a:gd name="T45" fmla="*/ 213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39" h="273">
                  <a:moveTo>
                    <a:pt x="398" y="177"/>
                  </a:moveTo>
                  <a:cubicBezTo>
                    <a:pt x="398" y="177"/>
                    <a:pt x="439" y="181"/>
                    <a:pt x="439" y="226"/>
                  </a:cubicBezTo>
                  <a:cubicBezTo>
                    <a:pt x="439" y="248"/>
                    <a:pt x="427" y="273"/>
                    <a:pt x="398" y="273"/>
                  </a:cubicBezTo>
                  <a:cubicBezTo>
                    <a:pt x="398" y="273"/>
                    <a:pt x="177" y="273"/>
                    <a:pt x="162" y="273"/>
                  </a:cubicBezTo>
                  <a:cubicBezTo>
                    <a:pt x="117" y="273"/>
                    <a:pt x="101" y="242"/>
                    <a:pt x="101" y="211"/>
                  </a:cubicBezTo>
                  <a:cubicBezTo>
                    <a:pt x="101" y="157"/>
                    <a:pt x="160" y="155"/>
                    <a:pt x="160" y="155"/>
                  </a:cubicBezTo>
                  <a:cubicBezTo>
                    <a:pt x="160" y="155"/>
                    <a:pt x="165" y="97"/>
                    <a:pt x="217" y="85"/>
                  </a:cubicBezTo>
                  <a:cubicBezTo>
                    <a:pt x="263" y="75"/>
                    <a:pt x="289" y="99"/>
                    <a:pt x="302" y="118"/>
                  </a:cubicBezTo>
                  <a:cubicBezTo>
                    <a:pt x="302" y="118"/>
                    <a:pt x="330" y="102"/>
                    <a:pt x="362" y="116"/>
                  </a:cubicBezTo>
                  <a:cubicBezTo>
                    <a:pt x="381" y="124"/>
                    <a:pt x="399" y="144"/>
                    <a:pt x="398" y="177"/>
                  </a:cubicBezTo>
                  <a:close/>
                  <a:moveTo>
                    <a:pt x="86" y="213"/>
                  </a:moveTo>
                  <a:cubicBezTo>
                    <a:pt x="86" y="153"/>
                    <a:pt x="149" y="144"/>
                    <a:pt x="149" y="144"/>
                  </a:cubicBezTo>
                  <a:cubicBezTo>
                    <a:pt x="149" y="144"/>
                    <a:pt x="157" y="87"/>
                    <a:pt x="213" y="73"/>
                  </a:cubicBezTo>
                  <a:cubicBezTo>
                    <a:pt x="258" y="62"/>
                    <a:pt x="291" y="81"/>
                    <a:pt x="305" y="103"/>
                  </a:cubicBezTo>
                  <a:cubicBezTo>
                    <a:pt x="305" y="103"/>
                    <a:pt x="315" y="97"/>
                    <a:pt x="336" y="97"/>
                  </a:cubicBezTo>
                  <a:cubicBezTo>
                    <a:pt x="334" y="78"/>
                    <a:pt x="320" y="37"/>
                    <a:pt x="276" y="19"/>
                  </a:cubicBezTo>
                  <a:cubicBezTo>
                    <a:pt x="225" y="0"/>
                    <a:pt x="181" y="24"/>
                    <a:pt x="161" y="61"/>
                  </a:cubicBezTo>
                  <a:cubicBezTo>
                    <a:pt x="161" y="61"/>
                    <a:pt x="129" y="41"/>
                    <a:pt x="92" y="60"/>
                  </a:cubicBezTo>
                  <a:cubicBezTo>
                    <a:pt x="66" y="74"/>
                    <a:pt x="50" y="105"/>
                    <a:pt x="53" y="135"/>
                  </a:cubicBezTo>
                  <a:cubicBezTo>
                    <a:pt x="53" y="135"/>
                    <a:pt x="0" y="139"/>
                    <a:pt x="0" y="196"/>
                  </a:cubicBezTo>
                  <a:cubicBezTo>
                    <a:pt x="0" y="227"/>
                    <a:pt x="28" y="255"/>
                    <a:pt x="59" y="255"/>
                  </a:cubicBezTo>
                  <a:cubicBezTo>
                    <a:pt x="98" y="255"/>
                    <a:pt x="98" y="255"/>
                    <a:pt x="98" y="255"/>
                  </a:cubicBezTo>
                  <a:cubicBezTo>
                    <a:pt x="88" y="240"/>
                    <a:pt x="86" y="225"/>
                    <a:pt x="86" y="213"/>
                  </a:cubicBezTo>
                  <a:close/>
                </a:path>
              </a:pathLst>
            </a:custGeom>
            <a:solidFill>
              <a:schemeClr val="accent1"/>
            </a:solidFill>
            <a:ln>
              <a:noFill/>
            </a:ln>
          </p:spPr>
          <p:txBody>
            <a:bodyPr vert="horz" wrap="square" lIns="82296" tIns="41148" rIns="82296" bIns="41148" numCol="1" anchor="t" anchorCtr="0" compatLnSpc="1">
              <a:prstTxWarp prst="textNoShape">
                <a:avLst/>
              </a:prstTxWarp>
            </a:bodyPr>
            <a:lstStyle/>
            <a:p>
              <a:pPr defTabSz="822930"/>
              <a:endParaRPr lang="en-US" sz="1589">
                <a:solidFill>
                  <a:srgbClr val="000000"/>
                </a:solidFill>
                <a:latin typeface="Segoe UI"/>
              </a:endParaRPr>
            </a:p>
          </p:txBody>
        </p:sp>
        <p:pic>
          <p:nvPicPr>
            <p:cNvPr id="86" name="Picture 85">
              <a:extLst>
                <a:ext uri="{FF2B5EF4-FFF2-40B4-BE49-F238E27FC236}">
                  <a16:creationId xmlns:a16="http://schemas.microsoft.com/office/drawing/2014/main" id="{EF5CD6C1-11F2-4C8B-9FE1-B57D334A9C0A}"/>
                </a:ext>
              </a:extLst>
            </p:cNvPr>
            <p:cNvPicPr>
              <a:picLocks noChangeAspect="1"/>
            </p:cNvPicPr>
            <p:nvPr/>
          </p:nvPicPr>
          <p:blipFill rotWithShape="1">
            <a:blip r:embed="rId22" cstate="print">
              <a:extLst>
                <a:ext uri="{28A0092B-C50C-407E-A947-70E740481C1C}">
                  <a14:useLocalDpi xmlns:a14="http://schemas.microsoft.com/office/drawing/2010/main"/>
                </a:ext>
              </a:extLst>
            </a:blip>
            <a:srcRect t="-2837" b="-3522"/>
            <a:stretch/>
          </p:blipFill>
          <p:spPr>
            <a:xfrm>
              <a:off x="14623158" y="1371082"/>
              <a:ext cx="254092" cy="254091"/>
            </a:xfrm>
            <a:prstGeom prst="rect">
              <a:avLst/>
            </a:prstGeom>
          </p:spPr>
        </p:pic>
        <p:pic>
          <p:nvPicPr>
            <p:cNvPr id="87" name="Picture 86">
              <a:extLst>
                <a:ext uri="{FF2B5EF4-FFF2-40B4-BE49-F238E27FC236}">
                  <a16:creationId xmlns:a16="http://schemas.microsoft.com/office/drawing/2014/main" id="{F5832C16-55E0-4B30-ABF8-F788497044D3}"/>
                </a:ext>
              </a:extLst>
            </p:cNvPr>
            <p:cNvPicPr>
              <a:picLocks noChangeAspect="1"/>
            </p:cNvPicPr>
            <p:nvPr/>
          </p:nvPicPr>
          <p:blipFill rotWithShape="1">
            <a:blip r:embed="rId23" cstate="print">
              <a:extLst>
                <a:ext uri="{28A0092B-C50C-407E-A947-70E740481C1C}">
                  <a14:useLocalDpi xmlns:a14="http://schemas.microsoft.com/office/drawing/2010/main"/>
                </a:ext>
              </a:extLst>
            </a:blip>
            <a:srcRect/>
            <a:stretch/>
          </p:blipFill>
          <p:spPr>
            <a:xfrm>
              <a:off x="14933808" y="1399169"/>
              <a:ext cx="221162" cy="215399"/>
            </a:xfrm>
            <a:prstGeom prst="rect">
              <a:avLst/>
            </a:prstGeom>
          </p:spPr>
        </p:pic>
      </p:grpSp>
      <p:sp>
        <p:nvSpPr>
          <p:cNvPr id="4" name="Oval 3">
            <a:extLst>
              <a:ext uri="{FF2B5EF4-FFF2-40B4-BE49-F238E27FC236}">
                <a16:creationId xmlns:a16="http://schemas.microsoft.com/office/drawing/2014/main" id="{D8AAF2D8-6788-2C44-B31D-A588CCDF2CA7}"/>
              </a:ext>
            </a:extLst>
          </p:cNvPr>
          <p:cNvSpPr/>
          <p:nvPr/>
        </p:nvSpPr>
        <p:spPr bwMode="auto">
          <a:xfrm>
            <a:off x="9566427" y="1637582"/>
            <a:ext cx="1325526" cy="1325526"/>
          </a:xfrm>
          <a:prstGeom prst="ellipse">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gradFill>
                <a:gsLst>
                  <a:gs pos="0">
                    <a:srgbClr val="FFFFFF"/>
                  </a:gs>
                  <a:gs pos="100000">
                    <a:srgbClr val="FFFFFF"/>
                  </a:gs>
                </a:gsLst>
                <a:lin ang="5400000" scaled="0"/>
              </a:gradFill>
              <a:cs typeface="Segoe UI" pitchFamily="34" charset="0"/>
            </a:endParaRPr>
          </a:p>
        </p:txBody>
      </p:sp>
      <p:grpSp>
        <p:nvGrpSpPr>
          <p:cNvPr id="118" name="!!Partner">
            <a:extLst>
              <a:ext uri="{FF2B5EF4-FFF2-40B4-BE49-F238E27FC236}">
                <a16:creationId xmlns:a16="http://schemas.microsoft.com/office/drawing/2014/main" id="{2C18D59C-9DD2-4F68-AF02-AAE1913A11C5}"/>
              </a:ext>
            </a:extLst>
          </p:cNvPr>
          <p:cNvGrpSpPr/>
          <p:nvPr/>
        </p:nvGrpSpPr>
        <p:grpSpPr>
          <a:xfrm>
            <a:off x="9727170" y="1837087"/>
            <a:ext cx="971257" cy="971257"/>
            <a:chOff x="5602288" y="2266950"/>
            <a:chExt cx="1296987" cy="1296988"/>
          </a:xfrm>
          <a:effectLst>
            <a:outerShdw blurRad="50800" dist="38100" dir="2700000" algn="tl" rotWithShape="0">
              <a:prstClr val="black">
                <a:alpha val="0"/>
              </a:prstClr>
            </a:outerShdw>
          </a:effectLst>
        </p:grpSpPr>
        <p:sp>
          <p:nvSpPr>
            <p:cNvPr id="119" name="AutoShape 8">
              <a:extLst>
                <a:ext uri="{FF2B5EF4-FFF2-40B4-BE49-F238E27FC236}">
                  <a16:creationId xmlns:a16="http://schemas.microsoft.com/office/drawing/2014/main" id="{5643433B-57A0-4984-A79B-BED22E9F2FBB}"/>
                </a:ext>
              </a:extLst>
            </p:cNvPr>
            <p:cNvSpPr>
              <a:spLocks noChangeAspect="1" noChangeArrowheads="1" noTextEdit="1"/>
            </p:cNvSpPr>
            <p:nvPr/>
          </p:nvSpPr>
          <p:spPr bwMode="auto">
            <a:xfrm>
              <a:off x="5602288" y="2266950"/>
              <a:ext cx="1296987" cy="1296988"/>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algn="ctr" defTabSz="914139"/>
              <a:endParaRPr lang="en-US" sz="1730">
                <a:solidFill>
                  <a:srgbClr val="282828"/>
                </a:solidFill>
                <a:latin typeface="Segoe UI"/>
              </a:endParaRPr>
            </a:p>
          </p:txBody>
        </p:sp>
        <p:sp>
          <p:nvSpPr>
            <p:cNvPr id="120" name="Freeform 10">
              <a:extLst>
                <a:ext uri="{FF2B5EF4-FFF2-40B4-BE49-F238E27FC236}">
                  <a16:creationId xmlns:a16="http://schemas.microsoft.com/office/drawing/2014/main" id="{B949D355-6D50-4AFD-A5CE-BA6A9162CB40}"/>
                </a:ext>
              </a:extLst>
            </p:cNvPr>
            <p:cNvSpPr>
              <a:spLocks/>
            </p:cNvSpPr>
            <p:nvPr/>
          </p:nvSpPr>
          <p:spPr bwMode="auto">
            <a:xfrm>
              <a:off x="6105525" y="2763838"/>
              <a:ext cx="292100" cy="160338"/>
            </a:xfrm>
            <a:custGeom>
              <a:avLst/>
              <a:gdLst>
                <a:gd name="T0" fmla="*/ 93 w 93"/>
                <a:gd name="T1" fmla="*/ 51 h 51"/>
                <a:gd name="T2" fmla="*/ 93 w 93"/>
                <a:gd name="T3" fmla="*/ 51 h 51"/>
                <a:gd name="T4" fmla="*/ 93 w 93"/>
                <a:gd name="T5" fmla="*/ 19 h 51"/>
                <a:gd name="T6" fmla="*/ 91 w 93"/>
                <a:gd name="T7" fmla="*/ 12 h 51"/>
                <a:gd name="T8" fmla="*/ 87 w 93"/>
                <a:gd name="T9" fmla="*/ 6 h 51"/>
                <a:gd name="T10" fmla="*/ 81 w 93"/>
                <a:gd name="T11" fmla="*/ 2 h 51"/>
                <a:gd name="T12" fmla="*/ 74 w 93"/>
                <a:gd name="T13" fmla="*/ 0 h 51"/>
                <a:gd name="T14" fmla="*/ 18 w 93"/>
                <a:gd name="T15" fmla="*/ 0 h 51"/>
                <a:gd name="T16" fmla="*/ 11 w 93"/>
                <a:gd name="T17" fmla="*/ 2 h 51"/>
                <a:gd name="T18" fmla="*/ 6 w 93"/>
                <a:gd name="T19" fmla="*/ 6 h 51"/>
                <a:gd name="T20" fmla="*/ 1 w 93"/>
                <a:gd name="T21" fmla="*/ 12 h 51"/>
                <a:gd name="T22" fmla="*/ 0 w 93"/>
                <a:gd name="T23" fmla="*/ 19 h 51"/>
                <a:gd name="T24" fmla="*/ 0 w 93"/>
                <a:gd name="T25" fmla="*/ 51 h 51"/>
                <a:gd name="T26" fmla="*/ 48 w 93"/>
                <a:gd name="T27" fmla="*/ 49 h 51"/>
                <a:gd name="T28" fmla="*/ 93 w 93"/>
                <a:gd name="T29"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3" h="51">
                  <a:moveTo>
                    <a:pt x="93" y="51"/>
                  </a:moveTo>
                  <a:lnTo>
                    <a:pt x="93" y="51"/>
                  </a:lnTo>
                  <a:lnTo>
                    <a:pt x="93" y="19"/>
                  </a:lnTo>
                  <a:cubicBezTo>
                    <a:pt x="93" y="17"/>
                    <a:pt x="92" y="14"/>
                    <a:pt x="91" y="12"/>
                  </a:cubicBezTo>
                  <a:cubicBezTo>
                    <a:pt x="90" y="10"/>
                    <a:pt x="89" y="8"/>
                    <a:pt x="87" y="6"/>
                  </a:cubicBezTo>
                  <a:cubicBezTo>
                    <a:pt x="85" y="4"/>
                    <a:pt x="83" y="3"/>
                    <a:pt x="81" y="2"/>
                  </a:cubicBezTo>
                  <a:cubicBezTo>
                    <a:pt x="78" y="1"/>
                    <a:pt x="76" y="0"/>
                    <a:pt x="74" y="0"/>
                  </a:cubicBezTo>
                  <a:lnTo>
                    <a:pt x="18" y="0"/>
                  </a:lnTo>
                  <a:cubicBezTo>
                    <a:pt x="16" y="0"/>
                    <a:pt x="14" y="1"/>
                    <a:pt x="11" y="2"/>
                  </a:cubicBezTo>
                  <a:cubicBezTo>
                    <a:pt x="9" y="3"/>
                    <a:pt x="7" y="4"/>
                    <a:pt x="6" y="6"/>
                  </a:cubicBezTo>
                  <a:cubicBezTo>
                    <a:pt x="4" y="8"/>
                    <a:pt x="2" y="10"/>
                    <a:pt x="1" y="12"/>
                  </a:cubicBezTo>
                  <a:cubicBezTo>
                    <a:pt x="0" y="14"/>
                    <a:pt x="0" y="17"/>
                    <a:pt x="0" y="19"/>
                  </a:cubicBezTo>
                  <a:lnTo>
                    <a:pt x="0" y="51"/>
                  </a:lnTo>
                  <a:cubicBezTo>
                    <a:pt x="16" y="49"/>
                    <a:pt x="32" y="49"/>
                    <a:pt x="48" y="49"/>
                  </a:cubicBezTo>
                  <a:cubicBezTo>
                    <a:pt x="63" y="49"/>
                    <a:pt x="78" y="49"/>
                    <a:pt x="93" y="51"/>
                  </a:cubicBezTo>
                  <a:close/>
                </a:path>
              </a:pathLst>
            </a:custGeom>
            <a:solidFill>
              <a:srgbClr val="282828"/>
            </a:solidFill>
            <a:ln w="0">
              <a:noFill/>
              <a:prstDash val="solid"/>
              <a:round/>
              <a:headEnd/>
              <a:tailEnd/>
            </a:ln>
          </p:spPr>
          <p:txBody>
            <a:bodyPr vert="horz" wrap="square" lIns="89630" tIns="44814" rIns="89630" bIns="44814" numCol="1" anchor="t" anchorCtr="0" compatLnSpc="1">
              <a:prstTxWarp prst="textNoShape">
                <a:avLst/>
              </a:prstTxWarp>
            </a:bodyPr>
            <a:lstStyle/>
            <a:p>
              <a:pPr algn="ctr" defTabSz="914139"/>
              <a:endParaRPr lang="en-US" sz="1730">
                <a:solidFill>
                  <a:srgbClr val="282828"/>
                </a:solidFill>
                <a:latin typeface="Segoe UI"/>
              </a:endParaRPr>
            </a:p>
          </p:txBody>
        </p:sp>
        <p:sp>
          <p:nvSpPr>
            <p:cNvPr id="121" name="Freeform 11">
              <a:extLst>
                <a:ext uri="{FF2B5EF4-FFF2-40B4-BE49-F238E27FC236}">
                  <a16:creationId xmlns:a16="http://schemas.microsoft.com/office/drawing/2014/main" id="{C19032F5-851A-4FC1-90DB-A4D46269028D}"/>
                </a:ext>
              </a:extLst>
            </p:cNvPr>
            <p:cNvSpPr>
              <a:spLocks/>
            </p:cNvSpPr>
            <p:nvPr/>
          </p:nvSpPr>
          <p:spPr bwMode="auto">
            <a:xfrm>
              <a:off x="6165850" y="2552700"/>
              <a:ext cx="169862" cy="166688"/>
            </a:xfrm>
            <a:custGeom>
              <a:avLst/>
              <a:gdLst>
                <a:gd name="T0" fmla="*/ 27 w 54"/>
                <a:gd name="T1" fmla="*/ 53 h 53"/>
                <a:gd name="T2" fmla="*/ 27 w 54"/>
                <a:gd name="T3" fmla="*/ 53 h 53"/>
                <a:gd name="T4" fmla="*/ 54 w 54"/>
                <a:gd name="T5" fmla="*/ 26 h 53"/>
                <a:gd name="T6" fmla="*/ 27 w 54"/>
                <a:gd name="T7" fmla="*/ 0 h 53"/>
                <a:gd name="T8" fmla="*/ 0 w 54"/>
                <a:gd name="T9" fmla="*/ 26 h 53"/>
                <a:gd name="T10" fmla="*/ 27 w 54"/>
                <a:gd name="T11" fmla="*/ 53 h 53"/>
              </a:gdLst>
              <a:ahLst/>
              <a:cxnLst>
                <a:cxn ang="0">
                  <a:pos x="T0" y="T1"/>
                </a:cxn>
                <a:cxn ang="0">
                  <a:pos x="T2" y="T3"/>
                </a:cxn>
                <a:cxn ang="0">
                  <a:pos x="T4" y="T5"/>
                </a:cxn>
                <a:cxn ang="0">
                  <a:pos x="T6" y="T7"/>
                </a:cxn>
                <a:cxn ang="0">
                  <a:pos x="T8" y="T9"/>
                </a:cxn>
                <a:cxn ang="0">
                  <a:pos x="T10" y="T11"/>
                </a:cxn>
              </a:cxnLst>
              <a:rect l="0" t="0" r="r" b="b"/>
              <a:pathLst>
                <a:path w="54" h="53">
                  <a:moveTo>
                    <a:pt x="27" y="53"/>
                  </a:moveTo>
                  <a:lnTo>
                    <a:pt x="27" y="53"/>
                  </a:lnTo>
                  <a:cubicBezTo>
                    <a:pt x="42" y="53"/>
                    <a:pt x="54" y="41"/>
                    <a:pt x="54" y="26"/>
                  </a:cubicBezTo>
                  <a:cubicBezTo>
                    <a:pt x="54" y="11"/>
                    <a:pt x="42" y="0"/>
                    <a:pt x="27" y="0"/>
                  </a:cubicBezTo>
                  <a:cubicBezTo>
                    <a:pt x="12" y="0"/>
                    <a:pt x="0" y="11"/>
                    <a:pt x="0" y="26"/>
                  </a:cubicBezTo>
                  <a:cubicBezTo>
                    <a:pt x="0" y="41"/>
                    <a:pt x="12" y="53"/>
                    <a:pt x="27" y="53"/>
                  </a:cubicBezTo>
                  <a:close/>
                </a:path>
              </a:pathLst>
            </a:custGeom>
            <a:solidFill>
              <a:srgbClr val="282828"/>
            </a:solidFill>
            <a:ln w="0">
              <a:noFill/>
              <a:prstDash val="solid"/>
              <a:round/>
              <a:headEnd/>
              <a:tailEnd/>
            </a:ln>
          </p:spPr>
          <p:txBody>
            <a:bodyPr vert="horz" wrap="square" lIns="89630" tIns="44814" rIns="89630" bIns="44814" numCol="1" anchor="t" anchorCtr="0" compatLnSpc="1">
              <a:prstTxWarp prst="textNoShape">
                <a:avLst/>
              </a:prstTxWarp>
            </a:bodyPr>
            <a:lstStyle/>
            <a:p>
              <a:pPr algn="ctr" defTabSz="914139"/>
              <a:endParaRPr lang="en-US" sz="1730">
                <a:solidFill>
                  <a:srgbClr val="282828"/>
                </a:solidFill>
                <a:latin typeface="Segoe UI"/>
              </a:endParaRPr>
            </a:p>
          </p:txBody>
        </p:sp>
        <p:sp>
          <p:nvSpPr>
            <p:cNvPr id="122" name="Freeform 12">
              <a:extLst>
                <a:ext uri="{FF2B5EF4-FFF2-40B4-BE49-F238E27FC236}">
                  <a16:creationId xmlns:a16="http://schemas.microsoft.com/office/drawing/2014/main" id="{984BA9D0-490F-488B-B0A3-70EB8E88939F}"/>
                </a:ext>
              </a:extLst>
            </p:cNvPr>
            <p:cNvSpPr>
              <a:spLocks/>
            </p:cNvSpPr>
            <p:nvPr/>
          </p:nvSpPr>
          <p:spPr bwMode="auto">
            <a:xfrm>
              <a:off x="5727700" y="2849563"/>
              <a:ext cx="292100" cy="196850"/>
            </a:xfrm>
            <a:custGeom>
              <a:avLst/>
              <a:gdLst>
                <a:gd name="T0" fmla="*/ 93 w 93"/>
                <a:gd name="T1" fmla="*/ 18 h 63"/>
                <a:gd name="T2" fmla="*/ 93 w 93"/>
                <a:gd name="T3" fmla="*/ 18 h 63"/>
                <a:gd name="T4" fmla="*/ 91 w 93"/>
                <a:gd name="T5" fmla="*/ 12 h 63"/>
                <a:gd name="T6" fmla="*/ 87 w 93"/>
                <a:gd name="T7" fmla="*/ 6 h 63"/>
                <a:gd name="T8" fmla="*/ 81 w 93"/>
                <a:gd name="T9" fmla="*/ 1 h 63"/>
                <a:gd name="T10" fmla="*/ 74 w 93"/>
                <a:gd name="T11" fmla="*/ 0 h 63"/>
                <a:gd name="T12" fmla="*/ 18 w 93"/>
                <a:gd name="T13" fmla="*/ 0 h 63"/>
                <a:gd name="T14" fmla="*/ 12 w 93"/>
                <a:gd name="T15" fmla="*/ 1 h 63"/>
                <a:gd name="T16" fmla="*/ 6 w 93"/>
                <a:gd name="T17" fmla="*/ 6 h 63"/>
                <a:gd name="T18" fmla="*/ 1 w 93"/>
                <a:gd name="T19" fmla="*/ 12 h 63"/>
                <a:gd name="T20" fmla="*/ 0 w 93"/>
                <a:gd name="T21" fmla="*/ 18 h 63"/>
                <a:gd name="T22" fmla="*/ 0 w 93"/>
                <a:gd name="T23" fmla="*/ 62 h 63"/>
                <a:gd name="T24" fmla="*/ 0 w 93"/>
                <a:gd name="T25" fmla="*/ 63 h 63"/>
                <a:gd name="T26" fmla="*/ 93 w 93"/>
                <a:gd name="T27" fmla="*/ 28 h 63"/>
                <a:gd name="T28" fmla="*/ 93 w 93"/>
                <a:gd name="T29" fmla="*/ 18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3" h="63">
                  <a:moveTo>
                    <a:pt x="93" y="18"/>
                  </a:moveTo>
                  <a:lnTo>
                    <a:pt x="93" y="18"/>
                  </a:lnTo>
                  <a:cubicBezTo>
                    <a:pt x="93" y="16"/>
                    <a:pt x="92" y="14"/>
                    <a:pt x="91" y="12"/>
                  </a:cubicBezTo>
                  <a:cubicBezTo>
                    <a:pt x="90" y="10"/>
                    <a:pt x="89" y="8"/>
                    <a:pt x="87" y="6"/>
                  </a:cubicBezTo>
                  <a:cubicBezTo>
                    <a:pt x="85" y="4"/>
                    <a:pt x="83" y="3"/>
                    <a:pt x="81" y="1"/>
                  </a:cubicBezTo>
                  <a:cubicBezTo>
                    <a:pt x="79" y="0"/>
                    <a:pt x="76" y="0"/>
                    <a:pt x="74" y="0"/>
                  </a:cubicBezTo>
                  <a:lnTo>
                    <a:pt x="18" y="0"/>
                  </a:lnTo>
                  <a:cubicBezTo>
                    <a:pt x="16" y="0"/>
                    <a:pt x="14" y="0"/>
                    <a:pt x="12" y="1"/>
                  </a:cubicBezTo>
                  <a:cubicBezTo>
                    <a:pt x="9" y="3"/>
                    <a:pt x="7" y="4"/>
                    <a:pt x="6" y="6"/>
                  </a:cubicBezTo>
                  <a:cubicBezTo>
                    <a:pt x="4" y="7"/>
                    <a:pt x="2" y="9"/>
                    <a:pt x="1" y="12"/>
                  </a:cubicBezTo>
                  <a:cubicBezTo>
                    <a:pt x="0" y="14"/>
                    <a:pt x="0" y="16"/>
                    <a:pt x="0" y="18"/>
                  </a:cubicBezTo>
                  <a:lnTo>
                    <a:pt x="0" y="62"/>
                  </a:lnTo>
                  <a:cubicBezTo>
                    <a:pt x="0" y="62"/>
                    <a:pt x="0" y="63"/>
                    <a:pt x="0" y="63"/>
                  </a:cubicBezTo>
                  <a:cubicBezTo>
                    <a:pt x="21" y="46"/>
                    <a:pt x="55" y="34"/>
                    <a:pt x="93" y="28"/>
                  </a:cubicBezTo>
                  <a:lnTo>
                    <a:pt x="93" y="18"/>
                  </a:lnTo>
                  <a:close/>
                </a:path>
              </a:pathLst>
            </a:custGeom>
            <a:solidFill>
              <a:srgbClr val="6C6E6C"/>
            </a:solidFill>
            <a:ln w="0">
              <a:noFill/>
              <a:prstDash val="solid"/>
              <a:round/>
              <a:headEnd/>
              <a:tailEnd/>
            </a:ln>
          </p:spPr>
          <p:txBody>
            <a:bodyPr vert="horz" wrap="square" lIns="89630" tIns="44814" rIns="89630" bIns="44814" numCol="1" anchor="t" anchorCtr="0" compatLnSpc="1">
              <a:prstTxWarp prst="textNoShape">
                <a:avLst/>
              </a:prstTxWarp>
            </a:bodyPr>
            <a:lstStyle/>
            <a:p>
              <a:pPr algn="ctr" defTabSz="914139"/>
              <a:endParaRPr lang="en-US" sz="1730">
                <a:solidFill>
                  <a:srgbClr val="282828"/>
                </a:solidFill>
                <a:latin typeface="Segoe UI"/>
              </a:endParaRPr>
            </a:p>
          </p:txBody>
        </p:sp>
        <p:sp>
          <p:nvSpPr>
            <p:cNvPr id="123" name="Freeform 13">
              <a:extLst>
                <a:ext uri="{FF2B5EF4-FFF2-40B4-BE49-F238E27FC236}">
                  <a16:creationId xmlns:a16="http://schemas.microsoft.com/office/drawing/2014/main" id="{E73D7FAA-5F80-44E5-9B9B-FCD33E5DF14F}"/>
                </a:ext>
              </a:extLst>
            </p:cNvPr>
            <p:cNvSpPr>
              <a:spLocks/>
            </p:cNvSpPr>
            <p:nvPr/>
          </p:nvSpPr>
          <p:spPr bwMode="auto">
            <a:xfrm>
              <a:off x="5791200" y="2635250"/>
              <a:ext cx="166687" cy="166688"/>
            </a:xfrm>
            <a:custGeom>
              <a:avLst/>
              <a:gdLst>
                <a:gd name="T0" fmla="*/ 26 w 53"/>
                <a:gd name="T1" fmla="*/ 0 h 53"/>
                <a:gd name="T2" fmla="*/ 26 w 53"/>
                <a:gd name="T3" fmla="*/ 0 h 53"/>
                <a:gd name="T4" fmla="*/ 0 w 53"/>
                <a:gd name="T5" fmla="*/ 27 h 53"/>
                <a:gd name="T6" fmla="*/ 26 w 53"/>
                <a:gd name="T7" fmla="*/ 53 h 53"/>
                <a:gd name="T8" fmla="*/ 53 w 53"/>
                <a:gd name="T9" fmla="*/ 27 h 53"/>
                <a:gd name="T10" fmla="*/ 26 w 53"/>
                <a:gd name="T11" fmla="*/ 0 h 53"/>
              </a:gdLst>
              <a:ahLst/>
              <a:cxnLst>
                <a:cxn ang="0">
                  <a:pos x="T0" y="T1"/>
                </a:cxn>
                <a:cxn ang="0">
                  <a:pos x="T2" y="T3"/>
                </a:cxn>
                <a:cxn ang="0">
                  <a:pos x="T4" y="T5"/>
                </a:cxn>
                <a:cxn ang="0">
                  <a:pos x="T6" y="T7"/>
                </a:cxn>
                <a:cxn ang="0">
                  <a:pos x="T8" y="T9"/>
                </a:cxn>
                <a:cxn ang="0">
                  <a:pos x="T10" y="T11"/>
                </a:cxn>
              </a:cxnLst>
              <a:rect l="0" t="0" r="r" b="b"/>
              <a:pathLst>
                <a:path w="53" h="53">
                  <a:moveTo>
                    <a:pt x="26" y="0"/>
                  </a:moveTo>
                  <a:lnTo>
                    <a:pt x="26" y="0"/>
                  </a:lnTo>
                  <a:cubicBezTo>
                    <a:pt x="12" y="0"/>
                    <a:pt x="0" y="12"/>
                    <a:pt x="0" y="27"/>
                  </a:cubicBezTo>
                  <a:cubicBezTo>
                    <a:pt x="0" y="42"/>
                    <a:pt x="12" y="53"/>
                    <a:pt x="26" y="53"/>
                  </a:cubicBezTo>
                  <a:cubicBezTo>
                    <a:pt x="41" y="53"/>
                    <a:pt x="53" y="42"/>
                    <a:pt x="53" y="27"/>
                  </a:cubicBezTo>
                  <a:cubicBezTo>
                    <a:pt x="53" y="12"/>
                    <a:pt x="41" y="0"/>
                    <a:pt x="26" y="0"/>
                  </a:cubicBezTo>
                  <a:close/>
                </a:path>
              </a:pathLst>
            </a:custGeom>
            <a:solidFill>
              <a:srgbClr val="6C6E6C"/>
            </a:solidFill>
            <a:ln w="0">
              <a:noFill/>
              <a:prstDash val="solid"/>
              <a:round/>
              <a:headEnd/>
              <a:tailEnd/>
            </a:ln>
          </p:spPr>
          <p:txBody>
            <a:bodyPr vert="horz" wrap="square" lIns="89630" tIns="44814" rIns="89630" bIns="44814" numCol="1" anchor="t" anchorCtr="0" compatLnSpc="1">
              <a:prstTxWarp prst="textNoShape">
                <a:avLst/>
              </a:prstTxWarp>
            </a:bodyPr>
            <a:lstStyle/>
            <a:p>
              <a:pPr algn="ctr" defTabSz="914139"/>
              <a:endParaRPr lang="en-US" sz="1730">
                <a:solidFill>
                  <a:srgbClr val="282828"/>
                </a:solidFill>
                <a:latin typeface="Segoe UI"/>
              </a:endParaRPr>
            </a:p>
          </p:txBody>
        </p:sp>
        <p:sp>
          <p:nvSpPr>
            <p:cNvPr id="124" name="Freeform 14">
              <a:extLst>
                <a:ext uri="{FF2B5EF4-FFF2-40B4-BE49-F238E27FC236}">
                  <a16:creationId xmlns:a16="http://schemas.microsoft.com/office/drawing/2014/main" id="{FBAA9C9C-1A3C-4223-B7C0-5076C914C065}"/>
                </a:ext>
              </a:extLst>
            </p:cNvPr>
            <p:cNvSpPr>
              <a:spLocks/>
            </p:cNvSpPr>
            <p:nvPr/>
          </p:nvSpPr>
          <p:spPr bwMode="auto">
            <a:xfrm>
              <a:off x="6480175" y="2849563"/>
              <a:ext cx="295275" cy="184150"/>
            </a:xfrm>
            <a:custGeom>
              <a:avLst/>
              <a:gdLst>
                <a:gd name="T0" fmla="*/ 94 w 94"/>
                <a:gd name="T1" fmla="*/ 18 h 59"/>
                <a:gd name="T2" fmla="*/ 94 w 94"/>
                <a:gd name="T3" fmla="*/ 18 h 59"/>
                <a:gd name="T4" fmla="*/ 92 w 94"/>
                <a:gd name="T5" fmla="*/ 12 h 59"/>
                <a:gd name="T6" fmla="*/ 88 w 94"/>
                <a:gd name="T7" fmla="*/ 6 h 59"/>
                <a:gd name="T8" fmla="*/ 82 w 94"/>
                <a:gd name="T9" fmla="*/ 1 h 59"/>
                <a:gd name="T10" fmla="*/ 75 w 94"/>
                <a:gd name="T11" fmla="*/ 0 h 59"/>
                <a:gd name="T12" fmla="*/ 19 w 94"/>
                <a:gd name="T13" fmla="*/ 0 h 59"/>
                <a:gd name="T14" fmla="*/ 12 w 94"/>
                <a:gd name="T15" fmla="*/ 1 h 59"/>
                <a:gd name="T16" fmla="*/ 6 w 94"/>
                <a:gd name="T17" fmla="*/ 6 h 59"/>
                <a:gd name="T18" fmla="*/ 2 w 94"/>
                <a:gd name="T19" fmla="*/ 12 h 59"/>
                <a:gd name="T20" fmla="*/ 0 w 94"/>
                <a:gd name="T21" fmla="*/ 18 h 59"/>
                <a:gd name="T22" fmla="*/ 0 w 94"/>
                <a:gd name="T23" fmla="*/ 27 h 59"/>
                <a:gd name="T24" fmla="*/ 94 w 94"/>
                <a:gd name="T25" fmla="*/ 59 h 59"/>
                <a:gd name="T26" fmla="*/ 94 w 94"/>
                <a:gd name="T27" fmla="*/ 18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4" h="59">
                  <a:moveTo>
                    <a:pt x="94" y="18"/>
                  </a:moveTo>
                  <a:lnTo>
                    <a:pt x="94" y="18"/>
                  </a:lnTo>
                  <a:cubicBezTo>
                    <a:pt x="94" y="16"/>
                    <a:pt x="93" y="14"/>
                    <a:pt x="92" y="12"/>
                  </a:cubicBezTo>
                  <a:cubicBezTo>
                    <a:pt x="91" y="10"/>
                    <a:pt x="89" y="8"/>
                    <a:pt x="88" y="6"/>
                  </a:cubicBezTo>
                  <a:cubicBezTo>
                    <a:pt x="86" y="4"/>
                    <a:pt x="84" y="3"/>
                    <a:pt x="82" y="1"/>
                  </a:cubicBezTo>
                  <a:cubicBezTo>
                    <a:pt x="79" y="0"/>
                    <a:pt x="77" y="0"/>
                    <a:pt x="75" y="0"/>
                  </a:cubicBezTo>
                  <a:lnTo>
                    <a:pt x="19" y="0"/>
                  </a:lnTo>
                  <a:cubicBezTo>
                    <a:pt x="17" y="0"/>
                    <a:pt x="15" y="0"/>
                    <a:pt x="12" y="1"/>
                  </a:cubicBezTo>
                  <a:cubicBezTo>
                    <a:pt x="10" y="3"/>
                    <a:pt x="8" y="4"/>
                    <a:pt x="6" y="6"/>
                  </a:cubicBezTo>
                  <a:cubicBezTo>
                    <a:pt x="5" y="7"/>
                    <a:pt x="3" y="9"/>
                    <a:pt x="2" y="12"/>
                  </a:cubicBezTo>
                  <a:cubicBezTo>
                    <a:pt x="1" y="14"/>
                    <a:pt x="0" y="16"/>
                    <a:pt x="0" y="18"/>
                  </a:cubicBezTo>
                  <a:lnTo>
                    <a:pt x="0" y="27"/>
                  </a:lnTo>
                  <a:cubicBezTo>
                    <a:pt x="38" y="33"/>
                    <a:pt x="71" y="44"/>
                    <a:pt x="94" y="59"/>
                  </a:cubicBezTo>
                  <a:lnTo>
                    <a:pt x="94" y="18"/>
                  </a:lnTo>
                  <a:close/>
                </a:path>
              </a:pathLst>
            </a:custGeom>
            <a:solidFill>
              <a:srgbClr val="0078D7"/>
            </a:solidFill>
            <a:ln w="0">
              <a:noFill/>
              <a:prstDash val="solid"/>
              <a:round/>
              <a:headEnd/>
              <a:tailEnd/>
            </a:ln>
          </p:spPr>
          <p:txBody>
            <a:bodyPr vert="horz" wrap="square" lIns="89630" tIns="44814" rIns="89630" bIns="44814" numCol="1" anchor="t" anchorCtr="0" compatLnSpc="1">
              <a:prstTxWarp prst="textNoShape">
                <a:avLst/>
              </a:prstTxWarp>
            </a:bodyPr>
            <a:lstStyle/>
            <a:p>
              <a:pPr algn="ctr" defTabSz="914139"/>
              <a:endParaRPr lang="en-US" sz="1730">
                <a:solidFill>
                  <a:srgbClr val="282828"/>
                </a:solidFill>
                <a:latin typeface="Segoe UI"/>
              </a:endParaRPr>
            </a:p>
          </p:txBody>
        </p:sp>
        <p:sp>
          <p:nvSpPr>
            <p:cNvPr id="125" name="Freeform 15">
              <a:extLst>
                <a:ext uri="{FF2B5EF4-FFF2-40B4-BE49-F238E27FC236}">
                  <a16:creationId xmlns:a16="http://schemas.microsoft.com/office/drawing/2014/main" id="{D0EEFAF1-9F7A-40F6-A13E-AFBFF27A74FD}"/>
                </a:ext>
              </a:extLst>
            </p:cNvPr>
            <p:cNvSpPr>
              <a:spLocks/>
            </p:cNvSpPr>
            <p:nvPr/>
          </p:nvSpPr>
          <p:spPr bwMode="auto">
            <a:xfrm>
              <a:off x="6542088" y="2635250"/>
              <a:ext cx="169862" cy="166688"/>
            </a:xfrm>
            <a:custGeom>
              <a:avLst/>
              <a:gdLst>
                <a:gd name="T0" fmla="*/ 0 w 54"/>
                <a:gd name="T1" fmla="*/ 27 h 53"/>
                <a:gd name="T2" fmla="*/ 0 w 54"/>
                <a:gd name="T3" fmla="*/ 27 h 53"/>
                <a:gd name="T4" fmla="*/ 27 w 54"/>
                <a:gd name="T5" fmla="*/ 53 h 53"/>
                <a:gd name="T6" fmla="*/ 54 w 54"/>
                <a:gd name="T7" fmla="*/ 27 h 53"/>
                <a:gd name="T8" fmla="*/ 27 w 54"/>
                <a:gd name="T9" fmla="*/ 0 h 53"/>
                <a:gd name="T10" fmla="*/ 0 w 54"/>
                <a:gd name="T11" fmla="*/ 27 h 53"/>
              </a:gdLst>
              <a:ahLst/>
              <a:cxnLst>
                <a:cxn ang="0">
                  <a:pos x="T0" y="T1"/>
                </a:cxn>
                <a:cxn ang="0">
                  <a:pos x="T2" y="T3"/>
                </a:cxn>
                <a:cxn ang="0">
                  <a:pos x="T4" y="T5"/>
                </a:cxn>
                <a:cxn ang="0">
                  <a:pos x="T6" y="T7"/>
                </a:cxn>
                <a:cxn ang="0">
                  <a:pos x="T8" y="T9"/>
                </a:cxn>
                <a:cxn ang="0">
                  <a:pos x="T10" y="T11"/>
                </a:cxn>
              </a:cxnLst>
              <a:rect l="0" t="0" r="r" b="b"/>
              <a:pathLst>
                <a:path w="54" h="53">
                  <a:moveTo>
                    <a:pt x="0" y="27"/>
                  </a:moveTo>
                  <a:lnTo>
                    <a:pt x="0" y="27"/>
                  </a:lnTo>
                  <a:cubicBezTo>
                    <a:pt x="0" y="42"/>
                    <a:pt x="12" y="53"/>
                    <a:pt x="27" y="53"/>
                  </a:cubicBezTo>
                  <a:cubicBezTo>
                    <a:pt x="42" y="53"/>
                    <a:pt x="54" y="42"/>
                    <a:pt x="54" y="27"/>
                  </a:cubicBezTo>
                  <a:cubicBezTo>
                    <a:pt x="54" y="12"/>
                    <a:pt x="42" y="0"/>
                    <a:pt x="27" y="0"/>
                  </a:cubicBezTo>
                  <a:cubicBezTo>
                    <a:pt x="12" y="0"/>
                    <a:pt x="0" y="12"/>
                    <a:pt x="0" y="27"/>
                  </a:cubicBezTo>
                  <a:close/>
                </a:path>
              </a:pathLst>
            </a:custGeom>
            <a:solidFill>
              <a:srgbClr val="0078D7"/>
            </a:solidFill>
            <a:ln w="0">
              <a:noFill/>
              <a:prstDash val="solid"/>
              <a:round/>
              <a:headEnd/>
              <a:tailEnd/>
            </a:ln>
          </p:spPr>
          <p:txBody>
            <a:bodyPr vert="horz" wrap="square" lIns="89630" tIns="44814" rIns="89630" bIns="44814" numCol="1" anchor="t" anchorCtr="0" compatLnSpc="1">
              <a:prstTxWarp prst="textNoShape">
                <a:avLst/>
              </a:prstTxWarp>
            </a:bodyPr>
            <a:lstStyle/>
            <a:p>
              <a:pPr algn="ctr" defTabSz="914139"/>
              <a:endParaRPr lang="en-US" sz="1730">
                <a:solidFill>
                  <a:srgbClr val="282828"/>
                </a:solidFill>
                <a:latin typeface="Segoe UI"/>
              </a:endParaRPr>
            </a:p>
          </p:txBody>
        </p:sp>
        <p:sp>
          <p:nvSpPr>
            <p:cNvPr id="126" name="Freeform 16">
              <a:extLst>
                <a:ext uri="{FF2B5EF4-FFF2-40B4-BE49-F238E27FC236}">
                  <a16:creationId xmlns:a16="http://schemas.microsoft.com/office/drawing/2014/main" id="{AF2A99E3-12DC-4E32-8EB1-A370ECE5CEE7}"/>
                </a:ext>
              </a:extLst>
            </p:cNvPr>
            <p:cNvSpPr>
              <a:spLocks/>
            </p:cNvSpPr>
            <p:nvPr/>
          </p:nvSpPr>
          <p:spPr bwMode="auto">
            <a:xfrm>
              <a:off x="5737225" y="3000375"/>
              <a:ext cx="1041400" cy="363538"/>
            </a:xfrm>
            <a:custGeom>
              <a:avLst/>
              <a:gdLst>
                <a:gd name="T0" fmla="*/ 311 w 331"/>
                <a:gd name="T1" fmla="*/ 31 h 116"/>
                <a:gd name="T2" fmla="*/ 311 w 331"/>
                <a:gd name="T3" fmla="*/ 31 h 116"/>
                <a:gd name="T4" fmla="*/ 236 w 331"/>
                <a:gd name="T5" fmla="*/ 6 h 116"/>
                <a:gd name="T6" fmla="*/ 192 w 331"/>
                <a:gd name="T7" fmla="*/ 1 h 116"/>
                <a:gd name="T8" fmla="*/ 165 w 331"/>
                <a:gd name="T9" fmla="*/ 0 h 116"/>
                <a:gd name="T10" fmla="*/ 135 w 331"/>
                <a:gd name="T11" fmla="*/ 1 h 116"/>
                <a:gd name="T12" fmla="*/ 90 w 331"/>
                <a:gd name="T13" fmla="*/ 7 h 116"/>
                <a:gd name="T14" fmla="*/ 15 w 331"/>
                <a:gd name="T15" fmla="*/ 34 h 116"/>
                <a:gd name="T16" fmla="*/ 0 w 331"/>
                <a:gd name="T17" fmla="*/ 58 h 116"/>
                <a:gd name="T18" fmla="*/ 165 w 331"/>
                <a:gd name="T19" fmla="*/ 116 h 116"/>
                <a:gd name="T20" fmla="*/ 331 w 331"/>
                <a:gd name="T21" fmla="*/ 58 h 116"/>
                <a:gd name="T22" fmla="*/ 311 w 331"/>
                <a:gd name="T23" fmla="*/ 3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1" h="116">
                  <a:moveTo>
                    <a:pt x="311" y="31"/>
                  </a:moveTo>
                  <a:lnTo>
                    <a:pt x="311" y="31"/>
                  </a:lnTo>
                  <a:cubicBezTo>
                    <a:pt x="295" y="20"/>
                    <a:pt x="268" y="11"/>
                    <a:pt x="236" y="6"/>
                  </a:cubicBezTo>
                  <a:cubicBezTo>
                    <a:pt x="223" y="4"/>
                    <a:pt x="208" y="2"/>
                    <a:pt x="192" y="1"/>
                  </a:cubicBezTo>
                  <a:cubicBezTo>
                    <a:pt x="183" y="1"/>
                    <a:pt x="174" y="0"/>
                    <a:pt x="165" y="0"/>
                  </a:cubicBezTo>
                  <a:cubicBezTo>
                    <a:pt x="155" y="0"/>
                    <a:pt x="145" y="1"/>
                    <a:pt x="135" y="1"/>
                  </a:cubicBezTo>
                  <a:cubicBezTo>
                    <a:pt x="119" y="2"/>
                    <a:pt x="104" y="4"/>
                    <a:pt x="90" y="7"/>
                  </a:cubicBezTo>
                  <a:cubicBezTo>
                    <a:pt x="57" y="13"/>
                    <a:pt x="31" y="22"/>
                    <a:pt x="15" y="34"/>
                  </a:cubicBezTo>
                  <a:cubicBezTo>
                    <a:pt x="5" y="41"/>
                    <a:pt x="0" y="50"/>
                    <a:pt x="0" y="58"/>
                  </a:cubicBezTo>
                  <a:cubicBezTo>
                    <a:pt x="0" y="90"/>
                    <a:pt x="74" y="116"/>
                    <a:pt x="165" y="116"/>
                  </a:cubicBezTo>
                  <a:cubicBezTo>
                    <a:pt x="257" y="116"/>
                    <a:pt x="331" y="90"/>
                    <a:pt x="331" y="58"/>
                  </a:cubicBezTo>
                  <a:cubicBezTo>
                    <a:pt x="331" y="48"/>
                    <a:pt x="324" y="39"/>
                    <a:pt x="311" y="31"/>
                  </a:cubicBezTo>
                  <a:close/>
                </a:path>
              </a:pathLst>
            </a:custGeom>
            <a:solidFill>
              <a:srgbClr val="C1C1C1"/>
            </a:solidFill>
            <a:ln w="0">
              <a:noFill/>
              <a:prstDash val="solid"/>
              <a:round/>
              <a:headEnd/>
              <a:tailEnd/>
            </a:ln>
          </p:spPr>
          <p:txBody>
            <a:bodyPr vert="horz" wrap="square" lIns="89630" tIns="44814" rIns="89630" bIns="44814" numCol="1" anchor="t" anchorCtr="0" compatLnSpc="1">
              <a:prstTxWarp prst="textNoShape">
                <a:avLst/>
              </a:prstTxWarp>
            </a:bodyPr>
            <a:lstStyle/>
            <a:p>
              <a:pPr algn="ctr" defTabSz="914139"/>
              <a:endParaRPr lang="en-US" sz="1730">
                <a:solidFill>
                  <a:srgbClr val="282828"/>
                </a:solidFill>
                <a:latin typeface="Segoe UI"/>
              </a:endParaRPr>
            </a:p>
          </p:txBody>
        </p:sp>
      </p:grpSp>
      <p:sp>
        <p:nvSpPr>
          <p:cNvPr id="144" name="Oval 143">
            <a:extLst>
              <a:ext uri="{FF2B5EF4-FFF2-40B4-BE49-F238E27FC236}">
                <a16:creationId xmlns:a16="http://schemas.microsoft.com/office/drawing/2014/main" id="{94A69364-56C7-4D4D-9C85-4CA5842D3C0D}"/>
              </a:ext>
            </a:extLst>
          </p:cNvPr>
          <p:cNvSpPr/>
          <p:nvPr/>
        </p:nvSpPr>
        <p:spPr bwMode="auto">
          <a:xfrm>
            <a:off x="1216390" y="1637582"/>
            <a:ext cx="1325526" cy="1325526"/>
          </a:xfrm>
          <a:prstGeom prst="ellipse">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gradFill>
                <a:gsLst>
                  <a:gs pos="0">
                    <a:srgbClr val="FFFFFF"/>
                  </a:gs>
                  <a:gs pos="100000">
                    <a:srgbClr val="FFFFFF"/>
                  </a:gs>
                </a:gsLst>
                <a:lin ang="5400000" scaled="0"/>
              </a:gradFill>
              <a:cs typeface="Segoe UI" pitchFamily="34" charset="0"/>
            </a:endParaRPr>
          </a:p>
        </p:txBody>
      </p:sp>
      <p:grpSp>
        <p:nvGrpSpPr>
          <p:cNvPr id="127" name="!!Customer">
            <a:extLst>
              <a:ext uri="{FF2B5EF4-FFF2-40B4-BE49-F238E27FC236}">
                <a16:creationId xmlns:a16="http://schemas.microsoft.com/office/drawing/2014/main" id="{AA939B51-1672-4C05-8AD5-46E7F31C00E5}"/>
              </a:ext>
            </a:extLst>
          </p:cNvPr>
          <p:cNvGrpSpPr>
            <a:grpSpLocks/>
          </p:cNvGrpSpPr>
          <p:nvPr/>
        </p:nvGrpSpPr>
        <p:grpSpPr>
          <a:xfrm>
            <a:off x="1540689" y="1951241"/>
            <a:ext cx="647291" cy="647291"/>
            <a:chOff x="7581998" y="4390189"/>
            <a:chExt cx="790948" cy="790948"/>
          </a:xfrm>
          <a:effectLst>
            <a:outerShdw blurRad="50800" dist="38100" dir="2700000" algn="tl" rotWithShape="0">
              <a:prstClr val="black">
                <a:alpha val="0"/>
              </a:prstClr>
            </a:outerShdw>
          </a:effectLst>
        </p:grpSpPr>
        <p:sp>
          <p:nvSpPr>
            <p:cNvPr id="128" name="Freeform 25">
              <a:extLst>
                <a:ext uri="{FF2B5EF4-FFF2-40B4-BE49-F238E27FC236}">
                  <a16:creationId xmlns:a16="http://schemas.microsoft.com/office/drawing/2014/main" id="{526719C0-97F0-424D-BB82-22AB1F85E030}"/>
                </a:ext>
              </a:extLst>
            </p:cNvPr>
            <p:cNvSpPr>
              <a:spLocks/>
            </p:cNvSpPr>
            <p:nvPr/>
          </p:nvSpPr>
          <p:spPr bwMode="auto">
            <a:xfrm>
              <a:off x="7581998" y="4390189"/>
              <a:ext cx="197737" cy="195482"/>
            </a:xfrm>
            <a:custGeom>
              <a:avLst/>
              <a:gdLst>
                <a:gd name="T0" fmla="*/ 0 w 106"/>
                <a:gd name="T1" fmla="*/ 0 h 105"/>
                <a:gd name="T2" fmla="*/ 0 w 106"/>
                <a:gd name="T3" fmla="*/ 0 h 105"/>
                <a:gd name="T4" fmla="*/ 0 w 106"/>
                <a:gd name="T5" fmla="*/ 105 h 105"/>
                <a:gd name="T6" fmla="*/ 26 w 106"/>
                <a:gd name="T7" fmla="*/ 105 h 105"/>
                <a:gd name="T8" fmla="*/ 26 w 106"/>
                <a:gd name="T9" fmla="*/ 26 h 105"/>
                <a:gd name="T10" fmla="*/ 106 w 106"/>
                <a:gd name="T11" fmla="*/ 26 h 105"/>
                <a:gd name="T12" fmla="*/ 106 w 106"/>
                <a:gd name="T13" fmla="*/ 0 h 105"/>
                <a:gd name="T14" fmla="*/ 0 w 106"/>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105">
                  <a:moveTo>
                    <a:pt x="0" y="0"/>
                  </a:moveTo>
                  <a:lnTo>
                    <a:pt x="0" y="0"/>
                  </a:lnTo>
                  <a:lnTo>
                    <a:pt x="0" y="105"/>
                  </a:lnTo>
                  <a:lnTo>
                    <a:pt x="26" y="105"/>
                  </a:lnTo>
                  <a:lnTo>
                    <a:pt x="26" y="26"/>
                  </a:lnTo>
                  <a:lnTo>
                    <a:pt x="106" y="26"/>
                  </a:lnTo>
                  <a:lnTo>
                    <a:pt x="106" y="0"/>
                  </a:lnTo>
                  <a:lnTo>
                    <a:pt x="0" y="0"/>
                  </a:lnTo>
                  <a:close/>
                </a:path>
              </a:pathLst>
            </a:custGeom>
            <a:solidFill>
              <a:srgbClr val="282828"/>
            </a:solidFill>
            <a:ln w="0">
              <a:noFill/>
              <a:prstDash val="solid"/>
              <a:round/>
              <a:headEnd/>
              <a:tailEnd/>
            </a:ln>
            <a:effectLst/>
          </p:spPr>
          <p:txBody>
            <a:bodyPr vert="horz" wrap="square" lIns="91427" tIns="45713" rIns="91427" bIns="45713" numCol="1" anchor="t" anchorCtr="0" compatLnSpc="1">
              <a:prstTxWarp prst="textNoShape">
                <a:avLst/>
              </a:prstTxWarp>
            </a:bodyPr>
            <a:lstStyle/>
            <a:p>
              <a:pPr defTabSz="914225"/>
              <a:endParaRPr lang="en-US" sz="1730">
                <a:solidFill>
                  <a:srgbClr val="000000"/>
                </a:solidFill>
                <a:latin typeface="Arial" panose="020B0604020202020204"/>
              </a:endParaRPr>
            </a:p>
          </p:txBody>
        </p:sp>
        <p:sp>
          <p:nvSpPr>
            <p:cNvPr id="129" name="Freeform 26">
              <a:extLst>
                <a:ext uri="{FF2B5EF4-FFF2-40B4-BE49-F238E27FC236}">
                  <a16:creationId xmlns:a16="http://schemas.microsoft.com/office/drawing/2014/main" id="{EA1A84EE-85EC-42A1-8531-291E797DACD0}"/>
                </a:ext>
              </a:extLst>
            </p:cNvPr>
            <p:cNvSpPr>
              <a:spLocks/>
            </p:cNvSpPr>
            <p:nvPr/>
          </p:nvSpPr>
          <p:spPr bwMode="auto">
            <a:xfrm>
              <a:off x="7581998" y="4985655"/>
              <a:ext cx="197737" cy="195482"/>
            </a:xfrm>
            <a:custGeom>
              <a:avLst/>
              <a:gdLst>
                <a:gd name="T0" fmla="*/ 0 w 106"/>
                <a:gd name="T1" fmla="*/ 0 h 106"/>
                <a:gd name="T2" fmla="*/ 0 w 106"/>
                <a:gd name="T3" fmla="*/ 0 h 106"/>
                <a:gd name="T4" fmla="*/ 0 w 106"/>
                <a:gd name="T5" fmla="*/ 106 h 106"/>
                <a:gd name="T6" fmla="*/ 106 w 106"/>
                <a:gd name="T7" fmla="*/ 106 h 106"/>
                <a:gd name="T8" fmla="*/ 106 w 106"/>
                <a:gd name="T9" fmla="*/ 80 h 106"/>
                <a:gd name="T10" fmla="*/ 26 w 106"/>
                <a:gd name="T11" fmla="*/ 80 h 106"/>
                <a:gd name="T12" fmla="*/ 26 w 106"/>
                <a:gd name="T13" fmla="*/ 0 h 106"/>
                <a:gd name="T14" fmla="*/ 0 w 106"/>
                <a:gd name="T15" fmla="*/ 0 h 1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106">
                  <a:moveTo>
                    <a:pt x="0" y="0"/>
                  </a:moveTo>
                  <a:lnTo>
                    <a:pt x="0" y="0"/>
                  </a:lnTo>
                  <a:lnTo>
                    <a:pt x="0" y="106"/>
                  </a:lnTo>
                  <a:lnTo>
                    <a:pt x="106" y="106"/>
                  </a:lnTo>
                  <a:lnTo>
                    <a:pt x="106" y="80"/>
                  </a:lnTo>
                  <a:lnTo>
                    <a:pt x="26" y="80"/>
                  </a:lnTo>
                  <a:lnTo>
                    <a:pt x="26" y="0"/>
                  </a:lnTo>
                  <a:lnTo>
                    <a:pt x="0" y="0"/>
                  </a:lnTo>
                  <a:close/>
                </a:path>
              </a:pathLst>
            </a:custGeom>
            <a:solidFill>
              <a:srgbClr val="282828"/>
            </a:solidFill>
            <a:ln w="0">
              <a:noFill/>
              <a:prstDash val="solid"/>
              <a:round/>
              <a:headEnd/>
              <a:tailEnd/>
            </a:ln>
            <a:effectLst/>
          </p:spPr>
          <p:txBody>
            <a:bodyPr vert="horz" wrap="square" lIns="91427" tIns="45713" rIns="91427" bIns="45713" numCol="1" anchor="t" anchorCtr="0" compatLnSpc="1">
              <a:prstTxWarp prst="textNoShape">
                <a:avLst/>
              </a:prstTxWarp>
            </a:bodyPr>
            <a:lstStyle/>
            <a:p>
              <a:pPr defTabSz="914225"/>
              <a:endParaRPr lang="en-US" sz="1730">
                <a:solidFill>
                  <a:srgbClr val="000000"/>
                </a:solidFill>
                <a:latin typeface="Arial" panose="020B0604020202020204"/>
              </a:endParaRPr>
            </a:p>
          </p:txBody>
        </p:sp>
        <p:sp>
          <p:nvSpPr>
            <p:cNvPr id="130" name="Freeform 27">
              <a:extLst>
                <a:ext uri="{FF2B5EF4-FFF2-40B4-BE49-F238E27FC236}">
                  <a16:creationId xmlns:a16="http://schemas.microsoft.com/office/drawing/2014/main" id="{EE8D1B48-F339-4687-B268-D19E2A30C0E5}"/>
                </a:ext>
              </a:extLst>
            </p:cNvPr>
            <p:cNvSpPr>
              <a:spLocks/>
            </p:cNvSpPr>
            <p:nvPr/>
          </p:nvSpPr>
          <p:spPr bwMode="auto">
            <a:xfrm>
              <a:off x="8178205" y="4390189"/>
              <a:ext cx="194741" cy="195482"/>
            </a:xfrm>
            <a:custGeom>
              <a:avLst/>
              <a:gdLst>
                <a:gd name="T0" fmla="*/ 0 w 106"/>
                <a:gd name="T1" fmla="*/ 0 h 105"/>
                <a:gd name="T2" fmla="*/ 0 w 106"/>
                <a:gd name="T3" fmla="*/ 0 h 105"/>
                <a:gd name="T4" fmla="*/ 0 w 106"/>
                <a:gd name="T5" fmla="*/ 26 h 105"/>
                <a:gd name="T6" fmla="*/ 79 w 106"/>
                <a:gd name="T7" fmla="*/ 26 h 105"/>
                <a:gd name="T8" fmla="*/ 79 w 106"/>
                <a:gd name="T9" fmla="*/ 105 h 105"/>
                <a:gd name="T10" fmla="*/ 106 w 106"/>
                <a:gd name="T11" fmla="*/ 105 h 105"/>
                <a:gd name="T12" fmla="*/ 106 w 106"/>
                <a:gd name="T13" fmla="*/ 0 h 105"/>
                <a:gd name="T14" fmla="*/ 0 w 106"/>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105">
                  <a:moveTo>
                    <a:pt x="0" y="0"/>
                  </a:moveTo>
                  <a:lnTo>
                    <a:pt x="0" y="0"/>
                  </a:lnTo>
                  <a:lnTo>
                    <a:pt x="0" y="26"/>
                  </a:lnTo>
                  <a:lnTo>
                    <a:pt x="79" y="26"/>
                  </a:lnTo>
                  <a:lnTo>
                    <a:pt x="79" y="105"/>
                  </a:lnTo>
                  <a:lnTo>
                    <a:pt x="106" y="105"/>
                  </a:lnTo>
                  <a:lnTo>
                    <a:pt x="106" y="0"/>
                  </a:lnTo>
                  <a:lnTo>
                    <a:pt x="0" y="0"/>
                  </a:lnTo>
                  <a:close/>
                </a:path>
              </a:pathLst>
            </a:custGeom>
            <a:solidFill>
              <a:srgbClr val="282828"/>
            </a:solidFill>
            <a:ln w="0">
              <a:noFill/>
              <a:prstDash val="solid"/>
              <a:round/>
              <a:headEnd/>
              <a:tailEnd/>
            </a:ln>
            <a:effectLst/>
          </p:spPr>
          <p:txBody>
            <a:bodyPr vert="horz" wrap="square" lIns="91427" tIns="45713" rIns="91427" bIns="45713" numCol="1" anchor="t" anchorCtr="0" compatLnSpc="1">
              <a:prstTxWarp prst="textNoShape">
                <a:avLst/>
              </a:prstTxWarp>
            </a:bodyPr>
            <a:lstStyle/>
            <a:p>
              <a:pPr defTabSz="914225"/>
              <a:endParaRPr lang="en-US" sz="1730">
                <a:solidFill>
                  <a:srgbClr val="000000"/>
                </a:solidFill>
                <a:latin typeface="Arial" panose="020B0604020202020204"/>
              </a:endParaRPr>
            </a:p>
          </p:txBody>
        </p:sp>
        <p:sp>
          <p:nvSpPr>
            <p:cNvPr id="131" name="Freeform 28">
              <a:extLst>
                <a:ext uri="{FF2B5EF4-FFF2-40B4-BE49-F238E27FC236}">
                  <a16:creationId xmlns:a16="http://schemas.microsoft.com/office/drawing/2014/main" id="{3A559068-B8DB-4987-8B8B-3B5D3DB4F4A1}"/>
                </a:ext>
              </a:extLst>
            </p:cNvPr>
            <p:cNvSpPr>
              <a:spLocks/>
            </p:cNvSpPr>
            <p:nvPr/>
          </p:nvSpPr>
          <p:spPr bwMode="auto">
            <a:xfrm>
              <a:off x="8178205" y="4985655"/>
              <a:ext cx="194741" cy="195482"/>
            </a:xfrm>
            <a:custGeom>
              <a:avLst/>
              <a:gdLst>
                <a:gd name="T0" fmla="*/ 79 w 106"/>
                <a:gd name="T1" fmla="*/ 0 h 106"/>
                <a:gd name="T2" fmla="*/ 79 w 106"/>
                <a:gd name="T3" fmla="*/ 0 h 106"/>
                <a:gd name="T4" fmla="*/ 79 w 106"/>
                <a:gd name="T5" fmla="*/ 80 h 106"/>
                <a:gd name="T6" fmla="*/ 0 w 106"/>
                <a:gd name="T7" fmla="*/ 80 h 106"/>
                <a:gd name="T8" fmla="*/ 0 w 106"/>
                <a:gd name="T9" fmla="*/ 106 h 106"/>
                <a:gd name="T10" fmla="*/ 106 w 106"/>
                <a:gd name="T11" fmla="*/ 106 h 106"/>
                <a:gd name="T12" fmla="*/ 106 w 106"/>
                <a:gd name="T13" fmla="*/ 0 h 106"/>
                <a:gd name="T14" fmla="*/ 79 w 106"/>
                <a:gd name="T15" fmla="*/ 0 h 1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106">
                  <a:moveTo>
                    <a:pt x="79" y="0"/>
                  </a:moveTo>
                  <a:lnTo>
                    <a:pt x="79" y="0"/>
                  </a:lnTo>
                  <a:lnTo>
                    <a:pt x="79" y="80"/>
                  </a:lnTo>
                  <a:lnTo>
                    <a:pt x="0" y="80"/>
                  </a:lnTo>
                  <a:lnTo>
                    <a:pt x="0" y="106"/>
                  </a:lnTo>
                  <a:lnTo>
                    <a:pt x="106" y="106"/>
                  </a:lnTo>
                  <a:lnTo>
                    <a:pt x="106" y="0"/>
                  </a:lnTo>
                  <a:lnTo>
                    <a:pt x="79" y="0"/>
                  </a:lnTo>
                  <a:close/>
                </a:path>
              </a:pathLst>
            </a:custGeom>
            <a:solidFill>
              <a:srgbClr val="282828"/>
            </a:solidFill>
            <a:ln w="0">
              <a:noFill/>
              <a:prstDash val="solid"/>
              <a:round/>
              <a:headEnd/>
              <a:tailEnd/>
            </a:ln>
            <a:effectLst/>
          </p:spPr>
          <p:txBody>
            <a:bodyPr vert="horz" wrap="square" lIns="91427" tIns="45713" rIns="91427" bIns="45713" numCol="1" anchor="t" anchorCtr="0" compatLnSpc="1">
              <a:prstTxWarp prst="textNoShape">
                <a:avLst/>
              </a:prstTxWarp>
            </a:bodyPr>
            <a:lstStyle/>
            <a:p>
              <a:pPr defTabSz="914225"/>
              <a:endParaRPr lang="en-US" sz="1730">
                <a:solidFill>
                  <a:srgbClr val="000000"/>
                </a:solidFill>
                <a:latin typeface="Arial" panose="020B0604020202020204"/>
              </a:endParaRPr>
            </a:p>
          </p:txBody>
        </p:sp>
        <p:sp>
          <p:nvSpPr>
            <p:cNvPr id="132" name="Freeform 29">
              <a:extLst>
                <a:ext uri="{FF2B5EF4-FFF2-40B4-BE49-F238E27FC236}">
                  <a16:creationId xmlns:a16="http://schemas.microsoft.com/office/drawing/2014/main" id="{AD236810-25E6-47E3-8D97-C1615AAF83B8}"/>
                </a:ext>
              </a:extLst>
            </p:cNvPr>
            <p:cNvSpPr>
              <a:spLocks/>
            </p:cNvSpPr>
            <p:nvPr/>
          </p:nvSpPr>
          <p:spPr bwMode="auto">
            <a:xfrm>
              <a:off x="7859708" y="4554456"/>
              <a:ext cx="232064" cy="232947"/>
            </a:xfrm>
            <a:custGeom>
              <a:avLst/>
              <a:gdLst>
                <a:gd name="T0" fmla="*/ 4 w 108"/>
                <a:gd name="T1" fmla="*/ 75 h 108"/>
                <a:gd name="T2" fmla="*/ 4 w 108"/>
                <a:gd name="T3" fmla="*/ 75 h 108"/>
                <a:gd name="T4" fmla="*/ 0 w 108"/>
                <a:gd name="T5" fmla="*/ 54 h 108"/>
                <a:gd name="T6" fmla="*/ 4 w 108"/>
                <a:gd name="T7" fmla="*/ 33 h 108"/>
                <a:gd name="T8" fmla="*/ 16 w 108"/>
                <a:gd name="T9" fmla="*/ 16 h 108"/>
                <a:gd name="T10" fmla="*/ 33 w 108"/>
                <a:gd name="T11" fmla="*/ 4 h 108"/>
                <a:gd name="T12" fmla="*/ 54 w 108"/>
                <a:gd name="T13" fmla="*/ 0 h 108"/>
                <a:gd name="T14" fmla="*/ 75 w 108"/>
                <a:gd name="T15" fmla="*/ 4 h 108"/>
                <a:gd name="T16" fmla="*/ 92 w 108"/>
                <a:gd name="T17" fmla="*/ 16 h 108"/>
                <a:gd name="T18" fmla="*/ 104 w 108"/>
                <a:gd name="T19" fmla="*/ 33 h 108"/>
                <a:gd name="T20" fmla="*/ 108 w 108"/>
                <a:gd name="T21" fmla="*/ 54 h 108"/>
                <a:gd name="T22" fmla="*/ 104 w 108"/>
                <a:gd name="T23" fmla="*/ 75 h 108"/>
                <a:gd name="T24" fmla="*/ 92 w 108"/>
                <a:gd name="T25" fmla="*/ 92 h 108"/>
                <a:gd name="T26" fmla="*/ 75 w 108"/>
                <a:gd name="T27" fmla="*/ 104 h 108"/>
                <a:gd name="T28" fmla="*/ 54 w 108"/>
                <a:gd name="T29" fmla="*/ 108 h 108"/>
                <a:gd name="T30" fmla="*/ 33 w 108"/>
                <a:gd name="T31" fmla="*/ 104 h 108"/>
                <a:gd name="T32" fmla="*/ 16 w 108"/>
                <a:gd name="T33" fmla="*/ 92 h 108"/>
                <a:gd name="T34" fmla="*/ 4 w 108"/>
                <a:gd name="T35" fmla="*/ 75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8" h="108">
                  <a:moveTo>
                    <a:pt x="4" y="75"/>
                  </a:moveTo>
                  <a:lnTo>
                    <a:pt x="4" y="75"/>
                  </a:lnTo>
                  <a:cubicBezTo>
                    <a:pt x="1" y="68"/>
                    <a:pt x="0" y="61"/>
                    <a:pt x="0" y="54"/>
                  </a:cubicBezTo>
                  <a:cubicBezTo>
                    <a:pt x="0" y="46"/>
                    <a:pt x="1" y="39"/>
                    <a:pt x="4" y="33"/>
                  </a:cubicBezTo>
                  <a:cubicBezTo>
                    <a:pt x="7" y="26"/>
                    <a:pt x="11" y="20"/>
                    <a:pt x="16" y="16"/>
                  </a:cubicBezTo>
                  <a:cubicBezTo>
                    <a:pt x="20" y="11"/>
                    <a:pt x="26" y="7"/>
                    <a:pt x="33" y="4"/>
                  </a:cubicBezTo>
                  <a:cubicBezTo>
                    <a:pt x="39" y="1"/>
                    <a:pt x="46" y="0"/>
                    <a:pt x="54" y="0"/>
                  </a:cubicBezTo>
                  <a:cubicBezTo>
                    <a:pt x="61" y="0"/>
                    <a:pt x="68" y="1"/>
                    <a:pt x="75" y="4"/>
                  </a:cubicBezTo>
                  <a:cubicBezTo>
                    <a:pt x="81" y="7"/>
                    <a:pt x="87" y="11"/>
                    <a:pt x="92" y="16"/>
                  </a:cubicBezTo>
                  <a:cubicBezTo>
                    <a:pt x="97" y="20"/>
                    <a:pt x="101" y="26"/>
                    <a:pt x="104" y="33"/>
                  </a:cubicBezTo>
                  <a:cubicBezTo>
                    <a:pt x="106" y="39"/>
                    <a:pt x="108" y="46"/>
                    <a:pt x="108" y="54"/>
                  </a:cubicBezTo>
                  <a:cubicBezTo>
                    <a:pt x="108" y="61"/>
                    <a:pt x="106" y="68"/>
                    <a:pt x="104" y="75"/>
                  </a:cubicBezTo>
                  <a:cubicBezTo>
                    <a:pt x="101" y="81"/>
                    <a:pt x="97" y="87"/>
                    <a:pt x="92" y="92"/>
                  </a:cubicBezTo>
                  <a:cubicBezTo>
                    <a:pt x="87" y="97"/>
                    <a:pt x="81" y="101"/>
                    <a:pt x="75" y="104"/>
                  </a:cubicBezTo>
                  <a:cubicBezTo>
                    <a:pt x="68" y="106"/>
                    <a:pt x="61" y="108"/>
                    <a:pt x="54" y="108"/>
                  </a:cubicBezTo>
                  <a:cubicBezTo>
                    <a:pt x="46" y="108"/>
                    <a:pt x="39" y="106"/>
                    <a:pt x="33" y="104"/>
                  </a:cubicBezTo>
                  <a:cubicBezTo>
                    <a:pt x="26" y="101"/>
                    <a:pt x="20" y="97"/>
                    <a:pt x="16" y="92"/>
                  </a:cubicBezTo>
                  <a:cubicBezTo>
                    <a:pt x="11" y="87"/>
                    <a:pt x="7" y="81"/>
                    <a:pt x="4" y="75"/>
                  </a:cubicBezTo>
                  <a:close/>
                </a:path>
              </a:pathLst>
            </a:custGeom>
            <a:solidFill>
              <a:srgbClr val="C1C1C1"/>
            </a:solidFill>
            <a:ln w="0">
              <a:noFill/>
              <a:prstDash val="solid"/>
              <a:round/>
              <a:headEnd/>
              <a:tailEnd/>
            </a:ln>
            <a:effectLst/>
          </p:spPr>
          <p:txBody>
            <a:bodyPr vert="horz" wrap="square" lIns="91427" tIns="45713" rIns="91427" bIns="45713" numCol="1" anchor="t" anchorCtr="0" compatLnSpc="1">
              <a:prstTxWarp prst="textNoShape">
                <a:avLst/>
              </a:prstTxWarp>
            </a:bodyPr>
            <a:lstStyle/>
            <a:p>
              <a:pPr defTabSz="914225"/>
              <a:endParaRPr lang="en-US" sz="1730">
                <a:solidFill>
                  <a:srgbClr val="000000"/>
                </a:solidFill>
                <a:latin typeface="Arial" panose="020B0604020202020204"/>
              </a:endParaRPr>
            </a:p>
          </p:txBody>
        </p:sp>
        <p:sp>
          <p:nvSpPr>
            <p:cNvPr id="133" name="Freeform 30">
              <a:extLst>
                <a:ext uri="{FF2B5EF4-FFF2-40B4-BE49-F238E27FC236}">
                  <a16:creationId xmlns:a16="http://schemas.microsoft.com/office/drawing/2014/main" id="{27F85502-BAEE-47FE-8480-42540EA9441A}"/>
                </a:ext>
              </a:extLst>
            </p:cNvPr>
            <p:cNvSpPr>
              <a:spLocks/>
            </p:cNvSpPr>
            <p:nvPr/>
          </p:nvSpPr>
          <p:spPr bwMode="auto">
            <a:xfrm>
              <a:off x="7800827" y="4846508"/>
              <a:ext cx="349828" cy="166886"/>
            </a:xfrm>
            <a:custGeom>
              <a:avLst/>
              <a:gdLst>
                <a:gd name="T0" fmla="*/ 0 w 162"/>
                <a:gd name="T1" fmla="*/ 77 h 77"/>
                <a:gd name="T2" fmla="*/ 0 w 162"/>
                <a:gd name="T3" fmla="*/ 77 h 77"/>
                <a:gd name="T4" fmla="*/ 6 w 162"/>
                <a:gd name="T5" fmla="*/ 49 h 77"/>
                <a:gd name="T6" fmla="*/ 23 w 162"/>
                <a:gd name="T7" fmla="*/ 24 h 77"/>
                <a:gd name="T8" fmla="*/ 49 w 162"/>
                <a:gd name="T9" fmla="*/ 6 h 77"/>
                <a:gd name="T10" fmla="*/ 81 w 162"/>
                <a:gd name="T11" fmla="*/ 0 h 77"/>
                <a:gd name="T12" fmla="*/ 113 w 162"/>
                <a:gd name="T13" fmla="*/ 6 h 77"/>
                <a:gd name="T14" fmla="*/ 139 w 162"/>
                <a:gd name="T15" fmla="*/ 23 h 77"/>
                <a:gd name="T16" fmla="*/ 156 w 162"/>
                <a:gd name="T17" fmla="*/ 49 h 77"/>
                <a:gd name="T18" fmla="*/ 162 w 162"/>
                <a:gd name="T19" fmla="*/ 77 h 77"/>
                <a:gd name="T20" fmla="*/ 0 w 162"/>
                <a:gd name="T21"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2" h="77">
                  <a:moveTo>
                    <a:pt x="0" y="77"/>
                  </a:moveTo>
                  <a:lnTo>
                    <a:pt x="0" y="77"/>
                  </a:lnTo>
                  <a:cubicBezTo>
                    <a:pt x="0" y="67"/>
                    <a:pt x="2" y="58"/>
                    <a:pt x="6" y="49"/>
                  </a:cubicBezTo>
                  <a:cubicBezTo>
                    <a:pt x="10" y="39"/>
                    <a:pt x="16" y="31"/>
                    <a:pt x="23" y="24"/>
                  </a:cubicBezTo>
                  <a:cubicBezTo>
                    <a:pt x="30" y="16"/>
                    <a:pt x="39" y="11"/>
                    <a:pt x="49" y="6"/>
                  </a:cubicBezTo>
                  <a:cubicBezTo>
                    <a:pt x="59" y="2"/>
                    <a:pt x="69" y="0"/>
                    <a:pt x="81" y="0"/>
                  </a:cubicBezTo>
                  <a:cubicBezTo>
                    <a:pt x="92" y="0"/>
                    <a:pt x="103" y="2"/>
                    <a:pt x="113" y="6"/>
                  </a:cubicBezTo>
                  <a:cubicBezTo>
                    <a:pt x="123" y="10"/>
                    <a:pt x="131" y="16"/>
                    <a:pt x="139" y="23"/>
                  </a:cubicBezTo>
                  <a:cubicBezTo>
                    <a:pt x="146" y="31"/>
                    <a:pt x="152" y="39"/>
                    <a:pt x="156" y="49"/>
                  </a:cubicBezTo>
                  <a:cubicBezTo>
                    <a:pt x="159" y="58"/>
                    <a:pt x="161" y="67"/>
                    <a:pt x="162" y="77"/>
                  </a:cubicBezTo>
                  <a:lnTo>
                    <a:pt x="0" y="77"/>
                  </a:lnTo>
                  <a:close/>
                </a:path>
              </a:pathLst>
            </a:custGeom>
            <a:solidFill>
              <a:srgbClr val="0078D7"/>
            </a:solidFill>
            <a:ln w="0">
              <a:noFill/>
              <a:prstDash val="solid"/>
              <a:round/>
              <a:headEnd/>
              <a:tailEnd/>
            </a:ln>
            <a:effectLst/>
          </p:spPr>
          <p:txBody>
            <a:bodyPr vert="horz" wrap="square" lIns="91427" tIns="45713" rIns="91427" bIns="45713" numCol="1" anchor="t" anchorCtr="0" compatLnSpc="1">
              <a:prstTxWarp prst="textNoShape">
                <a:avLst/>
              </a:prstTxWarp>
            </a:bodyPr>
            <a:lstStyle/>
            <a:p>
              <a:pPr defTabSz="914225"/>
              <a:endParaRPr lang="en-US" sz="1730">
                <a:solidFill>
                  <a:srgbClr val="000000"/>
                </a:solidFill>
                <a:latin typeface="Arial" panose="020B0604020202020204"/>
              </a:endParaRPr>
            </a:p>
          </p:txBody>
        </p:sp>
      </p:grpSp>
      <p:sp>
        <p:nvSpPr>
          <p:cNvPr id="145" name="Oval 144">
            <a:extLst>
              <a:ext uri="{FF2B5EF4-FFF2-40B4-BE49-F238E27FC236}">
                <a16:creationId xmlns:a16="http://schemas.microsoft.com/office/drawing/2014/main" id="{84BDFEBE-2825-0348-91DD-D64BD6226912}"/>
              </a:ext>
            </a:extLst>
          </p:cNvPr>
          <p:cNvSpPr/>
          <p:nvPr/>
        </p:nvSpPr>
        <p:spPr bwMode="auto">
          <a:xfrm>
            <a:off x="4909986" y="5245434"/>
            <a:ext cx="1325526" cy="1325526"/>
          </a:xfrm>
          <a:prstGeom prst="ellipse">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gradFill>
                <a:gsLst>
                  <a:gs pos="0">
                    <a:srgbClr val="FFFFFF"/>
                  </a:gs>
                  <a:gs pos="100000">
                    <a:srgbClr val="FFFFFF"/>
                  </a:gs>
                </a:gsLst>
                <a:lin ang="5400000" scaled="0"/>
              </a:gradFill>
              <a:cs typeface="Segoe UI" pitchFamily="34" charset="0"/>
            </a:endParaRPr>
          </a:p>
        </p:txBody>
      </p:sp>
      <p:grpSp>
        <p:nvGrpSpPr>
          <p:cNvPr id="134" name="!!Employee">
            <a:extLst>
              <a:ext uri="{FF2B5EF4-FFF2-40B4-BE49-F238E27FC236}">
                <a16:creationId xmlns:a16="http://schemas.microsoft.com/office/drawing/2014/main" id="{33F1B21B-19EA-42BB-86EA-5A5EFDA3D892}"/>
              </a:ext>
            </a:extLst>
          </p:cNvPr>
          <p:cNvGrpSpPr/>
          <p:nvPr/>
        </p:nvGrpSpPr>
        <p:grpSpPr>
          <a:xfrm>
            <a:off x="5207716" y="5463918"/>
            <a:ext cx="717658" cy="765621"/>
            <a:chOff x="3309100" y="1872647"/>
            <a:chExt cx="641350" cy="684213"/>
          </a:xfrm>
          <a:effectLst>
            <a:outerShdw blurRad="50800" dist="38100" dir="2700000" algn="tl" rotWithShape="0">
              <a:prstClr val="black">
                <a:alpha val="0"/>
              </a:prstClr>
            </a:outerShdw>
          </a:effectLst>
        </p:grpSpPr>
        <p:sp>
          <p:nvSpPr>
            <p:cNvPr id="135" name="Freeform 15">
              <a:extLst>
                <a:ext uri="{FF2B5EF4-FFF2-40B4-BE49-F238E27FC236}">
                  <a16:creationId xmlns:a16="http://schemas.microsoft.com/office/drawing/2014/main" id="{372325B6-23C9-42C5-8E87-510A621F2168}"/>
                </a:ext>
              </a:extLst>
            </p:cNvPr>
            <p:cNvSpPr>
              <a:spLocks noEditPoints="1"/>
            </p:cNvSpPr>
            <p:nvPr/>
          </p:nvSpPr>
          <p:spPr bwMode="auto">
            <a:xfrm>
              <a:off x="3309100" y="1996472"/>
              <a:ext cx="320675" cy="560388"/>
            </a:xfrm>
            <a:custGeom>
              <a:avLst/>
              <a:gdLst>
                <a:gd name="T0" fmla="*/ 54 w 163"/>
                <a:gd name="T1" fmla="*/ 54 h 285"/>
                <a:gd name="T2" fmla="*/ 54 w 163"/>
                <a:gd name="T3" fmla="*/ 54 h 285"/>
                <a:gd name="T4" fmla="*/ 27 w 163"/>
                <a:gd name="T5" fmla="*/ 54 h 285"/>
                <a:gd name="T6" fmla="*/ 27 w 163"/>
                <a:gd name="T7" fmla="*/ 27 h 285"/>
                <a:gd name="T8" fmla="*/ 54 w 163"/>
                <a:gd name="T9" fmla="*/ 27 h 285"/>
                <a:gd name="T10" fmla="*/ 54 w 163"/>
                <a:gd name="T11" fmla="*/ 54 h 285"/>
                <a:gd name="T12" fmla="*/ 54 w 163"/>
                <a:gd name="T13" fmla="*/ 108 h 285"/>
                <a:gd name="T14" fmla="*/ 54 w 163"/>
                <a:gd name="T15" fmla="*/ 108 h 285"/>
                <a:gd name="T16" fmla="*/ 27 w 163"/>
                <a:gd name="T17" fmla="*/ 108 h 285"/>
                <a:gd name="T18" fmla="*/ 27 w 163"/>
                <a:gd name="T19" fmla="*/ 81 h 285"/>
                <a:gd name="T20" fmla="*/ 54 w 163"/>
                <a:gd name="T21" fmla="*/ 81 h 285"/>
                <a:gd name="T22" fmla="*/ 54 w 163"/>
                <a:gd name="T23" fmla="*/ 108 h 285"/>
                <a:gd name="T24" fmla="*/ 54 w 163"/>
                <a:gd name="T25" fmla="*/ 163 h 285"/>
                <a:gd name="T26" fmla="*/ 54 w 163"/>
                <a:gd name="T27" fmla="*/ 163 h 285"/>
                <a:gd name="T28" fmla="*/ 27 w 163"/>
                <a:gd name="T29" fmla="*/ 163 h 285"/>
                <a:gd name="T30" fmla="*/ 27 w 163"/>
                <a:gd name="T31" fmla="*/ 135 h 285"/>
                <a:gd name="T32" fmla="*/ 54 w 163"/>
                <a:gd name="T33" fmla="*/ 135 h 285"/>
                <a:gd name="T34" fmla="*/ 54 w 163"/>
                <a:gd name="T35" fmla="*/ 163 h 285"/>
                <a:gd name="T36" fmla="*/ 54 w 163"/>
                <a:gd name="T37" fmla="*/ 217 h 285"/>
                <a:gd name="T38" fmla="*/ 54 w 163"/>
                <a:gd name="T39" fmla="*/ 217 h 285"/>
                <a:gd name="T40" fmla="*/ 27 w 163"/>
                <a:gd name="T41" fmla="*/ 217 h 285"/>
                <a:gd name="T42" fmla="*/ 27 w 163"/>
                <a:gd name="T43" fmla="*/ 190 h 285"/>
                <a:gd name="T44" fmla="*/ 54 w 163"/>
                <a:gd name="T45" fmla="*/ 190 h 285"/>
                <a:gd name="T46" fmla="*/ 54 w 163"/>
                <a:gd name="T47" fmla="*/ 217 h 285"/>
                <a:gd name="T48" fmla="*/ 54 w 163"/>
                <a:gd name="T49" fmla="*/ 271 h 285"/>
                <a:gd name="T50" fmla="*/ 54 w 163"/>
                <a:gd name="T51" fmla="*/ 271 h 285"/>
                <a:gd name="T52" fmla="*/ 27 w 163"/>
                <a:gd name="T53" fmla="*/ 271 h 285"/>
                <a:gd name="T54" fmla="*/ 27 w 163"/>
                <a:gd name="T55" fmla="*/ 244 h 285"/>
                <a:gd name="T56" fmla="*/ 54 w 163"/>
                <a:gd name="T57" fmla="*/ 244 h 285"/>
                <a:gd name="T58" fmla="*/ 54 w 163"/>
                <a:gd name="T59" fmla="*/ 271 h 285"/>
                <a:gd name="T60" fmla="*/ 81 w 163"/>
                <a:gd name="T61" fmla="*/ 27 h 285"/>
                <a:gd name="T62" fmla="*/ 81 w 163"/>
                <a:gd name="T63" fmla="*/ 27 h 285"/>
                <a:gd name="T64" fmla="*/ 163 w 163"/>
                <a:gd name="T65" fmla="*/ 27 h 285"/>
                <a:gd name="T66" fmla="*/ 163 w 163"/>
                <a:gd name="T67" fmla="*/ 0 h 285"/>
                <a:gd name="T68" fmla="*/ 0 w 163"/>
                <a:gd name="T69" fmla="*/ 0 h 285"/>
                <a:gd name="T70" fmla="*/ 0 w 163"/>
                <a:gd name="T71" fmla="*/ 285 h 285"/>
                <a:gd name="T72" fmla="*/ 81 w 163"/>
                <a:gd name="T73" fmla="*/ 285 h 285"/>
                <a:gd name="T74" fmla="*/ 81 w 163"/>
                <a:gd name="T75" fmla="*/ 27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3" h="285">
                  <a:moveTo>
                    <a:pt x="54" y="54"/>
                  </a:moveTo>
                  <a:lnTo>
                    <a:pt x="54" y="54"/>
                  </a:lnTo>
                  <a:lnTo>
                    <a:pt x="27" y="54"/>
                  </a:lnTo>
                  <a:lnTo>
                    <a:pt x="27" y="27"/>
                  </a:lnTo>
                  <a:lnTo>
                    <a:pt x="54" y="27"/>
                  </a:lnTo>
                  <a:lnTo>
                    <a:pt x="54" y="54"/>
                  </a:lnTo>
                  <a:close/>
                  <a:moveTo>
                    <a:pt x="54" y="108"/>
                  </a:moveTo>
                  <a:lnTo>
                    <a:pt x="54" y="108"/>
                  </a:lnTo>
                  <a:lnTo>
                    <a:pt x="27" y="108"/>
                  </a:lnTo>
                  <a:lnTo>
                    <a:pt x="27" y="81"/>
                  </a:lnTo>
                  <a:lnTo>
                    <a:pt x="54" y="81"/>
                  </a:lnTo>
                  <a:lnTo>
                    <a:pt x="54" y="108"/>
                  </a:lnTo>
                  <a:close/>
                  <a:moveTo>
                    <a:pt x="54" y="163"/>
                  </a:moveTo>
                  <a:lnTo>
                    <a:pt x="54" y="163"/>
                  </a:lnTo>
                  <a:lnTo>
                    <a:pt x="27" y="163"/>
                  </a:lnTo>
                  <a:lnTo>
                    <a:pt x="27" y="135"/>
                  </a:lnTo>
                  <a:lnTo>
                    <a:pt x="54" y="135"/>
                  </a:lnTo>
                  <a:lnTo>
                    <a:pt x="54" y="163"/>
                  </a:lnTo>
                  <a:close/>
                  <a:moveTo>
                    <a:pt x="54" y="217"/>
                  </a:moveTo>
                  <a:lnTo>
                    <a:pt x="54" y="217"/>
                  </a:lnTo>
                  <a:lnTo>
                    <a:pt x="27" y="217"/>
                  </a:lnTo>
                  <a:lnTo>
                    <a:pt x="27" y="190"/>
                  </a:lnTo>
                  <a:lnTo>
                    <a:pt x="54" y="190"/>
                  </a:lnTo>
                  <a:lnTo>
                    <a:pt x="54" y="217"/>
                  </a:lnTo>
                  <a:close/>
                  <a:moveTo>
                    <a:pt x="54" y="271"/>
                  </a:moveTo>
                  <a:lnTo>
                    <a:pt x="54" y="271"/>
                  </a:lnTo>
                  <a:lnTo>
                    <a:pt x="27" y="271"/>
                  </a:lnTo>
                  <a:lnTo>
                    <a:pt x="27" y="244"/>
                  </a:lnTo>
                  <a:lnTo>
                    <a:pt x="54" y="244"/>
                  </a:lnTo>
                  <a:lnTo>
                    <a:pt x="54" y="271"/>
                  </a:lnTo>
                  <a:close/>
                  <a:moveTo>
                    <a:pt x="81" y="27"/>
                  </a:moveTo>
                  <a:lnTo>
                    <a:pt x="81" y="27"/>
                  </a:lnTo>
                  <a:lnTo>
                    <a:pt x="163" y="27"/>
                  </a:lnTo>
                  <a:lnTo>
                    <a:pt x="163" y="0"/>
                  </a:lnTo>
                  <a:lnTo>
                    <a:pt x="0" y="0"/>
                  </a:lnTo>
                  <a:lnTo>
                    <a:pt x="0" y="285"/>
                  </a:lnTo>
                  <a:lnTo>
                    <a:pt x="81" y="285"/>
                  </a:lnTo>
                  <a:lnTo>
                    <a:pt x="81" y="27"/>
                  </a:lnTo>
                  <a:close/>
                </a:path>
              </a:pathLst>
            </a:custGeom>
            <a:solidFill>
              <a:srgbClr val="0070C0"/>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5"/>
              <a:endParaRPr lang="en-US" sz="1730">
                <a:solidFill>
                  <a:srgbClr val="000000"/>
                </a:solidFill>
                <a:latin typeface="Arial" panose="020B0604020202020204"/>
              </a:endParaRPr>
            </a:p>
          </p:txBody>
        </p:sp>
        <p:sp>
          <p:nvSpPr>
            <p:cNvPr id="136" name="Freeform 16">
              <a:extLst>
                <a:ext uri="{FF2B5EF4-FFF2-40B4-BE49-F238E27FC236}">
                  <a16:creationId xmlns:a16="http://schemas.microsoft.com/office/drawing/2014/main" id="{D315C0E0-784B-45F1-911B-5BAA64070135}"/>
                </a:ext>
              </a:extLst>
            </p:cNvPr>
            <p:cNvSpPr>
              <a:spLocks noEditPoints="1"/>
            </p:cNvSpPr>
            <p:nvPr/>
          </p:nvSpPr>
          <p:spPr bwMode="auto">
            <a:xfrm>
              <a:off x="3521825" y="2102835"/>
              <a:ext cx="266700" cy="454025"/>
            </a:xfrm>
            <a:custGeom>
              <a:avLst/>
              <a:gdLst>
                <a:gd name="T0" fmla="*/ 82 w 136"/>
                <a:gd name="T1" fmla="*/ 81 h 231"/>
                <a:gd name="T2" fmla="*/ 82 w 136"/>
                <a:gd name="T3" fmla="*/ 81 h 231"/>
                <a:gd name="T4" fmla="*/ 109 w 136"/>
                <a:gd name="T5" fmla="*/ 81 h 231"/>
                <a:gd name="T6" fmla="*/ 109 w 136"/>
                <a:gd name="T7" fmla="*/ 109 h 231"/>
                <a:gd name="T8" fmla="*/ 82 w 136"/>
                <a:gd name="T9" fmla="*/ 109 h 231"/>
                <a:gd name="T10" fmla="*/ 82 w 136"/>
                <a:gd name="T11" fmla="*/ 81 h 231"/>
                <a:gd name="T12" fmla="*/ 55 w 136"/>
                <a:gd name="T13" fmla="*/ 54 h 231"/>
                <a:gd name="T14" fmla="*/ 55 w 136"/>
                <a:gd name="T15" fmla="*/ 54 h 231"/>
                <a:gd name="T16" fmla="*/ 28 w 136"/>
                <a:gd name="T17" fmla="*/ 54 h 231"/>
                <a:gd name="T18" fmla="*/ 28 w 136"/>
                <a:gd name="T19" fmla="*/ 27 h 231"/>
                <a:gd name="T20" fmla="*/ 55 w 136"/>
                <a:gd name="T21" fmla="*/ 27 h 231"/>
                <a:gd name="T22" fmla="*/ 55 w 136"/>
                <a:gd name="T23" fmla="*/ 54 h 231"/>
                <a:gd name="T24" fmla="*/ 55 w 136"/>
                <a:gd name="T25" fmla="*/ 109 h 231"/>
                <a:gd name="T26" fmla="*/ 55 w 136"/>
                <a:gd name="T27" fmla="*/ 109 h 231"/>
                <a:gd name="T28" fmla="*/ 28 w 136"/>
                <a:gd name="T29" fmla="*/ 109 h 231"/>
                <a:gd name="T30" fmla="*/ 28 w 136"/>
                <a:gd name="T31" fmla="*/ 81 h 231"/>
                <a:gd name="T32" fmla="*/ 55 w 136"/>
                <a:gd name="T33" fmla="*/ 81 h 231"/>
                <a:gd name="T34" fmla="*/ 55 w 136"/>
                <a:gd name="T35" fmla="*/ 109 h 231"/>
                <a:gd name="T36" fmla="*/ 82 w 136"/>
                <a:gd name="T37" fmla="*/ 27 h 231"/>
                <a:gd name="T38" fmla="*/ 82 w 136"/>
                <a:gd name="T39" fmla="*/ 27 h 231"/>
                <a:gd name="T40" fmla="*/ 109 w 136"/>
                <a:gd name="T41" fmla="*/ 27 h 231"/>
                <a:gd name="T42" fmla="*/ 109 w 136"/>
                <a:gd name="T43" fmla="*/ 54 h 231"/>
                <a:gd name="T44" fmla="*/ 82 w 136"/>
                <a:gd name="T45" fmla="*/ 54 h 231"/>
                <a:gd name="T46" fmla="*/ 82 w 136"/>
                <a:gd name="T47" fmla="*/ 27 h 231"/>
                <a:gd name="T48" fmla="*/ 136 w 136"/>
                <a:gd name="T49" fmla="*/ 231 h 231"/>
                <a:gd name="T50" fmla="*/ 136 w 136"/>
                <a:gd name="T51" fmla="*/ 231 h 231"/>
                <a:gd name="T52" fmla="*/ 136 w 136"/>
                <a:gd name="T53" fmla="*/ 0 h 231"/>
                <a:gd name="T54" fmla="*/ 0 w 136"/>
                <a:gd name="T55" fmla="*/ 0 h 231"/>
                <a:gd name="T56" fmla="*/ 0 w 136"/>
                <a:gd name="T57" fmla="*/ 231 h 231"/>
                <a:gd name="T58" fmla="*/ 28 w 136"/>
                <a:gd name="T59" fmla="*/ 231 h 231"/>
                <a:gd name="T60" fmla="*/ 28 w 136"/>
                <a:gd name="T61" fmla="*/ 136 h 231"/>
                <a:gd name="T62" fmla="*/ 109 w 136"/>
                <a:gd name="T63" fmla="*/ 136 h 231"/>
                <a:gd name="T64" fmla="*/ 109 w 136"/>
                <a:gd name="T65" fmla="*/ 231 h 231"/>
                <a:gd name="T66" fmla="*/ 136 w 136"/>
                <a:gd name="T67" fmla="*/ 231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36" h="231">
                  <a:moveTo>
                    <a:pt x="82" y="81"/>
                  </a:moveTo>
                  <a:lnTo>
                    <a:pt x="82" y="81"/>
                  </a:lnTo>
                  <a:lnTo>
                    <a:pt x="109" y="81"/>
                  </a:lnTo>
                  <a:lnTo>
                    <a:pt x="109" y="109"/>
                  </a:lnTo>
                  <a:lnTo>
                    <a:pt x="82" y="109"/>
                  </a:lnTo>
                  <a:lnTo>
                    <a:pt x="82" y="81"/>
                  </a:lnTo>
                  <a:close/>
                  <a:moveTo>
                    <a:pt x="55" y="54"/>
                  </a:moveTo>
                  <a:lnTo>
                    <a:pt x="55" y="54"/>
                  </a:lnTo>
                  <a:lnTo>
                    <a:pt x="28" y="54"/>
                  </a:lnTo>
                  <a:lnTo>
                    <a:pt x="28" y="27"/>
                  </a:lnTo>
                  <a:lnTo>
                    <a:pt x="55" y="27"/>
                  </a:lnTo>
                  <a:lnTo>
                    <a:pt x="55" y="54"/>
                  </a:lnTo>
                  <a:close/>
                  <a:moveTo>
                    <a:pt x="55" y="109"/>
                  </a:moveTo>
                  <a:lnTo>
                    <a:pt x="55" y="109"/>
                  </a:lnTo>
                  <a:lnTo>
                    <a:pt x="28" y="109"/>
                  </a:lnTo>
                  <a:lnTo>
                    <a:pt x="28" y="81"/>
                  </a:lnTo>
                  <a:lnTo>
                    <a:pt x="55" y="81"/>
                  </a:lnTo>
                  <a:lnTo>
                    <a:pt x="55" y="109"/>
                  </a:lnTo>
                  <a:close/>
                  <a:moveTo>
                    <a:pt x="82" y="27"/>
                  </a:moveTo>
                  <a:lnTo>
                    <a:pt x="82" y="27"/>
                  </a:lnTo>
                  <a:lnTo>
                    <a:pt x="109" y="27"/>
                  </a:lnTo>
                  <a:lnTo>
                    <a:pt x="109" y="54"/>
                  </a:lnTo>
                  <a:lnTo>
                    <a:pt x="82" y="54"/>
                  </a:lnTo>
                  <a:lnTo>
                    <a:pt x="82" y="27"/>
                  </a:lnTo>
                  <a:close/>
                  <a:moveTo>
                    <a:pt x="136" y="231"/>
                  </a:moveTo>
                  <a:lnTo>
                    <a:pt x="136" y="231"/>
                  </a:lnTo>
                  <a:lnTo>
                    <a:pt x="136" y="0"/>
                  </a:lnTo>
                  <a:lnTo>
                    <a:pt x="0" y="0"/>
                  </a:lnTo>
                  <a:lnTo>
                    <a:pt x="0" y="231"/>
                  </a:lnTo>
                  <a:lnTo>
                    <a:pt x="28" y="231"/>
                  </a:lnTo>
                  <a:lnTo>
                    <a:pt x="28" y="136"/>
                  </a:lnTo>
                  <a:lnTo>
                    <a:pt x="109" y="136"/>
                  </a:lnTo>
                  <a:lnTo>
                    <a:pt x="109" y="231"/>
                  </a:lnTo>
                  <a:lnTo>
                    <a:pt x="136" y="231"/>
                  </a:lnTo>
                  <a:close/>
                </a:path>
              </a:pathLst>
            </a:custGeom>
            <a:solidFill>
              <a:srgbClr val="282828"/>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5"/>
              <a:endParaRPr lang="en-US" sz="1730">
                <a:solidFill>
                  <a:srgbClr val="000000"/>
                </a:solidFill>
                <a:latin typeface="Arial" panose="020B0604020202020204"/>
              </a:endParaRPr>
            </a:p>
          </p:txBody>
        </p:sp>
        <p:sp>
          <p:nvSpPr>
            <p:cNvPr id="137" name="Freeform 17">
              <a:extLst>
                <a:ext uri="{FF2B5EF4-FFF2-40B4-BE49-F238E27FC236}">
                  <a16:creationId xmlns:a16="http://schemas.microsoft.com/office/drawing/2014/main" id="{E32E5886-7BBA-4776-9BE2-F9601B64B909}"/>
                </a:ext>
              </a:extLst>
            </p:cNvPr>
            <p:cNvSpPr>
              <a:spLocks/>
            </p:cNvSpPr>
            <p:nvPr/>
          </p:nvSpPr>
          <p:spPr bwMode="auto">
            <a:xfrm>
              <a:off x="3629775" y="2423510"/>
              <a:ext cx="52387" cy="133350"/>
            </a:xfrm>
            <a:custGeom>
              <a:avLst/>
              <a:gdLst>
                <a:gd name="T0" fmla="*/ 27 w 27"/>
                <a:gd name="T1" fmla="*/ 0 h 68"/>
                <a:gd name="T2" fmla="*/ 27 w 27"/>
                <a:gd name="T3" fmla="*/ 0 h 68"/>
                <a:gd name="T4" fmla="*/ 0 w 27"/>
                <a:gd name="T5" fmla="*/ 0 h 68"/>
                <a:gd name="T6" fmla="*/ 0 w 27"/>
                <a:gd name="T7" fmla="*/ 68 h 68"/>
                <a:gd name="T8" fmla="*/ 27 w 27"/>
                <a:gd name="T9" fmla="*/ 68 h 68"/>
                <a:gd name="T10" fmla="*/ 27 w 27"/>
                <a:gd name="T11" fmla="*/ 0 h 68"/>
              </a:gdLst>
              <a:ahLst/>
              <a:cxnLst>
                <a:cxn ang="0">
                  <a:pos x="T0" y="T1"/>
                </a:cxn>
                <a:cxn ang="0">
                  <a:pos x="T2" y="T3"/>
                </a:cxn>
                <a:cxn ang="0">
                  <a:pos x="T4" y="T5"/>
                </a:cxn>
                <a:cxn ang="0">
                  <a:pos x="T6" y="T7"/>
                </a:cxn>
                <a:cxn ang="0">
                  <a:pos x="T8" y="T9"/>
                </a:cxn>
                <a:cxn ang="0">
                  <a:pos x="T10" y="T11"/>
                </a:cxn>
              </a:cxnLst>
              <a:rect l="0" t="0" r="r" b="b"/>
              <a:pathLst>
                <a:path w="27" h="68">
                  <a:moveTo>
                    <a:pt x="27" y="0"/>
                  </a:moveTo>
                  <a:lnTo>
                    <a:pt x="27" y="0"/>
                  </a:lnTo>
                  <a:lnTo>
                    <a:pt x="0" y="0"/>
                  </a:lnTo>
                  <a:lnTo>
                    <a:pt x="0" y="68"/>
                  </a:lnTo>
                  <a:lnTo>
                    <a:pt x="27" y="68"/>
                  </a:lnTo>
                  <a:lnTo>
                    <a:pt x="27" y="0"/>
                  </a:lnTo>
                  <a:close/>
                </a:path>
              </a:pathLst>
            </a:custGeom>
            <a:solidFill>
              <a:srgbClr val="50E6FF"/>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5"/>
              <a:endParaRPr lang="en-US" sz="1730">
                <a:solidFill>
                  <a:srgbClr val="000000"/>
                </a:solidFill>
                <a:latin typeface="Arial" panose="020B0604020202020204"/>
              </a:endParaRPr>
            </a:p>
          </p:txBody>
        </p:sp>
        <p:sp>
          <p:nvSpPr>
            <p:cNvPr id="138" name="Freeform 18">
              <a:extLst>
                <a:ext uri="{FF2B5EF4-FFF2-40B4-BE49-F238E27FC236}">
                  <a16:creationId xmlns:a16="http://schemas.microsoft.com/office/drawing/2014/main" id="{963C7655-0F59-41BA-95C4-0728D3BDAC74}"/>
                </a:ext>
              </a:extLst>
            </p:cNvPr>
            <p:cNvSpPr>
              <a:spLocks/>
            </p:cNvSpPr>
            <p:nvPr/>
          </p:nvSpPr>
          <p:spPr bwMode="auto">
            <a:xfrm>
              <a:off x="3788525" y="1872647"/>
              <a:ext cx="161925" cy="684213"/>
            </a:xfrm>
            <a:custGeom>
              <a:avLst/>
              <a:gdLst>
                <a:gd name="T0" fmla="*/ 82 w 82"/>
                <a:gd name="T1" fmla="*/ 348 h 348"/>
                <a:gd name="T2" fmla="*/ 82 w 82"/>
                <a:gd name="T3" fmla="*/ 348 h 348"/>
                <a:gd name="T4" fmla="*/ 82 w 82"/>
                <a:gd name="T5" fmla="*/ 82 h 348"/>
                <a:gd name="T6" fmla="*/ 0 w 82"/>
                <a:gd name="T7" fmla="*/ 0 h 348"/>
                <a:gd name="T8" fmla="*/ 0 w 82"/>
                <a:gd name="T9" fmla="*/ 90 h 348"/>
                <a:gd name="T10" fmla="*/ 27 w 82"/>
                <a:gd name="T11" fmla="*/ 90 h 348"/>
                <a:gd name="T12" fmla="*/ 27 w 82"/>
                <a:gd name="T13" fmla="*/ 348 h 348"/>
                <a:gd name="T14" fmla="*/ 82 w 82"/>
                <a:gd name="T15" fmla="*/ 348 h 3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348">
                  <a:moveTo>
                    <a:pt x="82" y="348"/>
                  </a:moveTo>
                  <a:lnTo>
                    <a:pt x="82" y="348"/>
                  </a:lnTo>
                  <a:lnTo>
                    <a:pt x="82" y="82"/>
                  </a:lnTo>
                  <a:lnTo>
                    <a:pt x="0" y="0"/>
                  </a:lnTo>
                  <a:lnTo>
                    <a:pt x="0" y="90"/>
                  </a:lnTo>
                  <a:lnTo>
                    <a:pt x="27" y="90"/>
                  </a:lnTo>
                  <a:lnTo>
                    <a:pt x="27" y="348"/>
                  </a:lnTo>
                  <a:lnTo>
                    <a:pt x="82" y="348"/>
                  </a:lnTo>
                  <a:close/>
                </a:path>
              </a:pathLst>
            </a:custGeom>
            <a:solidFill>
              <a:srgbClr val="C1C1C1"/>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5"/>
              <a:endParaRPr lang="en-US" sz="1730">
                <a:solidFill>
                  <a:srgbClr val="000000"/>
                </a:solidFill>
                <a:latin typeface="Arial" panose="020B0604020202020204"/>
              </a:endParaRPr>
            </a:p>
          </p:txBody>
        </p:sp>
      </p:grpSp>
      <p:grpSp>
        <p:nvGrpSpPr>
          <p:cNvPr id="3" name="Group 2">
            <a:extLst>
              <a:ext uri="{FF2B5EF4-FFF2-40B4-BE49-F238E27FC236}">
                <a16:creationId xmlns:a16="http://schemas.microsoft.com/office/drawing/2014/main" id="{64F666E5-9F49-4457-B13B-E7C746F53A5E}"/>
              </a:ext>
            </a:extLst>
          </p:cNvPr>
          <p:cNvGrpSpPr/>
          <p:nvPr/>
        </p:nvGrpSpPr>
        <p:grpSpPr>
          <a:xfrm>
            <a:off x="6059540" y="5584425"/>
            <a:ext cx="1133268" cy="710742"/>
            <a:chOff x="4715098" y="6931462"/>
            <a:chExt cx="1269672" cy="796289"/>
          </a:xfrm>
        </p:grpSpPr>
        <p:sp useBgFill="1">
          <p:nvSpPr>
            <p:cNvPr id="169" name="Rectangle: Rounded Corners 168">
              <a:extLst>
                <a:ext uri="{FF2B5EF4-FFF2-40B4-BE49-F238E27FC236}">
                  <a16:creationId xmlns:a16="http://schemas.microsoft.com/office/drawing/2014/main" id="{A1F8092F-D5E1-4402-A555-3BDF0847BF1B}"/>
                </a:ext>
              </a:extLst>
            </p:cNvPr>
            <p:cNvSpPr/>
            <p:nvPr/>
          </p:nvSpPr>
          <p:spPr bwMode="auto">
            <a:xfrm>
              <a:off x="4730750" y="6931462"/>
              <a:ext cx="1238250" cy="795661"/>
            </a:xfrm>
            <a:prstGeom prst="roundRect">
              <a:avLst>
                <a:gd name="adj" fmla="val 8686"/>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141" name="Picture 39">
              <a:extLst>
                <a:ext uri="{FF2B5EF4-FFF2-40B4-BE49-F238E27FC236}">
                  <a16:creationId xmlns:a16="http://schemas.microsoft.com/office/drawing/2014/main" id="{C09A675F-CFD4-CC41-9681-A71DE96C4717}"/>
                </a:ext>
              </a:extLst>
            </p:cNvPr>
            <p:cNvPicPr>
              <a:picLocks noChangeAspect="1"/>
            </p:cNvPicPr>
            <p:nvPr/>
          </p:nvPicPr>
          <p:blipFill>
            <a:blip r:embed="rId24">
              <a:extLst>
                <a:ext uri="{96DAC541-7B7A-43D3-8B79-37D633B846F1}">
                  <asvg:svgBlip xmlns:asvg="http://schemas.microsoft.com/office/drawing/2016/SVG/main" r:embed="rId25"/>
                </a:ext>
              </a:extLst>
            </a:blip>
            <a:srcRect/>
            <a:stretch/>
          </p:blipFill>
          <p:spPr>
            <a:xfrm>
              <a:off x="4715098" y="6932090"/>
              <a:ext cx="1269672" cy="795661"/>
            </a:xfrm>
            <a:prstGeom prst="rect">
              <a:avLst/>
            </a:prstGeom>
          </p:spPr>
        </p:pic>
      </p:grpSp>
      <p:sp>
        <p:nvSpPr>
          <p:cNvPr id="6" name="TextBox 5">
            <a:extLst>
              <a:ext uri="{FF2B5EF4-FFF2-40B4-BE49-F238E27FC236}">
                <a16:creationId xmlns:a16="http://schemas.microsoft.com/office/drawing/2014/main" id="{C6AE0FA6-DC54-496A-AC56-B1DD1068DD34}"/>
              </a:ext>
            </a:extLst>
          </p:cNvPr>
          <p:cNvSpPr txBox="1"/>
          <p:nvPr/>
        </p:nvSpPr>
        <p:spPr>
          <a:xfrm>
            <a:off x="286871" y="6427694"/>
            <a:ext cx="137858" cy="307777"/>
          </a:xfrm>
          <a:prstGeom prst="rect">
            <a:avLst/>
          </a:prstGeom>
          <a:noFill/>
        </p:spPr>
        <p:txBody>
          <a:bodyPr wrap="none" lIns="0" tIns="0" rIns="0" bIns="0" rtlCol="0">
            <a:spAutoFit/>
          </a:bodyPr>
          <a:lstStyle/>
          <a:p>
            <a:pPr algn="l"/>
            <a:fld id="{75E8E2A3-35EC-44CC-90A7-AF9A02EE3F5C}" type="slidenum">
              <a:rPr lang="en-US" sz="2000" smtClean="0">
                <a:gradFill>
                  <a:gsLst>
                    <a:gs pos="2917">
                      <a:schemeClr val="tx1"/>
                    </a:gs>
                    <a:gs pos="30000">
                      <a:schemeClr val="tx1"/>
                    </a:gs>
                  </a:gsLst>
                  <a:lin ang="5400000" scaled="0"/>
                </a:gradFill>
              </a:rPr>
              <a:t>18</a:t>
            </a:fld>
            <a:endParaRPr lang="en-US" sz="200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2522013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4"/>
                                        </p:tgtEl>
                                        <p:attrNameLst>
                                          <p:attrName>style.visibility</p:attrName>
                                        </p:attrNameLst>
                                      </p:cBhvr>
                                      <p:to>
                                        <p:strVal val="visible"/>
                                      </p:to>
                                    </p:set>
                                    <p:animEffect transition="in" filter="fade">
                                      <p:cBhvr>
                                        <p:cTn id="7" dur="500"/>
                                        <p:tgtEl>
                                          <p:spTgt spid="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2C58396-B5E9-82E9-640B-7D06016A43B9}"/>
              </a:ext>
            </a:extLst>
          </p:cNvPr>
          <p:cNvSpPr>
            <a:spLocks noGrp="1"/>
          </p:cNvSpPr>
          <p:nvPr>
            <p:ph type="title"/>
          </p:nvPr>
        </p:nvSpPr>
        <p:spPr>
          <a:xfrm>
            <a:off x="585215" y="2537210"/>
            <a:ext cx="7571497" cy="997196"/>
          </a:xfrm>
        </p:spPr>
        <p:txBody>
          <a:bodyPr/>
          <a:lstStyle/>
          <a:p>
            <a:r>
              <a:rPr lang="en-US" dirty="0"/>
              <a:t>Adding Authentication to an App</a:t>
            </a:r>
          </a:p>
        </p:txBody>
      </p:sp>
    </p:spTree>
    <p:extLst>
      <p:ext uri="{BB962C8B-B14F-4D97-AF65-F5344CB8AC3E}">
        <p14:creationId xmlns:p14="http://schemas.microsoft.com/office/powerpoint/2010/main" val="2316156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10BE7CB-807B-4858-BFBD-58ACFDA0A5B3}"/>
              </a:ext>
            </a:extLst>
          </p:cNvPr>
          <p:cNvSpPr>
            <a:spLocks noGrp="1"/>
          </p:cNvSpPr>
          <p:nvPr>
            <p:ph type="title"/>
          </p:nvPr>
        </p:nvSpPr>
        <p:spPr/>
        <p:txBody>
          <a:bodyPr/>
          <a:lstStyle/>
          <a:p>
            <a:r>
              <a:rPr lang="en-US"/>
              <a:t>Before we get started</a:t>
            </a:r>
          </a:p>
        </p:txBody>
      </p:sp>
      <p:sp>
        <p:nvSpPr>
          <p:cNvPr id="6" name="Text Placeholder 5">
            <a:extLst>
              <a:ext uri="{FF2B5EF4-FFF2-40B4-BE49-F238E27FC236}">
                <a16:creationId xmlns:a16="http://schemas.microsoft.com/office/drawing/2014/main" id="{56991CE7-89FA-4CED-B7B9-C325D284F265}"/>
              </a:ext>
            </a:extLst>
          </p:cNvPr>
          <p:cNvSpPr>
            <a:spLocks noGrp="1"/>
          </p:cNvSpPr>
          <p:nvPr>
            <p:ph type="body" sz="quarter" idx="10"/>
          </p:nvPr>
        </p:nvSpPr>
        <p:spPr>
          <a:xfrm>
            <a:off x="584200" y="1435497"/>
            <a:ext cx="11018520" cy="2499146"/>
          </a:xfrm>
        </p:spPr>
        <p:txBody>
          <a:bodyPr/>
          <a:lstStyle/>
          <a:p>
            <a:r>
              <a:rPr lang="en-US"/>
              <a:t>We are recording the sessions</a:t>
            </a:r>
          </a:p>
          <a:p>
            <a:r>
              <a:rPr lang="en-US"/>
              <a:t>Please mute your microphone</a:t>
            </a:r>
          </a:p>
          <a:p>
            <a:r>
              <a:rPr lang="en-US"/>
              <a:t>Please type your questions and comments into the chat</a:t>
            </a:r>
          </a:p>
          <a:p>
            <a:r>
              <a:rPr lang="en-US"/>
              <a:t>You can also come mute to ask a question or make a comment</a:t>
            </a:r>
          </a:p>
          <a:p>
            <a:r>
              <a:rPr lang="en-US"/>
              <a:t>Raise your hand in Teams, but this is harder for the presenter to see. </a:t>
            </a:r>
          </a:p>
        </p:txBody>
      </p:sp>
    </p:spTree>
    <p:extLst>
      <p:ext uri="{BB962C8B-B14F-4D97-AF65-F5344CB8AC3E}">
        <p14:creationId xmlns:p14="http://schemas.microsoft.com/office/powerpoint/2010/main" val="3161150074"/>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rowser_4" title="Icon of a website or an app window">
            <a:extLst>
              <a:ext uri="{FF2B5EF4-FFF2-40B4-BE49-F238E27FC236}">
                <a16:creationId xmlns:a16="http://schemas.microsoft.com/office/drawing/2014/main" id="{4BCFC58B-570E-4E10-9E6E-50DC33A90527}"/>
              </a:ext>
            </a:extLst>
          </p:cNvPr>
          <p:cNvSpPr>
            <a:spLocks noChangeAspect="1" noEditPoints="1"/>
          </p:cNvSpPr>
          <p:nvPr/>
        </p:nvSpPr>
        <p:spPr bwMode="auto">
          <a:xfrm>
            <a:off x="588263" y="1742445"/>
            <a:ext cx="4739944" cy="3507873"/>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67"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1A1A1A"/>
              </a:solidFill>
              <a:effectLst/>
              <a:uLnTx/>
              <a:uFillTx/>
              <a:latin typeface="Segoe UI"/>
              <a:ea typeface="+mn-ea"/>
              <a:cs typeface="+mn-cs"/>
            </a:endParaRPr>
          </a:p>
        </p:txBody>
      </p:sp>
      <p:sp>
        <p:nvSpPr>
          <p:cNvPr id="5" name="Title 4">
            <a:extLst>
              <a:ext uri="{FF2B5EF4-FFF2-40B4-BE49-F238E27FC236}">
                <a16:creationId xmlns:a16="http://schemas.microsoft.com/office/drawing/2014/main" id="{6B27040E-5AFD-4CC6-A753-812697D3A535}"/>
              </a:ext>
            </a:extLst>
          </p:cNvPr>
          <p:cNvSpPr>
            <a:spLocks noGrp="1"/>
          </p:cNvSpPr>
          <p:nvPr>
            <p:ph type="title"/>
          </p:nvPr>
        </p:nvSpPr>
        <p:spPr/>
        <p:txBody>
          <a:bodyPr/>
          <a:lstStyle/>
          <a:p>
            <a:r>
              <a:rPr lang="en-US"/>
              <a:t>Let’s start with an app</a:t>
            </a:r>
          </a:p>
        </p:txBody>
      </p:sp>
      <p:sp>
        <p:nvSpPr>
          <p:cNvPr id="3" name="TextBox 2">
            <a:extLst>
              <a:ext uri="{FF2B5EF4-FFF2-40B4-BE49-F238E27FC236}">
                <a16:creationId xmlns:a16="http://schemas.microsoft.com/office/drawing/2014/main" id="{B8723F2E-F00E-4406-AF64-9CFE0E87D05A}"/>
              </a:ext>
            </a:extLst>
          </p:cNvPr>
          <p:cNvSpPr txBox="1"/>
          <p:nvPr/>
        </p:nvSpPr>
        <p:spPr>
          <a:xfrm>
            <a:off x="5943600" y="1120676"/>
            <a:ext cx="5448925" cy="4308872"/>
          </a:xfrm>
          <a:prstGeom prst="rect">
            <a:avLst/>
          </a:prstGeom>
          <a:noFill/>
        </p:spPr>
        <p:txBody>
          <a:bodyPr wrap="square" lIns="0" tIns="0" rIns="0" bIns="0" rtlCol="0" anchor="t">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1A1A1A"/>
                </a:solidFill>
                <a:effectLst/>
                <a:uLnTx/>
                <a:uFillTx/>
                <a:latin typeface="Segoe UI"/>
                <a:ea typeface="+mn-ea"/>
                <a:cs typeface="+mn-cs"/>
              </a:rPr>
              <a:t>Decisions:</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1A1A1A"/>
                </a:solidFill>
                <a:effectLst/>
                <a:uLnTx/>
                <a:uFillTx/>
                <a:latin typeface="Segoe UI"/>
                <a:ea typeface="+mn-ea"/>
                <a:cs typeface="+mn-cs"/>
              </a:rPr>
              <a:t>Trust Microsoft identity platform</a:t>
            </a:r>
            <a:endParaRPr kumimoji="0" lang="en-US" sz="2000" b="0" i="0" u="none" strike="noStrike" kern="1200" cap="none" spc="0" normalizeH="0" baseline="0" noProof="0">
              <a:ln>
                <a:noFill/>
              </a:ln>
              <a:solidFill>
                <a:srgbClr val="1A1A1A"/>
              </a:solidFill>
              <a:effectLst/>
              <a:uLnTx/>
              <a:uFillTx/>
              <a:latin typeface="Segoe UI"/>
              <a:ea typeface="+mn-ea"/>
              <a:cs typeface="Segoe UI"/>
            </a:endParaRPr>
          </a:p>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1A1A1A"/>
                </a:solidFill>
                <a:effectLst/>
                <a:uLnTx/>
                <a:uFillTx/>
                <a:latin typeface="Segoe UI"/>
                <a:ea typeface="+mn-ea"/>
                <a:cs typeface="+mn-cs"/>
              </a:rPr>
              <a:t>How will customers trust your app</a:t>
            </a:r>
            <a:endParaRPr kumimoji="0" lang="en-US" sz="2000" b="0" i="0" u="none" strike="noStrike" kern="1200" cap="none" spc="0" normalizeH="0" baseline="0" noProof="0">
              <a:ln>
                <a:noFill/>
              </a:ln>
              <a:solidFill>
                <a:srgbClr val="1A1A1A"/>
              </a:solidFill>
              <a:effectLst/>
              <a:uLnTx/>
              <a:uFillTx/>
              <a:latin typeface="Segoe UI"/>
              <a:ea typeface="+mn-ea"/>
              <a:cs typeface="Segoe UI"/>
            </a:endParaRPr>
          </a:p>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1A1A1A"/>
                </a:solidFill>
                <a:effectLst/>
                <a:uLnTx/>
                <a:uFillTx/>
                <a:latin typeface="Segoe UI"/>
                <a:ea typeface="+mn-ea"/>
                <a:cs typeface="+mn-cs"/>
              </a:rPr>
              <a:t>Work for the user or as the app itself</a:t>
            </a:r>
            <a:endParaRPr kumimoji="0" lang="en-US" sz="2000" b="0" i="0" u="none" strike="noStrike" kern="1200" cap="none" spc="0" normalizeH="0" baseline="0" noProof="0">
              <a:ln>
                <a:noFill/>
              </a:ln>
              <a:solidFill>
                <a:srgbClr val="1A1A1A"/>
              </a:solidFill>
              <a:effectLst/>
              <a:uLnTx/>
              <a:uFillTx/>
              <a:latin typeface="Segoe UI"/>
              <a:ea typeface="+mn-ea"/>
              <a:cs typeface="Segoe UI"/>
            </a:endParaRPr>
          </a:p>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1A1A1A"/>
                </a:solidFill>
                <a:effectLst/>
                <a:uLnTx/>
                <a:uFillTx/>
                <a:latin typeface="Segoe UI"/>
                <a:ea typeface="+mn-ea"/>
                <a:cs typeface="+mn-cs"/>
              </a:rPr>
              <a:t>What resources are required and when</a:t>
            </a:r>
            <a:endParaRPr kumimoji="0" lang="en-US" sz="2000" b="0" i="0" u="none" strike="noStrike" kern="1200" cap="none" spc="0" normalizeH="0" baseline="0" noProof="0">
              <a:ln>
                <a:noFill/>
              </a:ln>
              <a:solidFill>
                <a:srgbClr val="1A1A1A"/>
              </a:solidFill>
              <a:effectLst/>
              <a:uLnTx/>
              <a:uFillTx/>
              <a:latin typeface="Segoe UI"/>
              <a:ea typeface="+mn-ea"/>
              <a:cs typeface="Segoe UI"/>
            </a:endParaRPr>
          </a:p>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1A1A1A"/>
                </a:solidFill>
                <a:effectLst/>
                <a:uLnTx/>
                <a:uFillTx/>
                <a:latin typeface="Segoe UI"/>
                <a:ea typeface="+mn-ea"/>
                <a:cs typeface="+mn-cs"/>
              </a:rPr>
              <a:t>When to ask for permission to a resource</a:t>
            </a:r>
            <a:endParaRPr kumimoji="0" lang="en-US" sz="2000" b="0" i="0" u="none" strike="noStrike" kern="1200" cap="none" spc="0" normalizeH="0" baseline="0" noProof="0">
              <a:ln>
                <a:noFill/>
              </a:ln>
              <a:solidFill>
                <a:srgbClr val="1A1A1A"/>
              </a:solidFill>
              <a:effectLst/>
              <a:uLnTx/>
              <a:uFillTx/>
              <a:latin typeface="Segoe UI"/>
              <a:ea typeface="+mn-ea"/>
              <a:cs typeface="Segoe UI"/>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p:txBody>
      </p:sp>
      <p:pic>
        <p:nvPicPr>
          <p:cNvPr id="6" name="Graphic 5" descr="Checkmark">
            <a:extLst>
              <a:ext uri="{FF2B5EF4-FFF2-40B4-BE49-F238E27FC236}">
                <a16:creationId xmlns:a16="http://schemas.microsoft.com/office/drawing/2014/main" id="{8304120B-E2FD-4A9F-9DC9-D550CEB7AEA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321636" y="1355436"/>
            <a:ext cx="914400" cy="914400"/>
          </a:xfrm>
          <a:prstGeom prst="rect">
            <a:avLst/>
          </a:prstGeom>
        </p:spPr>
      </p:pic>
      <p:sp>
        <p:nvSpPr>
          <p:cNvPr id="2" name="TextBox 1">
            <a:extLst>
              <a:ext uri="{FF2B5EF4-FFF2-40B4-BE49-F238E27FC236}">
                <a16:creationId xmlns:a16="http://schemas.microsoft.com/office/drawing/2014/main" id="{59DCC224-5644-4E18-AD13-9298AF3C65D3}"/>
              </a:ext>
            </a:extLst>
          </p:cNvPr>
          <p:cNvSpPr txBox="1"/>
          <p:nvPr/>
        </p:nvSpPr>
        <p:spPr>
          <a:xfrm>
            <a:off x="286871" y="6427694"/>
            <a:ext cx="137858" cy="307777"/>
          </a:xfrm>
          <a:prstGeom prst="rect">
            <a:avLst/>
          </a:prstGeom>
          <a:noFill/>
        </p:spPr>
        <p:txBody>
          <a:bodyPr wrap="none" lIns="0" tIns="0" rIns="0" bIns="0" rtlCol="0">
            <a:spAutoFit/>
          </a:bodyPr>
          <a:lstStyle/>
          <a:p>
            <a:pPr algn="l"/>
            <a:fld id="{75E8E2A3-35EC-44CC-90A7-AF9A02EE3F5C}" type="slidenum">
              <a:rPr lang="en-US" sz="2000" smtClean="0">
                <a:gradFill>
                  <a:gsLst>
                    <a:gs pos="2917">
                      <a:schemeClr val="tx1"/>
                    </a:gs>
                    <a:gs pos="30000">
                      <a:schemeClr val="tx1"/>
                    </a:gs>
                  </a:gsLst>
                  <a:lin ang="5400000" scaled="0"/>
                </a:gradFill>
              </a:rPr>
              <a:t>20</a:t>
            </a:fld>
            <a:endParaRPr lang="en-US" sz="200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9083574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4CB701-0262-4F08-89A8-833AB305065E}"/>
              </a:ext>
            </a:extLst>
          </p:cNvPr>
          <p:cNvSpPr>
            <a:spLocks noGrp="1"/>
          </p:cNvSpPr>
          <p:nvPr>
            <p:ph type="title"/>
          </p:nvPr>
        </p:nvSpPr>
        <p:spPr>
          <a:xfrm>
            <a:off x="202367" y="457200"/>
            <a:ext cx="11864714" cy="553998"/>
          </a:xfrm>
        </p:spPr>
        <p:txBody>
          <a:bodyPr>
            <a:normAutofit/>
          </a:bodyPr>
          <a:lstStyle/>
          <a:p>
            <a:r>
              <a:rPr lang="en-US"/>
              <a:t>App Registration: App Trusts </a:t>
            </a:r>
            <a:r>
              <a:rPr lang="en-US">
                <a:gradFill>
                  <a:gsLst>
                    <a:gs pos="2917">
                      <a:schemeClr val="tx1"/>
                    </a:gs>
                    <a:gs pos="30000">
                      <a:schemeClr val="tx1"/>
                    </a:gs>
                  </a:gsLst>
                  <a:lin ang="5400000" scaled="0"/>
                </a:gradFill>
              </a:rPr>
              <a:t>Microsoft identity platform</a:t>
            </a:r>
            <a:endParaRPr lang="en-US"/>
          </a:p>
        </p:txBody>
      </p:sp>
      <p:sp>
        <p:nvSpPr>
          <p:cNvPr id="3" name="Text Placeholder 2">
            <a:extLst>
              <a:ext uri="{FF2B5EF4-FFF2-40B4-BE49-F238E27FC236}">
                <a16:creationId xmlns:a16="http://schemas.microsoft.com/office/drawing/2014/main" id="{8BD65D8D-8011-43A5-87AB-9FEF7A990CBE}"/>
              </a:ext>
            </a:extLst>
          </p:cNvPr>
          <p:cNvSpPr>
            <a:spLocks noGrp="1"/>
          </p:cNvSpPr>
          <p:nvPr>
            <p:ph type="body" sz="quarter" idx="10"/>
          </p:nvPr>
        </p:nvSpPr>
        <p:spPr>
          <a:xfrm>
            <a:off x="586390" y="1434370"/>
            <a:ext cx="11018520" cy="2942344"/>
          </a:xfrm>
        </p:spPr>
        <p:txBody>
          <a:bodyPr/>
          <a:lstStyle/>
          <a:p>
            <a:r>
              <a:rPr lang="en-US"/>
              <a:t>What Azure AD considers “the app”</a:t>
            </a:r>
          </a:p>
          <a:p>
            <a:r>
              <a:rPr lang="en-US"/>
              <a:t>Information about the app:</a:t>
            </a:r>
          </a:p>
          <a:p>
            <a:pPr lvl="1"/>
            <a:r>
              <a:rPr lang="en-US"/>
              <a:t>Name, logo, and publisher</a:t>
            </a:r>
          </a:p>
          <a:p>
            <a:pPr lvl="1"/>
            <a:r>
              <a:rPr lang="en-US"/>
              <a:t>Reply URLs, Secrets, …</a:t>
            </a:r>
          </a:p>
          <a:p>
            <a:pPr lvl="1"/>
            <a:endParaRPr lang="en-US"/>
          </a:p>
          <a:p>
            <a:pPr lvl="0"/>
            <a:r>
              <a:rPr lang="en-US"/>
              <a:t>One App Registration per App</a:t>
            </a:r>
          </a:p>
          <a:p>
            <a:pPr lvl="1"/>
            <a:r>
              <a:rPr lang="en-US"/>
              <a:t>“Application Object”</a:t>
            </a:r>
          </a:p>
        </p:txBody>
      </p:sp>
      <p:pic>
        <p:nvPicPr>
          <p:cNvPr id="10" name="Picture 9">
            <a:extLst>
              <a:ext uri="{FF2B5EF4-FFF2-40B4-BE49-F238E27FC236}">
                <a16:creationId xmlns:a16="http://schemas.microsoft.com/office/drawing/2014/main" id="{B1C5ACF4-08F5-49A6-99C8-A01FC72B650D}"/>
              </a:ext>
            </a:extLst>
          </p:cNvPr>
          <p:cNvPicPr>
            <a:picLocks noChangeAspect="1"/>
          </p:cNvPicPr>
          <p:nvPr/>
        </p:nvPicPr>
        <p:blipFill>
          <a:blip r:embed="rId3"/>
          <a:stretch>
            <a:fillRect/>
          </a:stretch>
        </p:blipFill>
        <p:spPr>
          <a:xfrm>
            <a:off x="5398586" y="1998111"/>
            <a:ext cx="6793414" cy="3521314"/>
          </a:xfrm>
          <a:prstGeom prst="rect">
            <a:avLst/>
          </a:prstGeom>
        </p:spPr>
      </p:pic>
    </p:spTree>
    <p:extLst>
      <p:ext uri="{BB962C8B-B14F-4D97-AF65-F5344CB8AC3E}">
        <p14:creationId xmlns:p14="http://schemas.microsoft.com/office/powerpoint/2010/main" val="3181742989"/>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4CB701-0262-4F08-89A8-833AB305065E}"/>
              </a:ext>
            </a:extLst>
          </p:cNvPr>
          <p:cNvSpPr>
            <a:spLocks noGrp="1"/>
          </p:cNvSpPr>
          <p:nvPr>
            <p:ph type="title"/>
          </p:nvPr>
        </p:nvSpPr>
        <p:spPr>
          <a:xfrm>
            <a:off x="202367" y="457200"/>
            <a:ext cx="11864714" cy="553998"/>
          </a:xfrm>
        </p:spPr>
        <p:txBody>
          <a:bodyPr>
            <a:normAutofit/>
          </a:bodyPr>
          <a:lstStyle/>
          <a:p>
            <a:r>
              <a:rPr lang="en-US"/>
              <a:t>App Registration: Who can register an app</a:t>
            </a:r>
          </a:p>
        </p:txBody>
      </p:sp>
      <p:sp>
        <p:nvSpPr>
          <p:cNvPr id="3" name="Text Placeholder 2">
            <a:extLst>
              <a:ext uri="{FF2B5EF4-FFF2-40B4-BE49-F238E27FC236}">
                <a16:creationId xmlns:a16="http://schemas.microsoft.com/office/drawing/2014/main" id="{8BD65D8D-8011-43A5-87AB-9FEF7A990CBE}"/>
              </a:ext>
            </a:extLst>
          </p:cNvPr>
          <p:cNvSpPr>
            <a:spLocks noGrp="1"/>
          </p:cNvSpPr>
          <p:nvPr>
            <p:ph type="body" sz="quarter" idx="10"/>
          </p:nvPr>
        </p:nvSpPr>
        <p:spPr>
          <a:xfrm>
            <a:off x="586740" y="1268907"/>
            <a:ext cx="11018520" cy="800219"/>
          </a:xfrm>
        </p:spPr>
        <p:txBody>
          <a:bodyPr/>
          <a:lstStyle/>
          <a:p>
            <a:r>
              <a:rPr lang="en-US"/>
              <a:t>Admins decide who can register apps in their tenant</a:t>
            </a:r>
          </a:p>
          <a:p>
            <a:pPr lvl="1"/>
            <a:endParaRPr lang="en-US"/>
          </a:p>
        </p:txBody>
      </p:sp>
      <p:pic>
        <p:nvPicPr>
          <p:cNvPr id="6" name="Picture 5" descr="Graphical user interface, application&#10;&#10;Description automatically generated">
            <a:extLst>
              <a:ext uri="{FF2B5EF4-FFF2-40B4-BE49-F238E27FC236}">
                <a16:creationId xmlns:a16="http://schemas.microsoft.com/office/drawing/2014/main" id="{580E1426-B155-463F-8C2F-1EF81A155BD1}"/>
              </a:ext>
            </a:extLst>
          </p:cNvPr>
          <p:cNvPicPr>
            <a:picLocks noChangeAspect="1"/>
          </p:cNvPicPr>
          <p:nvPr/>
        </p:nvPicPr>
        <p:blipFill>
          <a:blip r:embed="rId3"/>
          <a:stretch>
            <a:fillRect/>
          </a:stretch>
        </p:blipFill>
        <p:spPr>
          <a:xfrm>
            <a:off x="2600162" y="1921020"/>
            <a:ext cx="6991676" cy="4805747"/>
          </a:xfrm>
          <a:prstGeom prst="rect">
            <a:avLst/>
          </a:prstGeom>
        </p:spPr>
      </p:pic>
    </p:spTree>
    <p:extLst>
      <p:ext uri="{BB962C8B-B14F-4D97-AF65-F5344CB8AC3E}">
        <p14:creationId xmlns:p14="http://schemas.microsoft.com/office/powerpoint/2010/main" val="1587696712"/>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4CB701-0262-4F08-89A8-833AB305065E}"/>
              </a:ext>
            </a:extLst>
          </p:cNvPr>
          <p:cNvSpPr>
            <a:spLocks noGrp="1"/>
          </p:cNvSpPr>
          <p:nvPr>
            <p:ph type="title"/>
          </p:nvPr>
        </p:nvSpPr>
        <p:spPr/>
        <p:txBody>
          <a:bodyPr>
            <a:normAutofit/>
          </a:bodyPr>
          <a:lstStyle/>
          <a:p>
            <a:r>
              <a:rPr lang="en-US"/>
              <a:t>App Registration: Support account types?</a:t>
            </a:r>
          </a:p>
        </p:txBody>
      </p:sp>
      <p:grpSp>
        <p:nvGrpSpPr>
          <p:cNvPr id="6" name="Group 5">
            <a:extLst>
              <a:ext uri="{FF2B5EF4-FFF2-40B4-BE49-F238E27FC236}">
                <a16:creationId xmlns:a16="http://schemas.microsoft.com/office/drawing/2014/main" id="{3D2AA0BF-608D-464C-8832-5EE3CAAE3E86}"/>
              </a:ext>
            </a:extLst>
          </p:cNvPr>
          <p:cNvGrpSpPr/>
          <p:nvPr/>
        </p:nvGrpSpPr>
        <p:grpSpPr>
          <a:xfrm>
            <a:off x="1648926" y="2242399"/>
            <a:ext cx="8894147" cy="4516642"/>
            <a:chOff x="1648925" y="1580548"/>
            <a:chExt cx="8894147" cy="4516642"/>
          </a:xfrm>
        </p:grpSpPr>
        <p:pic>
          <p:nvPicPr>
            <p:cNvPr id="5" name="Picture 4">
              <a:extLst>
                <a:ext uri="{FF2B5EF4-FFF2-40B4-BE49-F238E27FC236}">
                  <a16:creationId xmlns:a16="http://schemas.microsoft.com/office/drawing/2014/main" id="{DBAB037E-F916-424F-8270-F0D457808126}"/>
                </a:ext>
              </a:extLst>
            </p:cNvPr>
            <p:cNvPicPr>
              <a:picLocks noChangeAspect="1"/>
            </p:cNvPicPr>
            <p:nvPr/>
          </p:nvPicPr>
          <p:blipFill>
            <a:blip r:embed="rId3"/>
            <a:stretch>
              <a:fillRect/>
            </a:stretch>
          </p:blipFill>
          <p:spPr>
            <a:xfrm>
              <a:off x="1648925" y="1580548"/>
              <a:ext cx="8894147" cy="4516642"/>
            </a:xfrm>
            <a:prstGeom prst="rect">
              <a:avLst/>
            </a:prstGeom>
          </p:spPr>
        </p:pic>
        <p:sp>
          <p:nvSpPr>
            <p:cNvPr id="4" name="Rectangle 3">
              <a:extLst>
                <a:ext uri="{FF2B5EF4-FFF2-40B4-BE49-F238E27FC236}">
                  <a16:creationId xmlns:a16="http://schemas.microsoft.com/office/drawing/2014/main" id="{DD6A0C11-5174-4D91-A25B-D10E39E9B9D9}"/>
                </a:ext>
              </a:extLst>
            </p:cNvPr>
            <p:cNvSpPr/>
            <p:nvPr/>
          </p:nvSpPr>
          <p:spPr bwMode="auto">
            <a:xfrm>
              <a:off x="1672046" y="3701143"/>
              <a:ext cx="8691154" cy="2229394"/>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
        <p:nvSpPr>
          <p:cNvPr id="8" name="Text Placeholder 2">
            <a:extLst>
              <a:ext uri="{FF2B5EF4-FFF2-40B4-BE49-F238E27FC236}">
                <a16:creationId xmlns:a16="http://schemas.microsoft.com/office/drawing/2014/main" id="{3F1B306C-E60D-4FEF-8F57-32FFBC394F34}"/>
              </a:ext>
            </a:extLst>
          </p:cNvPr>
          <p:cNvSpPr>
            <a:spLocks noGrp="1"/>
          </p:cNvSpPr>
          <p:nvPr>
            <p:ph type="body" sz="quarter" idx="10"/>
          </p:nvPr>
        </p:nvSpPr>
        <p:spPr>
          <a:xfrm>
            <a:off x="586740" y="1410789"/>
            <a:ext cx="11018520" cy="658337"/>
          </a:xfrm>
        </p:spPr>
        <p:txBody>
          <a:bodyPr/>
          <a:lstStyle/>
          <a:p>
            <a:r>
              <a:rPr lang="en-US"/>
              <a:t>Second required question when registering an app.</a:t>
            </a:r>
          </a:p>
          <a:p>
            <a:pPr lvl="1"/>
            <a:endParaRPr lang="en-US"/>
          </a:p>
        </p:txBody>
      </p:sp>
    </p:spTree>
    <p:extLst>
      <p:ext uri="{BB962C8B-B14F-4D97-AF65-F5344CB8AC3E}">
        <p14:creationId xmlns:p14="http://schemas.microsoft.com/office/powerpoint/2010/main" val="1913963346"/>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0F598AE8-1B60-46AD-8E7B-2E81B3EB3C90}"/>
              </a:ext>
            </a:extLst>
          </p:cNvPr>
          <p:cNvGrpSpPr/>
          <p:nvPr/>
        </p:nvGrpSpPr>
        <p:grpSpPr>
          <a:xfrm>
            <a:off x="3576432" y="3691081"/>
            <a:ext cx="4521199" cy="3086100"/>
            <a:chOff x="3576432" y="3691081"/>
            <a:chExt cx="4521199" cy="3086100"/>
          </a:xfrm>
        </p:grpSpPr>
        <p:grpSp>
          <p:nvGrpSpPr>
            <p:cNvPr id="11" name="Group 10">
              <a:extLst>
                <a:ext uri="{FF2B5EF4-FFF2-40B4-BE49-F238E27FC236}">
                  <a16:creationId xmlns:a16="http://schemas.microsoft.com/office/drawing/2014/main" id="{59C5F9CB-C3C3-4CF0-BF42-59E529FCADA8}"/>
                </a:ext>
              </a:extLst>
            </p:cNvPr>
            <p:cNvGrpSpPr/>
            <p:nvPr/>
          </p:nvGrpSpPr>
          <p:grpSpPr>
            <a:xfrm>
              <a:off x="3576432" y="3691081"/>
              <a:ext cx="4521199" cy="3086100"/>
              <a:chOff x="4426431" y="1990592"/>
              <a:chExt cx="2642911" cy="1765416"/>
            </a:xfrm>
          </p:grpSpPr>
          <p:sp>
            <p:nvSpPr>
              <p:cNvPr id="17" name="Cloud">
                <a:extLst>
                  <a:ext uri="{FF2B5EF4-FFF2-40B4-BE49-F238E27FC236}">
                    <a16:creationId xmlns:a16="http://schemas.microsoft.com/office/drawing/2014/main" id="{C40CF037-3F5F-4317-A8AD-FB81505632AE}"/>
                  </a:ext>
                </a:extLst>
              </p:cNvPr>
              <p:cNvSpPr>
                <a:spLocks/>
              </p:cNvSpPr>
              <p:nvPr/>
            </p:nvSpPr>
            <p:spPr bwMode="auto">
              <a:xfrm>
                <a:off x="4426431" y="1990592"/>
                <a:ext cx="2642911" cy="1765416"/>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chemeClr val="tx2">
                  <a:lumMod val="20000"/>
                  <a:lumOff val="80000"/>
                </a:schemeClr>
              </a:solidFill>
              <a:ln w="38100" cap="flat">
                <a:solidFill>
                  <a:schemeClr val="bg1">
                    <a:lumMod val="7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18" name="Picture 17">
                <a:extLst>
                  <a:ext uri="{FF2B5EF4-FFF2-40B4-BE49-F238E27FC236}">
                    <a16:creationId xmlns:a16="http://schemas.microsoft.com/office/drawing/2014/main" id="{5E04E1B3-C16C-4764-8834-E424FF34D3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32154" y="2079535"/>
                <a:ext cx="1084406" cy="1084405"/>
              </a:xfrm>
              <a:prstGeom prst="rect">
                <a:avLst/>
              </a:prstGeom>
            </p:spPr>
          </p:pic>
        </p:grpSp>
        <p:sp>
          <p:nvSpPr>
            <p:cNvPr id="4" name="TextBox 3">
              <a:extLst>
                <a:ext uri="{FF2B5EF4-FFF2-40B4-BE49-F238E27FC236}">
                  <a16:creationId xmlns:a16="http://schemas.microsoft.com/office/drawing/2014/main" id="{EFF09D57-1AB1-43C9-AFBA-EE2D25BD2051}"/>
                </a:ext>
              </a:extLst>
            </p:cNvPr>
            <p:cNvSpPr txBox="1"/>
            <p:nvPr/>
          </p:nvSpPr>
          <p:spPr>
            <a:xfrm>
              <a:off x="5033717" y="6451500"/>
              <a:ext cx="1697196" cy="307777"/>
            </a:xfrm>
            <a:prstGeom prst="rect">
              <a:avLst/>
            </a:prstGeom>
            <a:noFill/>
          </p:spPr>
          <p:txBody>
            <a:bodyPr wrap="none" lIns="0" tIns="0" rIns="0" bIns="0" rtlCol="0">
              <a:spAutoFit/>
            </a:bodyPr>
            <a:lstStyle/>
            <a:p>
              <a:pPr algn="l"/>
              <a:r>
                <a:rPr lang="en-US" sz="2000" err="1">
                  <a:ln w="0"/>
                  <a:effectLst>
                    <a:outerShdw blurRad="38100" dist="19050" dir="2700000" algn="tl" rotWithShape="0">
                      <a:schemeClr val="dk1">
                        <a:alpha val="40000"/>
                      </a:schemeClr>
                    </a:outerShdw>
                  </a:effectLst>
                </a:rPr>
                <a:t>Adatum</a:t>
              </a:r>
              <a:r>
                <a:rPr lang="en-US" sz="2000">
                  <a:ln w="0"/>
                  <a:effectLst>
                    <a:outerShdw blurRad="38100" dist="19050" dir="2700000" algn="tl" rotWithShape="0">
                      <a:schemeClr val="dk1">
                        <a:alpha val="40000"/>
                      </a:schemeClr>
                    </a:outerShdw>
                  </a:effectLst>
                </a:rPr>
                <a:t> tenant</a:t>
              </a:r>
            </a:p>
          </p:txBody>
        </p:sp>
      </p:grpSp>
      <p:sp>
        <p:nvSpPr>
          <p:cNvPr id="2" name="Title 1">
            <a:extLst>
              <a:ext uri="{FF2B5EF4-FFF2-40B4-BE49-F238E27FC236}">
                <a16:creationId xmlns:a16="http://schemas.microsoft.com/office/drawing/2014/main" id="{1446577D-2A8C-4DCF-9CF3-F5FC29C645DB}"/>
              </a:ext>
            </a:extLst>
          </p:cNvPr>
          <p:cNvSpPr>
            <a:spLocks noGrp="1"/>
          </p:cNvSpPr>
          <p:nvPr>
            <p:ph type="title"/>
          </p:nvPr>
        </p:nvSpPr>
        <p:spPr>
          <a:xfrm>
            <a:off x="588263" y="457200"/>
            <a:ext cx="11018520" cy="553998"/>
          </a:xfrm>
        </p:spPr>
        <p:txBody>
          <a:bodyPr>
            <a:normAutofit/>
          </a:bodyPr>
          <a:lstStyle/>
          <a:p>
            <a:r>
              <a:rPr lang="en-US"/>
              <a:t>“Accounts in this organizational directory only”</a:t>
            </a:r>
          </a:p>
        </p:txBody>
      </p:sp>
      <p:sp>
        <p:nvSpPr>
          <p:cNvPr id="3" name="Text Placeholder 2">
            <a:extLst>
              <a:ext uri="{FF2B5EF4-FFF2-40B4-BE49-F238E27FC236}">
                <a16:creationId xmlns:a16="http://schemas.microsoft.com/office/drawing/2014/main" id="{BD2D3207-606F-49A7-B16E-E8BB365B6125}"/>
              </a:ext>
            </a:extLst>
          </p:cNvPr>
          <p:cNvSpPr>
            <a:spLocks noGrp="1"/>
          </p:cNvSpPr>
          <p:nvPr>
            <p:ph type="body" sz="quarter" idx="10"/>
          </p:nvPr>
        </p:nvSpPr>
        <p:spPr>
          <a:xfrm>
            <a:off x="585788" y="1435100"/>
            <a:ext cx="11606212" cy="947952"/>
          </a:xfrm>
        </p:spPr>
        <p:txBody>
          <a:bodyPr/>
          <a:lstStyle/>
          <a:p>
            <a:r>
              <a:rPr lang="en-US"/>
              <a:t>Only allows users from the tenant where the app is registered</a:t>
            </a:r>
          </a:p>
          <a:p>
            <a:r>
              <a:rPr lang="en-US"/>
              <a:t>	Single-tenant</a:t>
            </a:r>
          </a:p>
        </p:txBody>
      </p:sp>
      <p:sp>
        <p:nvSpPr>
          <p:cNvPr id="12" name="Browser_4" title="Icon of a website or an app window">
            <a:extLst>
              <a:ext uri="{FF2B5EF4-FFF2-40B4-BE49-F238E27FC236}">
                <a16:creationId xmlns:a16="http://schemas.microsoft.com/office/drawing/2014/main" id="{597DA6C7-B987-4055-B4BB-06BAB8CFB6A0}"/>
              </a:ext>
            </a:extLst>
          </p:cNvPr>
          <p:cNvSpPr>
            <a:spLocks noChangeAspect="1" noEditPoints="1"/>
          </p:cNvSpPr>
          <p:nvPr/>
        </p:nvSpPr>
        <p:spPr bwMode="auto">
          <a:xfrm>
            <a:off x="4086425" y="5633841"/>
            <a:ext cx="935747" cy="692515"/>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67"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1A1A1A"/>
              </a:solidFill>
              <a:effectLst/>
              <a:uLnTx/>
              <a:uFillTx/>
              <a:latin typeface="Segoe UI"/>
              <a:ea typeface="+mn-ea"/>
              <a:cs typeface="+mn-cs"/>
            </a:endParaRPr>
          </a:p>
        </p:txBody>
      </p:sp>
      <p:sp>
        <p:nvSpPr>
          <p:cNvPr id="15" name="TextBox 14">
            <a:extLst>
              <a:ext uri="{FF2B5EF4-FFF2-40B4-BE49-F238E27FC236}">
                <a16:creationId xmlns:a16="http://schemas.microsoft.com/office/drawing/2014/main" id="{180C7DF9-2A00-4582-9178-F3469358B31E}"/>
              </a:ext>
            </a:extLst>
          </p:cNvPr>
          <p:cNvSpPr txBox="1"/>
          <p:nvPr/>
        </p:nvSpPr>
        <p:spPr>
          <a:xfrm>
            <a:off x="4295679" y="6358876"/>
            <a:ext cx="517237"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App</a:t>
            </a:r>
          </a:p>
        </p:txBody>
      </p:sp>
    </p:spTree>
    <p:extLst>
      <p:ext uri="{BB962C8B-B14F-4D97-AF65-F5344CB8AC3E}">
        <p14:creationId xmlns:p14="http://schemas.microsoft.com/office/powerpoint/2010/main" val="5207507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3521D6A-9981-49D2-AA38-2D032AB7383C}"/>
              </a:ext>
            </a:extLst>
          </p:cNvPr>
          <p:cNvSpPr/>
          <p:nvPr/>
        </p:nvSpPr>
        <p:spPr bwMode="auto">
          <a:xfrm>
            <a:off x="3775275" y="2345249"/>
            <a:ext cx="2551034" cy="366201"/>
          </a:xfrm>
          <a:prstGeom prst="rect">
            <a:avLst/>
          </a:prstGeom>
          <a:solidFill>
            <a:schemeClr val="bg1">
              <a:lumMod val="85000"/>
              <a:alpha val="5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72" fontAlgn="base">
              <a:spcBef>
                <a:spcPct val="0"/>
              </a:spcBef>
              <a:spcAft>
                <a:spcPct val="0"/>
              </a:spcAft>
            </a:pPr>
            <a:r>
              <a:rPr lang="en-US" sz="1200" dirty="0">
                <a:solidFill>
                  <a:schemeClr val="tx1"/>
                </a:solidFill>
                <a:ea typeface="Segoe UI" pitchFamily="34" charset="0"/>
                <a:cs typeface="Segoe UI" pitchFamily="34" charset="0"/>
              </a:rPr>
              <a:t>App Registration</a:t>
            </a:r>
          </a:p>
        </p:txBody>
      </p:sp>
      <p:grpSp>
        <p:nvGrpSpPr>
          <p:cNvPr id="26" name="Group 207">
            <a:extLst>
              <a:ext uri="{FF2B5EF4-FFF2-40B4-BE49-F238E27FC236}">
                <a16:creationId xmlns:a16="http://schemas.microsoft.com/office/drawing/2014/main" id="{3DFB7B86-BD07-4A5F-931B-3E05031ECD2B}"/>
              </a:ext>
            </a:extLst>
          </p:cNvPr>
          <p:cNvGrpSpPr>
            <a:grpSpLocks noChangeAspect="1"/>
          </p:cNvGrpSpPr>
          <p:nvPr/>
        </p:nvGrpSpPr>
        <p:grpSpPr bwMode="auto">
          <a:xfrm>
            <a:off x="1065678" y="1428750"/>
            <a:ext cx="2370257" cy="5135563"/>
            <a:chOff x="3860" y="2040"/>
            <a:chExt cx="150" cy="325"/>
          </a:xfrm>
          <a:noFill/>
        </p:grpSpPr>
        <p:sp>
          <p:nvSpPr>
            <p:cNvPr id="27" name="Rectangle 208">
              <a:extLst>
                <a:ext uri="{FF2B5EF4-FFF2-40B4-BE49-F238E27FC236}">
                  <a16:creationId xmlns:a16="http://schemas.microsoft.com/office/drawing/2014/main" id="{31CB0E78-E170-443E-A686-D50E0CACEA0F}"/>
                </a:ext>
              </a:extLst>
            </p:cNvPr>
            <p:cNvSpPr>
              <a:spLocks noChangeArrowheads="1"/>
            </p:cNvSpPr>
            <p:nvPr/>
          </p:nvSpPr>
          <p:spPr bwMode="auto">
            <a:xfrm>
              <a:off x="3860" y="2071"/>
              <a:ext cx="150" cy="294"/>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32" name="Freeform 211">
              <a:extLst>
                <a:ext uri="{FF2B5EF4-FFF2-40B4-BE49-F238E27FC236}">
                  <a16:creationId xmlns:a16="http://schemas.microsoft.com/office/drawing/2014/main" id="{3FE56F62-3463-40B3-9142-358AF1C4C115}"/>
                </a:ext>
              </a:extLst>
            </p:cNvPr>
            <p:cNvSpPr>
              <a:spLocks/>
            </p:cNvSpPr>
            <p:nvPr/>
          </p:nvSpPr>
          <p:spPr bwMode="auto">
            <a:xfrm>
              <a:off x="3917" y="2312"/>
              <a:ext cx="36" cy="53"/>
            </a:xfrm>
            <a:custGeom>
              <a:avLst/>
              <a:gdLst>
                <a:gd name="T0" fmla="*/ 19 w 19"/>
                <a:gd name="T1" fmla="*/ 28 h 28"/>
                <a:gd name="T2" fmla="*/ 19 w 19"/>
                <a:gd name="T3" fmla="*/ 10 h 28"/>
                <a:gd name="T4" fmla="*/ 9 w 19"/>
                <a:gd name="T5" fmla="*/ 0 h 28"/>
                <a:gd name="T6" fmla="*/ 0 w 19"/>
                <a:gd name="T7" fmla="*/ 10 h 28"/>
                <a:gd name="T8" fmla="*/ 0 w 19"/>
                <a:gd name="T9" fmla="*/ 28 h 28"/>
              </a:gdLst>
              <a:ahLst/>
              <a:cxnLst>
                <a:cxn ang="0">
                  <a:pos x="T0" y="T1"/>
                </a:cxn>
                <a:cxn ang="0">
                  <a:pos x="T2" y="T3"/>
                </a:cxn>
                <a:cxn ang="0">
                  <a:pos x="T4" y="T5"/>
                </a:cxn>
                <a:cxn ang="0">
                  <a:pos x="T6" y="T7"/>
                </a:cxn>
                <a:cxn ang="0">
                  <a:pos x="T8" y="T9"/>
                </a:cxn>
              </a:cxnLst>
              <a:rect l="0" t="0" r="r" b="b"/>
              <a:pathLst>
                <a:path w="19" h="28">
                  <a:moveTo>
                    <a:pt x="19" y="28"/>
                  </a:moveTo>
                  <a:cubicBezTo>
                    <a:pt x="19" y="10"/>
                    <a:pt x="19" y="10"/>
                    <a:pt x="19" y="10"/>
                  </a:cubicBezTo>
                  <a:cubicBezTo>
                    <a:pt x="19" y="5"/>
                    <a:pt x="15" y="0"/>
                    <a:pt x="9" y="0"/>
                  </a:cubicBezTo>
                  <a:cubicBezTo>
                    <a:pt x="4" y="0"/>
                    <a:pt x="0" y="5"/>
                    <a:pt x="0" y="10"/>
                  </a:cubicBezTo>
                  <a:cubicBezTo>
                    <a:pt x="0" y="28"/>
                    <a:pt x="0" y="28"/>
                    <a:pt x="0" y="28"/>
                  </a:cubicBezTo>
                </a:path>
              </a:pathLst>
            </a:cu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33" name="Rectangle 212">
              <a:extLst>
                <a:ext uri="{FF2B5EF4-FFF2-40B4-BE49-F238E27FC236}">
                  <a16:creationId xmlns:a16="http://schemas.microsoft.com/office/drawing/2014/main" id="{DC627BFB-4FF7-4411-9801-7C8F4042ED6C}"/>
                </a:ext>
              </a:extLst>
            </p:cNvPr>
            <p:cNvSpPr>
              <a:spLocks noChangeArrowheads="1"/>
            </p:cNvSpPr>
            <p:nvPr/>
          </p:nvSpPr>
          <p:spPr bwMode="auto">
            <a:xfrm>
              <a:off x="3888" y="2040"/>
              <a:ext cx="42" cy="31"/>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34" name="Rectangle 213">
              <a:extLst>
                <a:ext uri="{FF2B5EF4-FFF2-40B4-BE49-F238E27FC236}">
                  <a16:creationId xmlns:a16="http://schemas.microsoft.com/office/drawing/2014/main" id="{39702320-244C-4A33-8880-BB44F222B175}"/>
                </a:ext>
              </a:extLst>
            </p:cNvPr>
            <p:cNvSpPr>
              <a:spLocks noChangeArrowheads="1"/>
            </p:cNvSpPr>
            <p:nvPr/>
          </p:nvSpPr>
          <p:spPr bwMode="auto">
            <a:xfrm>
              <a:off x="3970" y="2098"/>
              <a:ext cx="15" cy="15"/>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35" name="Rectangle 214">
              <a:extLst>
                <a:ext uri="{FF2B5EF4-FFF2-40B4-BE49-F238E27FC236}">
                  <a16:creationId xmlns:a16="http://schemas.microsoft.com/office/drawing/2014/main" id="{88C3510E-4AAD-4944-B7D2-11D90CE25765}"/>
                </a:ext>
              </a:extLst>
            </p:cNvPr>
            <p:cNvSpPr>
              <a:spLocks noChangeArrowheads="1"/>
            </p:cNvSpPr>
            <p:nvPr/>
          </p:nvSpPr>
          <p:spPr bwMode="auto">
            <a:xfrm>
              <a:off x="3970" y="2138"/>
              <a:ext cx="15" cy="15"/>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36" name="Rectangle 215">
              <a:extLst>
                <a:ext uri="{FF2B5EF4-FFF2-40B4-BE49-F238E27FC236}">
                  <a16:creationId xmlns:a16="http://schemas.microsoft.com/office/drawing/2014/main" id="{81104053-27FE-4102-B6A2-681936CD7F41}"/>
                </a:ext>
              </a:extLst>
            </p:cNvPr>
            <p:cNvSpPr>
              <a:spLocks noChangeArrowheads="1"/>
            </p:cNvSpPr>
            <p:nvPr/>
          </p:nvSpPr>
          <p:spPr bwMode="auto">
            <a:xfrm>
              <a:off x="3970" y="2176"/>
              <a:ext cx="15" cy="15"/>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37" name="Rectangle 216">
              <a:extLst>
                <a:ext uri="{FF2B5EF4-FFF2-40B4-BE49-F238E27FC236}">
                  <a16:creationId xmlns:a16="http://schemas.microsoft.com/office/drawing/2014/main" id="{5DE653E5-67B2-439F-B73B-7173126FF264}"/>
                </a:ext>
              </a:extLst>
            </p:cNvPr>
            <p:cNvSpPr>
              <a:spLocks noChangeArrowheads="1"/>
            </p:cNvSpPr>
            <p:nvPr/>
          </p:nvSpPr>
          <p:spPr bwMode="auto">
            <a:xfrm>
              <a:off x="3970" y="2216"/>
              <a:ext cx="15" cy="16"/>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38" name="Rectangle 217">
              <a:extLst>
                <a:ext uri="{FF2B5EF4-FFF2-40B4-BE49-F238E27FC236}">
                  <a16:creationId xmlns:a16="http://schemas.microsoft.com/office/drawing/2014/main" id="{BD0B9257-4F49-4F5C-A42C-EAA690E6139E}"/>
                </a:ext>
              </a:extLst>
            </p:cNvPr>
            <p:cNvSpPr>
              <a:spLocks noChangeArrowheads="1"/>
            </p:cNvSpPr>
            <p:nvPr/>
          </p:nvSpPr>
          <p:spPr bwMode="auto">
            <a:xfrm>
              <a:off x="3970" y="2254"/>
              <a:ext cx="15" cy="16"/>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39" name="Rectangle 218">
              <a:extLst>
                <a:ext uri="{FF2B5EF4-FFF2-40B4-BE49-F238E27FC236}">
                  <a16:creationId xmlns:a16="http://schemas.microsoft.com/office/drawing/2014/main" id="{52307AC8-B24C-4B70-BAF8-0A2B318BC524}"/>
                </a:ext>
              </a:extLst>
            </p:cNvPr>
            <p:cNvSpPr>
              <a:spLocks noChangeArrowheads="1"/>
            </p:cNvSpPr>
            <p:nvPr/>
          </p:nvSpPr>
          <p:spPr bwMode="auto">
            <a:xfrm>
              <a:off x="3885" y="2098"/>
              <a:ext cx="15" cy="15"/>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40" name="Rectangle 219">
              <a:extLst>
                <a:ext uri="{FF2B5EF4-FFF2-40B4-BE49-F238E27FC236}">
                  <a16:creationId xmlns:a16="http://schemas.microsoft.com/office/drawing/2014/main" id="{6A9F2845-7972-4CE1-B9BF-5798AF51F72F}"/>
                </a:ext>
              </a:extLst>
            </p:cNvPr>
            <p:cNvSpPr>
              <a:spLocks noChangeArrowheads="1"/>
            </p:cNvSpPr>
            <p:nvPr/>
          </p:nvSpPr>
          <p:spPr bwMode="auto">
            <a:xfrm>
              <a:off x="3885" y="2138"/>
              <a:ext cx="15" cy="15"/>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41" name="Rectangle 220">
              <a:extLst>
                <a:ext uri="{FF2B5EF4-FFF2-40B4-BE49-F238E27FC236}">
                  <a16:creationId xmlns:a16="http://schemas.microsoft.com/office/drawing/2014/main" id="{611BA7D8-1A81-4998-BB90-60BB3EF9BDB2}"/>
                </a:ext>
              </a:extLst>
            </p:cNvPr>
            <p:cNvSpPr>
              <a:spLocks noChangeArrowheads="1"/>
            </p:cNvSpPr>
            <p:nvPr/>
          </p:nvSpPr>
          <p:spPr bwMode="auto">
            <a:xfrm>
              <a:off x="3885" y="2176"/>
              <a:ext cx="15" cy="15"/>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42" name="Rectangle 221">
              <a:extLst>
                <a:ext uri="{FF2B5EF4-FFF2-40B4-BE49-F238E27FC236}">
                  <a16:creationId xmlns:a16="http://schemas.microsoft.com/office/drawing/2014/main" id="{694099BE-1711-4C8F-9E3F-DC3C47E83837}"/>
                </a:ext>
              </a:extLst>
            </p:cNvPr>
            <p:cNvSpPr>
              <a:spLocks noChangeArrowheads="1"/>
            </p:cNvSpPr>
            <p:nvPr/>
          </p:nvSpPr>
          <p:spPr bwMode="auto">
            <a:xfrm>
              <a:off x="3885" y="2216"/>
              <a:ext cx="15" cy="16"/>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43" name="Rectangle 222">
              <a:extLst>
                <a:ext uri="{FF2B5EF4-FFF2-40B4-BE49-F238E27FC236}">
                  <a16:creationId xmlns:a16="http://schemas.microsoft.com/office/drawing/2014/main" id="{38AC7296-942F-440A-B2E1-DC51B1A227C4}"/>
                </a:ext>
              </a:extLst>
            </p:cNvPr>
            <p:cNvSpPr>
              <a:spLocks noChangeArrowheads="1"/>
            </p:cNvSpPr>
            <p:nvPr/>
          </p:nvSpPr>
          <p:spPr bwMode="auto">
            <a:xfrm>
              <a:off x="3885" y="2254"/>
              <a:ext cx="15" cy="16"/>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44" name="Rectangle 223">
              <a:extLst>
                <a:ext uri="{FF2B5EF4-FFF2-40B4-BE49-F238E27FC236}">
                  <a16:creationId xmlns:a16="http://schemas.microsoft.com/office/drawing/2014/main" id="{F1FF5898-725C-46D8-AEB6-4F409506C6A1}"/>
                </a:ext>
              </a:extLst>
            </p:cNvPr>
            <p:cNvSpPr>
              <a:spLocks noChangeArrowheads="1"/>
            </p:cNvSpPr>
            <p:nvPr/>
          </p:nvSpPr>
          <p:spPr bwMode="auto">
            <a:xfrm>
              <a:off x="3927" y="2098"/>
              <a:ext cx="15" cy="15"/>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45" name="Rectangle 224">
              <a:extLst>
                <a:ext uri="{FF2B5EF4-FFF2-40B4-BE49-F238E27FC236}">
                  <a16:creationId xmlns:a16="http://schemas.microsoft.com/office/drawing/2014/main" id="{50253DB0-66AA-40AB-B43F-165DD4BE8023}"/>
                </a:ext>
              </a:extLst>
            </p:cNvPr>
            <p:cNvSpPr>
              <a:spLocks noChangeArrowheads="1"/>
            </p:cNvSpPr>
            <p:nvPr/>
          </p:nvSpPr>
          <p:spPr bwMode="auto">
            <a:xfrm>
              <a:off x="3927" y="2138"/>
              <a:ext cx="15" cy="15"/>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46" name="Rectangle 225">
              <a:extLst>
                <a:ext uri="{FF2B5EF4-FFF2-40B4-BE49-F238E27FC236}">
                  <a16:creationId xmlns:a16="http://schemas.microsoft.com/office/drawing/2014/main" id="{B1D351AA-220E-4638-A377-2AB72E44EE03}"/>
                </a:ext>
              </a:extLst>
            </p:cNvPr>
            <p:cNvSpPr>
              <a:spLocks noChangeArrowheads="1"/>
            </p:cNvSpPr>
            <p:nvPr/>
          </p:nvSpPr>
          <p:spPr bwMode="auto">
            <a:xfrm>
              <a:off x="3927" y="2176"/>
              <a:ext cx="15" cy="15"/>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47" name="Rectangle 226">
              <a:extLst>
                <a:ext uri="{FF2B5EF4-FFF2-40B4-BE49-F238E27FC236}">
                  <a16:creationId xmlns:a16="http://schemas.microsoft.com/office/drawing/2014/main" id="{90A0578D-C727-4006-B937-C92CB4210CBB}"/>
                </a:ext>
              </a:extLst>
            </p:cNvPr>
            <p:cNvSpPr>
              <a:spLocks noChangeArrowheads="1"/>
            </p:cNvSpPr>
            <p:nvPr/>
          </p:nvSpPr>
          <p:spPr bwMode="auto">
            <a:xfrm>
              <a:off x="3927" y="2216"/>
              <a:ext cx="15" cy="16"/>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48" name="Rectangle 227">
              <a:extLst>
                <a:ext uri="{FF2B5EF4-FFF2-40B4-BE49-F238E27FC236}">
                  <a16:creationId xmlns:a16="http://schemas.microsoft.com/office/drawing/2014/main" id="{D09F15DC-0F5E-497E-A218-78E4F0E7836B}"/>
                </a:ext>
              </a:extLst>
            </p:cNvPr>
            <p:cNvSpPr>
              <a:spLocks noChangeArrowheads="1"/>
            </p:cNvSpPr>
            <p:nvPr/>
          </p:nvSpPr>
          <p:spPr bwMode="auto">
            <a:xfrm>
              <a:off x="3927" y="2254"/>
              <a:ext cx="15" cy="16"/>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sp>
        <p:nvSpPr>
          <p:cNvPr id="2" name="Title 1">
            <a:extLst>
              <a:ext uri="{FF2B5EF4-FFF2-40B4-BE49-F238E27FC236}">
                <a16:creationId xmlns:a16="http://schemas.microsoft.com/office/drawing/2014/main" id="{4C484D8F-F2C2-4E99-8262-1B5126EF2AF4}"/>
              </a:ext>
            </a:extLst>
          </p:cNvPr>
          <p:cNvSpPr>
            <a:spLocks noGrp="1"/>
          </p:cNvSpPr>
          <p:nvPr>
            <p:ph type="title"/>
          </p:nvPr>
        </p:nvSpPr>
        <p:spPr/>
        <p:txBody>
          <a:bodyPr/>
          <a:lstStyle/>
          <a:p>
            <a:r>
              <a:rPr lang="en-US" dirty="0"/>
              <a:t>Single Tenant App</a:t>
            </a:r>
          </a:p>
        </p:txBody>
      </p:sp>
      <p:sp>
        <p:nvSpPr>
          <p:cNvPr id="86" name="Rectangle 85">
            <a:extLst>
              <a:ext uri="{FF2B5EF4-FFF2-40B4-BE49-F238E27FC236}">
                <a16:creationId xmlns:a16="http://schemas.microsoft.com/office/drawing/2014/main" id="{9A137737-C68D-42A4-893F-E39DD673E196}"/>
              </a:ext>
            </a:extLst>
          </p:cNvPr>
          <p:cNvSpPr/>
          <p:nvPr/>
        </p:nvSpPr>
        <p:spPr>
          <a:xfrm>
            <a:off x="2171798" y="1587252"/>
            <a:ext cx="1264137" cy="659537"/>
          </a:xfrm>
          <a:prstGeom prst="rect">
            <a:avLst/>
          </a:prstGeom>
          <a:noFill/>
          <a:ln>
            <a:noFill/>
          </a:ln>
        </p:spPr>
        <p:txBody>
          <a:bodyPr wrap="square" lIns="0" tIns="0" rIns="0" bIns="0" anchor="t" anchorCtr="1">
            <a:noAutofit/>
          </a:bodyPr>
          <a:lstStyle/>
          <a:p>
            <a:pPr defTabSz="878441" fontAlgn="base">
              <a:lnSpc>
                <a:spcPct val="90000"/>
              </a:lnSpc>
              <a:spcBef>
                <a:spcPts val="1200"/>
              </a:spcBef>
              <a:spcAft>
                <a:spcPct val="0"/>
              </a:spcAft>
              <a:defRPr/>
            </a:pPr>
            <a:r>
              <a:rPr lang="en-US" sz="2000" spc="-29" dirty="0" err="1">
                <a:solidFill>
                  <a:srgbClr val="505050"/>
                </a:solidFill>
                <a:ea typeface="Segoe UI" pitchFamily="34" charset="0"/>
                <a:cs typeface="Segoe UI" pitchFamily="34" charset="0"/>
              </a:rPr>
              <a:t>Adatum</a:t>
            </a:r>
            <a:endParaRPr lang="en-US" sz="2000" spc="-29" dirty="0">
              <a:solidFill>
                <a:srgbClr val="505050"/>
              </a:solidFill>
              <a:ea typeface="Segoe UI" pitchFamily="34" charset="0"/>
              <a:cs typeface="Segoe UI" pitchFamily="34" charset="0"/>
            </a:endParaRPr>
          </a:p>
        </p:txBody>
      </p:sp>
      <p:cxnSp>
        <p:nvCxnSpPr>
          <p:cNvPr id="6" name="Connector: Elbow 5">
            <a:extLst>
              <a:ext uri="{FF2B5EF4-FFF2-40B4-BE49-F238E27FC236}">
                <a16:creationId xmlns:a16="http://schemas.microsoft.com/office/drawing/2014/main" id="{A689DE82-425F-4C43-B0A8-CA5EC6C55A1B}"/>
              </a:ext>
            </a:extLst>
          </p:cNvPr>
          <p:cNvCxnSpPr>
            <a:cxnSpLocks/>
            <a:stCxn id="86" idx="3"/>
            <a:endCxn id="4" idx="0"/>
          </p:cNvCxnSpPr>
          <p:nvPr/>
        </p:nvCxnSpPr>
        <p:spPr>
          <a:xfrm>
            <a:off x="3435935" y="1917021"/>
            <a:ext cx="1614857" cy="428228"/>
          </a:xfrm>
          <a:prstGeom prst="bentConnector2">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08191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E74FF795-5AF0-4A8A-BF94-F89E4D62CAD2}"/>
              </a:ext>
            </a:extLst>
          </p:cNvPr>
          <p:cNvGrpSpPr/>
          <p:nvPr/>
        </p:nvGrpSpPr>
        <p:grpSpPr>
          <a:xfrm>
            <a:off x="6521762" y="3655352"/>
            <a:ext cx="4521199" cy="3086100"/>
            <a:chOff x="3576432" y="3691081"/>
            <a:chExt cx="4521199" cy="3086100"/>
          </a:xfrm>
        </p:grpSpPr>
        <p:grpSp>
          <p:nvGrpSpPr>
            <p:cNvPr id="15" name="Group 14">
              <a:extLst>
                <a:ext uri="{FF2B5EF4-FFF2-40B4-BE49-F238E27FC236}">
                  <a16:creationId xmlns:a16="http://schemas.microsoft.com/office/drawing/2014/main" id="{70D75BE5-9899-4174-9EB3-FDCBF8534A56}"/>
                </a:ext>
              </a:extLst>
            </p:cNvPr>
            <p:cNvGrpSpPr/>
            <p:nvPr/>
          </p:nvGrpSpPr>
          <p:grpSpPr>
            <a:xfrm>
              <a:off x="3576432" y="3691081"/>
              <a:ext cx="4521199" cy="3086100"/>
              <a:chOff x="4426431" y="1990592"/>
              <a:chExt cx="2642911" cy="1765416"/>
            </a:xfrm>
          </p:grpSpPr>
          <p:sp>
            <p:nvSpPr>
              <p:cNvPr id="17" name="Cloud">
                <a:extLst>
                  <a:ext uri="{FF2B5EF4-FFF2-40B4-BE49-F238E27FC236}">
                    <a16:creationId xmlns:a16="http://schemas.microsoft.com/office/drawing/2014/main" id="{97777B8A-27F5-44E1-922E-B302B05BCF23}"/>
                  </a:ext>
                </a:extLst>
              </p:cNvPr>
              <p:cNvSpPr>
                <a:spLocks/>
              </p:cNvSpPr>
              <p:nvPr/>
            </p:nvSpPr>
            <p:spPr bwMode="auto">
              <a:xfrm>
                <a:off x="4426431" y="1990592"/>
                <a:ext cx="2642911" cy="1765416"/>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chemeClr val="tx2">
                  <a:lumMod val="20000"/>
                  <a:lumOff val="80000"/>
                </a:schemeClr>
              </a:solidFill>
              <a:ln w="38100" cap="flat">
                <a:solidFill>
                  <a:schemeClr val="bg1">
                    <a:lumMod val="7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18" name="Picture 17">
                <a:extLst>
                  <a:ext uri="{FF2B5EF4-FFF2-40B4-BE49-F238E27FC236}">
                    <a16:creationId xmlns:a16="http://schemas.microsoft.com/office/drawing/2014/main" id="{BBE7939A-38CA-41C4-81F6-F0947E0376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32154" y="2079535"/>
                <a:ext cx="1084406" cy="1084405"/>
              </a:xfrm>
              <a:prstGeom prst="rect">
                <a:avLst/>
              </a:prstGeom>
            </p:spPr>
          </p:pic>
        </p:grpSp>
        <p:sp>
          <p:nvSpPr>
            <p:cNvPr id="16" name="TextBox 15">
              <a:extLst>
                <a:ext uri="{FF2B5EF4-FFF2-40B4-BE49-F238E27FC236}">
                  <a16:creationId xmlns:a16="http://schemas.microsoft.com/office/drawing/2014/main" id="{5319D6E8-46FA-4B95-9DAD-6A462D90E321}"/>
                </a:ext>
              </a:extLst>
            </p:cNvPr>
            <p:cNvSpPr txBox="1"/>
            <p:nvPr/>
          </p:nvSpPr>
          <p:spPr>
            <a:xfrm>
              <a:off x="5033717" y="6451500"/>
              <a:ext cx="1697196" cy="307777"/>
            </a:xfrm>
            <a:prstGeom prst="rect">
              <a:avLst/>
            </a:prstGeom>
            <a:noFill/>
          </p:spPr>
          <p:txBody>
            <a:bodyPr wrap="none" lIns="0" tIns="0" rIns="0" bIns="0" rtlCol="0">
              <a:spAutoFit/>
            </a:bodyPr>
            <a:lstStyle/>
            <a:p>
              <a:pPr algn="l"/>
              <a:r>
                <a:rPr lang="en-US" sz="2000" err="1">
                  <a:ln w="0"/>
                  <a:effectLst>
                    <a:outerShdw blurRad="38100" dist="19050" dir="2700000" algn="tl" rotWithShape="0">
                      <a:schemeClr val="dk1">
                        <a:alpha val="40000"/>
                      </a:schemeClr>
                    </a:outerShdw>
                  </a:effectLst>
                </a:rPr>
                <a:t>Adatum</a:t>
              </a:r>
              <a:r>
                <a:rPr lang="en-US" sz="2000">
                  <a:ln w="0"/>
                  <a:effectLst>
                    <a:outerShdw blurRad="38100" dist="19050" dir="2700000" algn="tl" rotWithShape="0">
                      <a:schemeClr val="dk1">
                        <a:alpha val="40000"/>
                      </a:schemeClr>
                    </a:outerShdw>
                  </a:effectLst>
                </a:rPr>
                <a:t> tenant</a:t>
              </a:r>
            </a:p>
          </p:txBody>
        </p:sp>
      </p:grpSp>
      <p:sp>
        <p:nvSpPr>
          <p:cNvPr id="2" name="Title 1">
            <a:extLst>
              <a:ext uri="{FF2B5EF4-FFF2-40B4-BE49-F238E27FC236}">
                <a16:creationId xmlns:a16="http://schemas.microsoft.com/office/drawing/2014/main" id="{1446577D-2A8C-4DCF-9CF3-F5FC29C645DB}"/>
              </a:ext>
            </a:extLst>
          </p:cNvPr>
          <p:cNvSpPr>
            <a:spLocks noGrp="1"/>
          </p:cNvSpPr>
          <p:nvPr>
            <p:ph type="title"/>
          </p:nvPr>
        </p:nvSpPr>
        <p:spPr>
          <a:xfrm>
            <a:off x="588263" y="457200"/>
            <a:ext cx="11018520" cy="553998"/>
          </a:xfrm>
        </p:spPr>
        <p:txBody>
          <a:bodyPr/>
          <a:lstStyle/>
          <a:p>
            <a:r>
              <a:rPr lang="en-US" dirty="0"/>
              <a:t>Registering the app is not enough</a:t>
            </a:r>
          </a:p>
        </p:txBody>
      </p:sp>
      <p:sp>
        <p:nvSpPr>
          <p:cNvPr id="3" name="Text Placeholder 2">
            <a:extLst>
              <a:ext uri="{FF2B5EF4-FFF2-40B4-BE49-F238E27FC236}">
                <a16:creationId xmlns:a16="http://schemas.microsoft.com/office/drawing/2014/main" id="{BD2D3207-606F-49A7-B16E-E8BB365B6125}"/>
              </a:ext>
            </a:extLst>
          </p:cNvPr>
          <p:cNvSpPr>
            <a:spLocks noGrp="1"/>
          </p:cNvSpPr>
          <p:nvPr>
            <p:ph type="body" sz="quarter" idx="10"/>
          </p:nvPr>
        </p:nvSpPr>
        <p:spPr>
          <a:xfrm>
            <a:off x="586740" y="1166678"/>
            <a:ext cx="11018520" cy="4050340"/>
          </a:xfrm>
        </p:spPr>
        <p:txBody>
          <a:bodyPr/>
          <a:lstStyle/>
          <a:p>
            <a:r>
              <a:rPr lang="en-US" dirty="0"/>
              <a:t>Need:</a:t>
            </a:r>
          </a:p>
          <a:p>
            <a:r>
              <a:rPr lang="en-US" dirty="0"/>
              <a:t>	User and group application and role assignments</a:t>
            </a:r>
          </a:p>
          <a:p>
            <a:r>
              <a:rPr lang="en-US" dirty="0"/>
              <a:t>	Permissions granted to the application</a:t>
            </a:r>
          </a:p>
          <a:p>
            <a:r>
              <a:rPr lang="en-US" dirty="0"/>
              <a:t>	Policies including conditional access policy</a:t>
            </a:r>
          </a:p>
          <a:p>
            <a:r>
              <a:rPr lang="en-US" dirty="0"/>
              <a:t>	Alternate local settings for an application</a:t>
            </a:r>
          </a:p>
          <a:p>
            <a:endParaRPr lang="en-US" dirty="0"/>
          </a:p>
          <a:p>
            <a:r>
              <a:rPr lang="en-US" dirty="0"/>
              <a:t>Visible in </a:t>
            </a:r>
            <a:r>
              <a:rPr lang="en-US" i="1" dirty="0"/>
              <a:t>Enterprise Applications</a:t>
            </a:r>
          </a:p>
          <a:p>
            <a:r>
              <a:rPr lang="en-US" i="1" dirty="0"/>
              <a:t>	Service Principal</a:t>
            </a:r>
          </a:p>
        </p:txBody>
      </p:sp>
      <p:pic>
        <p:nvPicPr>
          <p:cNvPr id="10" name="Graphic 9" descr="Network">
            <a:extLst>
              <a:ext uri="{FF2B5EF4-FFF2-40B4-BE49-F238E27FC236}">
                <a16:creationId xmlns:a16="http://schemas.microsoft.com/office/drawing/2014/main" id="{A69C282F-DF35-4687-B7ED-263730ED259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753600" y="5550585"/>
            <a:ext cx="688219" cy="688219"/>
          </a:xfrm>
          <a:prstGeom prst="rect">
            <a:avLst/>
          </a:prstGeom>
        </p:spPr>
      </p:pic>
      <p:cxnSp>
        <p:nvCxnSpPr>
          <p:cNvPr id="11" name="Straight Arrow Connector 10">
            <a:extLst>
              <a:ext uri="{FF2B5EF4-FFF2-40B4-BE49-F238E27FC236}">
                <a16:creationId xmlns:a16="http://schemas.microsoft.com/office/drawing/2014/main" id="{F6E4F2CF-1DAE-4EE5-A4F2-DF2B5EECDDB8}"/>
              </a:ext>
            </a:extLst>
          </p:cNvPr>
          <p:cNvCxnSpPr>
            <a:cxnSpLocks/>
          </p:cNvCxnSpPr>
          <p:nvPr/>
        </p:nvCxnSpPr>
        <p:spPr>
          <a:xfrm>
            <a:off x="7940863" y="5975832"/>
            <a:ext cx="1938464"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204C4BFD-3484-448F-AB5E-AEE1F90E851D}"/>
              </a:ext>
            </a:extLst>
          </p:cNvPr>
          <p:cNvSpPr txBox="1"/>
          <p:nvPr/>
        </p:nvSpPr>
        <p:spPr>
          <a:xfrm>
            <a:off x="9879327" y="6213916"/>
            <a:ext cx="574093"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SP</a:t>
            </a:r>
          </a:p>
        </p:txBody>
      </p:sp>
      <p:sp>
        <p:nvSpPr>
          <p:cNvPr id="5" name="Browser_4" title="Icon of a website or an app window">
            <a:extLst>
              <a:ext uri="{FF2B5EF4-FFF2-40B4-BE49-F238E27FC236}">
                <a16:creationId xmlns:a16="http://schemas.microsoft.com/office/drawing/2014/main" id="{971697E8-7AE7-41A2-9FF6-A772DCB04D9A}"/>
              </a:ext>
            </a:extLst>
          </p:cNvPr>
          <p:cNvSpPr>
            <a:spLocks noChangeAspect="1" noEditPoints="1"/>
          </p:cNvSpPr>
          <p:nvPr/>
        </p:nvSpPr>
        <p:spPr bwMode="auto">
          <a:xfrm>
            <a:off x="7005116" y="5629574"/>
            <a:ext cx="935747" cy="692515"/>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67"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1A1A1A"/>
              </a:solidFill>
              <a:effectLst/>
              <a:uLnTx/>
              <a:uFillTx/>
              <a:latin typeface="Segoe UI"/>
              <a:ea typeface="+mn-ea"/>
              <a:cs typeface="+mn-cs"/>
            </a:endParaRPr>
          </a:p>
        </p:txBody>
      </p:sp>
      <p:sp>
        <p:nvSpPr>
          <p:cNvPr id="6" name="TextBox 5">
            <a:extLst>
              <a:ext uri="{FF2B5EF4-FFF2-40B4-BE49-F238E27FC236}">
                <a16:creationId xmlns:a16="http://schemas.microsoft.com/office/drawing/2014/main" id="{44EBE64D-E4A4-4488-B458-A3294B657428}"/>
              </a:ext>
            </a:extLst>
          </p:cNvPr>
          <p:cNvSpPr txBox="1"/>
          <p:nvPr/>
        </p:nvSpPr>
        <p:spPr>
          <a:xfrm>
            <a:off x="7252554" y="6356923"/>
            <a:ext cx="517237"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App</a:t>
            </a:r>
          </a:p>
        </p:txBody>
      </p:sp>
    </p:spTree>
    <p:extLst>
      <p:ext uri="{BB962C8B-B14F-4D97-AF65-F5344CB8AC3E}">
        <p14:creationId xmlns:p14="http://schemas.microsoft.com/office/powerpoint/2010/main" val="31160858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6398E9A-BF5B-78AC-CCCF-E80F10E6BCC5}"/>
              </a:ext>
            </a:extLst>
          </p:cNvPr>
          <p:cNvSpPr/>
          <p:nvPr/>
        </p:nvSpPr>
        <p:spPr bwMode="auto">
          <a:xfrm>
            <a:off x="3775275" y="2706652"/>
            <a:ext cx="2551034" cy="1756031"/>
          </a:xfrm>
          <a:prstGeom prst="rect">
            <a:avLst/>
          </a:prstGeom>
          <a:solidFill>
            <a:schemeClr val="bg1">
              <a:lumMod val="85000"/>
              <a:alpha val="5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200" dirty="0" err="1">
                <a:solidFill>
                  <a:schemeClr val="tx1"/>
                </a:solidFill>
                <a:ea typeface="Segoe UI" pitchFamily="34" charset="0"/>
                <a:cs typeface="Segoe UI" pitchFamily="34" charset="0"/>
              </a:rPr>
              <a:t>Adatum</a:t>
            </a:r>
            <a:r>
              <a:rPr lang="en-US" sz="1200" dirty="0">
                <a:solidFill>
                  <a:schemeClr val="tx1"/>
                </a:solidFill>
                <a:ea typeface="Segoe UI" pitchFamily="34" charset="0"/>
                <a:cs typeface="Segoe UI" pitchFamily="34" charset="0"/>
              </a:rPr>
              <a:t> Enterprise App (Consent)</a:t>
            </a:r>
          </a:p>
        </p:txBody>
      </p:sp>
      <p:sp>
        <p:nvSpPr>
          <p:cNvPr id="4" name="Rectangle 3">
            <a:extLst>
              <a:ext uri="{FF2B5EF4-FFF2-40B4-BE49-F238E27FC236}">
                <a16:creationId xmlns:a16="http://schemas.microsoft.com/office/drawing/2014/main" id="{E3521D6A-9981-49D2-AA38-2D032AB7383C}"/>
              </a:ext>
            </a:extLst>
          </p:cNvPr>
          <p:cNvSpPr/>
          <p:nvPr/>
        </p:nvSpPr>
        <p:spPr bwMode="auto">
          <a:xfrm>
            <a:off x="3775275" y="2345249"/>
            <a:ext cx="2551034" cy="366201"/>
          </a:xfrm>
          <a:prstGeom prst="rect">
            <a:avLst/>
          </a:prstGeom>
          <a:solidFill>
            <a:schemeClr val="bg1">
              <a:lumMod val="85000"/>
              <a:alpha val="5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72" fontAlgn="base">
              <a:spcBef>
                <a:spcPct val="0"/>
              </a:spcBef>
              <a:spcAft>
                <a:spcPct val="0"/>
              </a:spcAft>
            </a:pPr>
            <a:r>
              <a:rPr lang="en-US" sz="1200" dirty="0">
                <a:solidFill>
                  <a:schemeClr val="tx1"/>
                </a:solidFill>
                <a:ea typeface="Segoe UI" pitchFamily="34" charset="0"/>
                <a:cs typeface="Segoe UI" pitchFamily="34" charset="0"/>
              </a:rPr>
              <a:t>App Registration</a:t>
            </a:r>
          </a:p>
        </p:txBody>
      </p:sp>
      <p:grpSp>
        <p:nvGrpSpPr>
          <p:cNvPr id="26" name="Group 207">
            <a:extLst>
              <a:ext uri="{FF2B5EF4-FFF2-40B4-BE49-F238E27FC236}">
                <a16:creationId xmlns:a16="http://schemas.microsoft.com/office/drawing/2014/main" id="{3DFB7B86-BD07-4A5F-931B-3E05031ECD2B}"/>
              </a:ext>
            </a:extLst>
          </p:cNvPr>
          <p:cNvGrpSpPr>
            <a:grpSpLocks noChangeAspect="1"/>
          </p:cNvGrpSpPr>
          <p:nvPr/>
        </p:nvGrpSpPr>
        <p:grpSpPr bwMode="auto">
          <a:xfrm>
            <a:off x="1065678" y="1428750"/>
            <a:ext cx="2370257" cy="5135563"/>
            <a:chOff x="3860" y="2040"/>
            <a:chExt cx="150" cy="325"/>
          </a:xfrm>
          <a:noFill/>
        </p:grpSpPr>
        <p:sp>
          <p:nvSpPr>
            <p:cNvPr id="27" name="Rectangle 208">
              <a:extLst>
                <a:ext uri="{FF2B5EF4-FFF2-40B4-BE49-F238E27FC236}">
                  <a16:creationId xmlns:a16="http://schemas.microsoft.com/office/drawing/2014/main" id="{31CB0E78-E170-443E-A686-D50E0CACEA0F}"/>
                </a:ext>
              </a:extLst>
            </p:cNvPr>
            <p:cNvSpPr>
              <a:spLocks noChangeArrowheads="1"/>
            </p:cNvSpPr>
            <p:nvPr/>
          </p:nvSpPr>
          <p:spPr bwMode="auto">
            <a:xfrm>
              <a:off x="3860" y="2071"/>
              <a:ext cx="150" cy="294"/>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32" name="Freeform 211">
              <a:extLst>
                <a:ext uri="{FF2B5EF4-FFF2-40B4-BE49-F238E27FC236}">
                  <a16:creationId xmlns:a16="http://schemas.microsoft.com/office/drawing/2014/main" id="{3FE56F62-3463-40B3-9142-358AF1C4C115}"/>
                </a:ext>
              </a:extLst>
            </p:cNvPr>
            <p:cNvSpPr>
              <a:spLocks/>
            </p:cNvSpPr>
            <p:nvPr/>
          </p:nvSpPr>
          <p:spPr bwMode="auto">
            <a:xfrm>
              <a:off x="3917" y="2312"/>
              <a:ext cx="36" cy="53"/>
            </a:xfrm>
            <a:custGeom>
              <a:avLst/>
              <a:gdLst>
                <a:gd name="T0" fmla="*/ 19 w 19"/>
                <a:gd name="T1" fmla="*/ 28 h 28"/>
                <a:gd name="T2" fmla="*/ 19 w 19"/>
                <a:gd name="T3" fmla="*/ 10 h 28"/>
                <a:gd name="T4" fmla="*/ 9 w 19"/>
                <a:gd name="T5" fmla="*/ 0 h 28"/>
                <a:gd name="T6" fmla="*/ 0 w 19"/>
                <a:gd name="T7" fmla="*/ 10 h 28"/>
                <a:gd name="T8" fmla="*/ 0 w 19"/>
                <a:gd name="T9" fmla="*/ 28 h 28"/>
              </a:gdLst>
              <a:ahLst/>
              <a:cxnLst>
                <a:cxn ang="0">
                  <a:pos x="T0" y="T1"/>
                </a:cxn>
                <a:cxn ang="0">
                  <a:pos x="T2" y="T3"/>
                </a:cxn>
                <a:cxn ang="0">
                  <a:pos x="T4" y="T5"/>
                </a:cxn>
                <a:cxn ang="0">
                  <a:pos x="T6" y="T7"/>
                </a:cxn>
                <a:cxn ang="0">
                  <a:pos x="T8" y="T9"/>
                </a:cxn>
              </a:cxnLst>
              <a:rect l="0" t="0" r="r" b="b"/>
              <a:pathLst>
                <a:path w="19" h="28">
                  <a:moveTo>
                    <a:pt x="19" y="28"/>
                  </a:moveTo>
                  <a:cubicBezTo>
                    <a:pt x="19" y="10"/>
                    <a:pt x="19" y="10"/>
                    <a:pt x="19" y="10"/>
                  </a:cubicBezTo>
                  <a:cubicBezTo>
                    <a:pt x="19" y="5"/>
                    <a:pt x="15" y="0"/>
                    <a:pt x="9" y="0"/>
                  </a:cubicBezTo>
                  <a:cubicBezTo>
                    <a:pt x="4" y="0"/>
                    <a:pt x="0" y="5"/>
                    <a:pt x="0" y="10"/>
                  </a:cubicBezTo>
                  <a:cubicBezTo>
                    <a:pt x="0" y="28"/>
                    <a:pt x="0" y="28"/>
                    <a:pt x="0" y="28"/>
                  </a:cubicBezTo>
                </a:path>
              </a:pathLst>
            </a:cu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33" name="Rectangle 212">
              <a:extLst>
                <a:ext uri="{FF2B5EF4-FFF2-40B4-BE49-F238E27FC236}">
                  <a16:creationId xmlns:a16="http://schemas.microsoft.com/office/drawing/2014/main" id="{DC627BFB-4FF7-4411-9801-7C8F4042ED6C}"/>
                </a:ext>
              </a:extLst>
            </p:cNvPr>
            <p:cNvSpPr>
              <a:spLocks noChangeArrowheads="1"/>
            </p:cNvSpPr>
            <p:nvPr/>
          </p:nvSpPr>
          <p:spPr bwMode="auto">
            <a:xfrm>
              <a:off x="3888" y="2040"/>
              <a:ext cx="42" cy="31"/>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34" name="Rectangle 213">
              <a:extLst>
                <a:ext uri="{FF2B5EF4-FFF2-40B4-BE49-F238E27FC236}">
                  <a16:creationId xmlns:a16="http://schemas.microsoft.com/office/drawing/2014/main" id="{39702320-244C-4A33-8880-BB44F222B175}"/>
                </a:ext>
              </a:extLst>
            </p:cNvPr>
            <p:cNvSpPr>
              <a:spLocks noChangeArrowheads="1"/>
            </p:cNvSpPr>
            <p:nvPr/>
          </p:nvSpPr>
          <p:spPr bwMode="auto">
            <a:xfrm>
              <a:off x="3970" y="2098"/>
              <a:ext cx="15" cy="15"/>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35" name="Rectangle 214">
              <a:extLst>
                <a:ext uri="{FF2B5EF4-FFF2-40B4-BE49-F238E27FC236}">
                  <a16:creationId xmlns:a16="http://schemas.microsoft.com/office/drawing/2014/main" id="{88C3510E-4AAD-4944-B7D2-11D90CE25765}"/>
                </a:ext>
              </a:extLst>
            </p:cNvPr>
            <p:cNvSpPr>
              <a:spLocks noChangeArrowheads="1"/>
            </p:cNvSpPr>
            <p:nvPr/>
          </p:nvSpPr>
          <p:spPr bwMode="auto">
            <a:xfrm>
              <a:off x="3970" y="2138"/>
              <a:ext cx="15" cy="15"/>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36" name="Rectangle 215">
              <a:extLst>
                <a:ext uri="{FF2B5EF4-FFF2-40B4-BE49-F238E27FC236}">
                  <a16:creationId xmlns:a16="http://schemas.microsoft.com/office/drawing/2014/main" id="{81104053-27FE-4102-B6A2-681936CD7F41}"/>
                </a:ext>
              </a:extLst>
            </p:cNvPr>
            <p:cNvSpPr>
              <a:spLocks noChangeArrowheads="1"/>
            </p:cNvSpPr>
            <p:nvPr/>
          </p:nvSpPr>
          <p:spPr bwMode="auto">
            <a:xfrm>
              <a:off x="3970" y="2176"/>
              <a:ext cx="15" cy="15"/>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37" name="Rectangle 216">
              <a:extLst>
                <a:ext uri="{FF2B5EF4-FFF2-40B4-BE49-F238E27FC236}">
                  <a16:creationId xmlns:a16="http://schemas.microsoft.com/office/drawing/2014/main" id="{5DE653E5-67B2-439F-B73B-7173126FF264}"/>
                </a:ext>
              </a:extLst>
            </p:cNvPr>
            <p:cNvSpPr>
              <a:spLocks noChangeArrowheads="1"/>
            </p:cNvSpPr>
            <p:nvPr/>
          </p:nvSpPr>
          <p:spPr bwMode="auto">
            <a:xfrm>
              <a:off x="3970" y="2216"/>
              <a:ext cx="15" cy="16"/>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38" name="Rectangle 217">
              <a:extLst>
                <a:ext uri="{FF2B5EF4-FFF2-40B4-BE49-F238E27FC236}">
                  <a16:creationId xmlns:a16="http://schemas.microsoft.com/office/drawing/2014/main" id="{BD0B9257-4F49-4F5C-A42C-EAA690E6139E}"/>
                </a:ext>
              </a:extLst>
            </p:cNvPr>
            <p:cNvSpPr>
              <a:spLocks noChangeArrowheads="1"/>
            </p:cNvSpPr>
            <p:nvPr/>
          </p:nvSpPr>
          <p:spPr bwMode="auto">
            <a:xfrm>
              <a:off x="3970" y="2254"/>
              <a:ext cx="15" cy="16"/>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39" name="Rectangle 218">
              <a:extLst>
                <a:ext uri="{FF2B5EF4-FFF2-40B4-BE49-F238E27FC236}">
                  <a16:creationId xmlns:a16="http://schemas.microsoft.com/office/drawing/2014/main" id="{52307AC8-B24C-4B70-BAF8-0A2B318BC524}"/>
                </a:ext>
              </a:extLst>
            </p:cNvPr>
            <p:cNvSpPr>
              <a:spLocks noChangeArrowheads="1"/>
            </p:cNvSpPr>
            <p:nvPr/>
          </p:nvSpPr>
          <p:spPr bwMode="auto">
            <a:xfrm>
              <a:off x="3885" y="2098"/>
              <a:ext cx="15" cy="15"/>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40" name="Rectangle 219">
              <a:extLst>
                <a:ext uri="{FF2B5EF4-FFF2-40B4-BE49-F238E27FC236}">
                  <a16:creationId xmlns:a16="http://schemas.microsoft.com/office/drawing/2014/main" id="{6A9F2845-7972-4CE1-B9BF-5798AF51F72F}"/>
                </a:ext>
              </a:extLst>
            </p:cNvPr>
            <p:cNvSpPr>
              <a:spLocks noChangeArrowheads="1"/>
            </p:cNvSpPr>
            <p:nvPr/>
          </p:nvSpPr>
          <p:spPr bwMode="auto">
            <a:xfrm>
              <a:off x="3885" y="2138"/>
              <a:ext cx="15" cy="15"/>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41" name="Rectangle 220">
              <a:extLst>
                <a:ext uri="{FF2B5EF4-FFF2-40B4-BE49-F238E27FC236}">
                  <a16:creationId xmlns:a16="http://schemas.microsoft.com/office/drawing/2014/main" id="{611BA7D8-1A81-4998-BB90-60BB3EF9BDB2}"/>
                </a:ext>
              </a:extLst>
            </p:cNvPr>
            <p:cNvSpPr>
              <a:spLocks noChangeArrowheads="1"/>
            </p:cNvSpPr>
            <p:nvPr/>
          </p:nvSpPr>
          <p:spPr bwMode="auto">
            <a:xfrm>
              <a:off x="3885" y="2176"/>
              <a:ext cx="15" cy="15"/>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42" name="Rectangle 221">
              <a:extLst>
                <a:ext uri="{FF2B5EF4-FFF2-40B4-BE49-F238E27FC236}">
                  <a16:creationId xmlns:a16="http://schemas.microsoft.com/office/drawing/2014/main" id="{694099BE-1711-4C8F-9E3F-DC3C47E83837}"/>
                </a:ext>
              </a:extLst>
            </p:cNvPr>
            <p:cNvSpPr>
              <a:spLocks noChangeArrowheads="1"/>
            </p:cNvSpPr>
            <p:nvPr/>
          </p:nvSpPr>
          <p:spPr bwMode="auto">
            <a:xfrm>
              <a:off x="3885" y="2216"/>
              <a:ext cx="15" cy="16"/>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43" name="Rectangle 222">
              <a:extLst>
                <a:ext uri="{FF2B5EF4-FFF2-40B4-BE49-F238E27FC236}">
                  <a16:creationId xmlns:a16="http://schemas.microsoft.com/office/drawing/2014/main" id="{38AC7296-942F-440A-B2E1-DC51B1A227C4}"/>
                </a:ext>
              </a:extLst>
            </p:cNvPr>
            <p:cNvSpPr>
              <a:spLocks noChangeArrowheads="1"/>
            </p:cNvSpPr>
            <p:nvPr/>
          </p:nvSpPr>
          <p:spPr bwMode="auto">
            <a:xfrm>
              <a:off x="3885" y="2254"/>
              <a:ext cx="15" cy="16"/>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44" name="Rectangle 223">
              <a:extLst>
                <a:ext uri="{FF2B5EF4-FFF2-40B4-BE49-F238E27FC236}">
                  <a16:creationId xmlns:a16="http://schemas.microsoft.com/office/drawing/2014/main" id="{F1FF5898-725C-46D8-AEB6-4F409506C6A1}"/>
                </a:ext>
              </a:extLst>
            </p:cNvPr>
            <p:cNvSpPr>
              <a:spLocks noChangeArrowheads="1"/>
            </p:cNvSpPr>
            <p:nvPr/>
          </p:nvSpPr>
          <p:spPr bwMode="auto">
            <a:xfrm>
              <a:off x="3927" y="2098"/>
              <a:ext cx="15" cy="15"/>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45" name="Rectangle 224">
              <a:extLst>
                <a:ext uri="{FF2B5EF4-FFF2-40B4-BE49-F238E27FC236}">
                  <a16:creationId xmlns:a16="http://schemas.microsoft.com/office/drawing/2014/main" id="{50253DB0-66AA-40AB-B43F-165DD4BE8023}"/>
                </a:ext>
              </a:extLst>
            </p:cNvPr>
            <p:cNvSpPr>
              <a:spLocks noChangeArrowheads="1"/>
            </p:cNvSpPr>
            <p:nvPr/>
          </p:nvSpPr>
          <p:spPr bwMode="auto">
            <a:xfrm>
              <a:off x="3927" y="2138"/>
              <a:ext cx="15" cy="15"/>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46" name="Rectangle 225">
              <a:extLst>
                <a:ext uri="{FF2B5EF4-FFF2-40B4-BE49-F238E27FC236}">
                  <a16:creationId xmlns:a16="http://schemas.microsoft.com/office/drawing/2014/main" id="{B1D351AA-220E-4638-A377-2AB72E44EE03}"/>
                </a:ext>
              </a:extLst>
            </p:cNvPr>
            <p:cNvSpPr>
              <a:spLocks noChangeArrowheads="1"/>
            </p:cNvSpPr>
            <p:nvPr/>
          </p:nvSpPr>
          <p:spPr bwMode="auto">
            <a:xfrm>
              <a:off x="3927" y="2176"/>
              <a:ext cx="15" cy="15"/>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47" name="Rectangle 226">
              <a:extLst>
                <a:ext uri="{FF2B5EF4-FFF2-40B4-BE49-F238E27FC236}">
                  <a16:creationId xmlns:a16="http://schemas.microsoft.com/office/drawing/2014/main" id="{90A0578D-C727-4006-B937-C92CB4210CBB}"/>
                </a:ext>
              </a:extLst>
            </p:cNvPr>
            <p:cNvSpPr>
              <a:spLocks noChangeArrowheads="1"/>
            </p:cNvSpPr>
            <p:nvPr/>
          </p:nvSpPr>
          <p:spPr bwMode="auto">
            <a:xfrm>
              <a:off x="3927" y="2216"/>
              <a:ext cx="15" cy="16"/>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48" name="Rectangle 227">
              <a:extLst>
                <a:ext uri="{FF2B5EF4-FFF2-40B4-BE49-F238E27FC236}">
                  <a16:creationId xmlns:a16="http://schemas.microsoft.com/office/drawing/2014/main" id="{D09F15DC-0F5E-497E-A218-78E4F0E7836B}"/>
                </a:ext>
              </a:extLst>
            </p:cNvPr>
            <p:cNvSpPr>
              <a:spLocks noChangeArrowheads="1"/>
            </p:cNvSpPr>
            <p:nvPr/>
          </p:nvSpPr>
          <p:spPr bwMode="auto">
            <a:xfrm>
              <a:off x="3927" y="2254"/>
              <a:ext cx="15" cy="16"/>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grpSp>
        <p:nvGrpSpPr>
          <p:cNvPr id="60" name="Group 207">
            <a:extLst>
              <a:ext uri="{FF2B5EF4-FFF2-40B4-BE49-F238E27FC236}">
                <a16:creationId xmlns:a16="http://schemas.microsoft.com/office/drawing/2014/main" id="{359F53F2-704B-4511-ADF1-23C027ACD669}"/>
              </a:ext>
            </a:extLst>
          </p:cNvPr>
          <p:cNvGrpSpPr>
            <a:grpSpLocks noChangeAspect="1"/>
          </p:cNvGrpSpPr>
          <p:nvPr/>
        </p:nvGrpSpPr>
        <p:grpSpPr bwMode="auto">
          <a:xfrm>
            <a:off x="8590962" y="1428750"/>
            <a:ext cx="2370257" cy="5135563"/>
            <a:chOff x="3860" y="2040"/>
            <a:chExt cx="150" cy="325"/>
          </a:xfrm>
          <a:noFill/>
        </p:grpSpPr>
        <p:sp>
          <p:nvSpPr>
            <p:cNvPr id="61" name="Rectangle 208">
              <a:extLst>
                <a:ext uri="{FF2B5EF4-FFF2-40B4-BE49-F238E27FC236}">
                  <a16:creationId xmlns:a16="http://schemas.microsoft.com/office/drawing/2014/main" id="{F5F96FC2-E182-4EB6-ADA4-C652B78AAC8E}"/>
                </a:ext>
              </a:extLst>
            </p:cNvPr>
            <p:cNvSpPr>
              <a:spLocks noChangeArrowheads="1"/>
            </p:cNvSpPr>
            <p:nvPr/>
          </p:nvSpPr>
          <p:spPr bwMode="auto">
            <a:xfrm>
              <a:off x="3860" y="2071"/>
              <a:ext cx="150" cy="294"/>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62" name="Freeform 211">
              <a:extLst>
                <a:ext uri="{FF2B5EF4-FFF2-40B4-BE49-F238E27FC236}">
                  <a16:creationId xmlns:a16="http://schemas.microsoft.com/office/drawing/2014/main" id="{1F3236B5-7F0B-4331-8E0D-2252BF9F7C5C}"/>
                </a:ext>
              </a:extLst>
            </p:cNvPr>
            <p:cNvSpPr>
              <a:spLocks/>
            </p:cNvSpPr>
            <p:nvPr/>
          </p:nvSpPr>
          <p:spPr bwMode="auto">
            <a:xfrm>
              <a:off x="3917" y="2312"/>
              <a:ext cx="36" cy="53"/>
            </a:xfrm>
            <a:custGeom>
              <a:avLst/>
              <a:gdLst>
                <a:gd name="T0" fmla="*/ 19 w 19"/>
                <a:gd name="T1" fmla="*/ 28 h 28"/>
                <a:gd name="T2" fmla="*/ 19 w 19"/>
                <a:gd name="T3" fmla="*/ 10 h 28"/>
                <a:gd name="T4" fmla="*/ 9 w 19"/>
                <a:gd name="T5" fmla="*/ 0 h 28"/>
                <a:gd name="T6" fmla="*/ 0 w 19"/>
                <a:gd name="T7" fmla="*/ 10 h 28"/>
                <a:gd name="T8" fmla="*/ 0 w 19"/>
                <a:gd name="T9" fmla="*/ 28 h 28"/>
              </a:gdLst>
              <a:ahLst/>
              <a:cxnLst>
                <a:cxn ang="0">
                  <a:pos x="T0" y="T1"/>
                </a:cxn>
                <a:cxn ang="0">
                  <a:pos x="T2" y="T3"/>
                </a:cxn>
                <a:cxn ang="0">
                  <a:pos x="T4" y="T5"/>
                </a:cxn>
                <a:cxn ang="0">
                  <a:pos x="T6" y="T7"/>
                </a:cxn>
                <a:cxn ang="0">
                  <a:pos x="T8" y="T9"/>
                </a:cxn>
              </a:cxnLst>
              <a:rect l="0" t="0" r="r" b="b"/>
              <a:pathLst>
                <a:path w="19" h="28">
                  <a:moveTo>
                    <a:pt x="19" y="28"/>
                  </a:moveTo>
                  <a:cubicBezTo>
                    <a:pt x="19" y="10"/>
                    <a:pt x="19" y="10"/>
                    <a:pt x="19" y="10"/>
                  </a:cubicBezTo>
                  <a:cubicBezTo>
                    <a:pt x="19" y="5"/>
                    <a:pt x="15" y="0"/>
                    <a:pt x="9" y="0"/>
                  </a:cubicBezTo>
                  <a:cubicBezTo>
                    <a:pt x="4" y="0"/>
                    <a:pt x="0" y="5"/>
                    <a:pt x="0" y="10"/>
                  </a:cubicBezTo>
                  <a:cubicBezTo>
                    <a:pt x="0" y="28"/>
                    <a:pt x="0" y="28"/>
                    <a:pt x="0" y="28"/>
                  </a:cubicBezTo>
                </a:path>
              </a:pathLst>
            </a:cu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63" name="Rectangle 212">
              <a:extLst>
                <a:ext uri="{FF2B5EF4-FFF2-40B4-BE49-F238E27FC236}">
                  <a16:creationId xmlns:a16="http://schemas.microsoft.com/office/drawing/2014/main" id="{BDB9342D-A06E-4446-947B-7EB80FC1522F}"/>
                </a:ext>
              </a:extLst>
            </p:cNvPr>
            <p:cNvSpPr>
              <a:spLocks noChangeArrowheads="1"/>
            </p:cNvSpPr>
            <p:nvPr/>
          </p:nvSpPr>
          <p:spPr bwMode="auto">
            <a:xfrm>
              <a:off x="3888" y="2040"/>
              <a:ext cx="42" cy="31"/>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64" name="Rectangle 213">
              <a:extLst>
                <a:ext uri="{FF2B5EF4-FFF2-40B4-BE49-F238E27FC236}">
                  <a16:creationId xmlns:a16="http://schemas.microsoft.com/office/drawing/2014/main" id="{36803883-8470-41AC-8591-09BDBF7128E7}"/>
                </a:ext>
              </a:extLst>
            </p:cNvPr>
            <p:cNvSpPr>
              <a:spLocks noChangeArrowheads="1"/>
            </p:cNvSpPr>
            <p:nvPr/>
          </p:nvSpPr>
          <p:spPr bwMode="auto">
            <a:xfrm>
              <a:off x="3970" y="2098"/>
              <a:ext cx="15" cy="15"/>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65" name="Rectangle 214">
              <a:extLst>
                <a:ext uri="{FF2B5EF4-FFF2-40B4-BE49-F238E27FC236}">
                  <a16:creationId xmlns:a16="http://schemas.microsoft.com/office/drawing/2014/main" id="{AF0ABB88-C6E4-4AEC-957E-A2F799942C4E}"/>
                </a:ext>
              </a:extLst>
            </p:cNvPr>
            <p:cNvSpPr>
              <a:spLocks noChangeArrowheads="1"/>
            </p:cNvSpPr>
            <p:nvPr/>
          </p:nvSpPr>
          <p:spPr bwMode="auto">
            <a:xfrm>
              <a:off x="3970" y="2138"/>
              <a:ext cx="15" cy="15"/>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66" name="Rectangle 215">
              <a:extLst>
                <a:ext uri="{FF2B5EF4-FFF2-40B4-BE49-F238E27FC236}">
                  <a16:creationId xmlns:a16="http://schemas.microsoft.com/office/drawing/2014/main" id="{1256DAFB-858B-4147-99A6-D58325F84A72}"/>
                </a:ext>
              </a:extLst>
            </p:cNvPr>
            <p:cNvSpPr>
              <a:spLocks noChangeArrowheads="1"/>
            </p:cNvSpPr>
            <p:nvPr/>
          </p:nvSpPr>
          <p:spPr bwMode="auto">
            <a:xfrm>
              <a:off x="3970" y="2176"/>
              <a:ext cx="15" cy="15"/>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67" name="Rectangle 216">
              <a:extLst>
                <a:ext uri="{FF2B5EF4-FFF2-40B4-BE49-F238E27FC236}">
                  <a16:creationId xmlns:a16="http://schemas.microsoft.com/office/drawing/2014/main" id="{6BAF6035-F87E-45D3-A4A0-CE7E4A44A077}"/>
                </a:ext>
              </a:extLst>
            </p:cNvPr>
            <p:cNvSpPr>
              <a:spLocks noChangeArrowheads="1"/>
            </p:cNvSpPr>
            <p:nvPr/>
          </p:nvSpPr>
          <p:spPr bwMode="auto">
            <a:xfrm>
              <a:off x="3970" y="2216"/>
              <a:ext cx="15" cy="16"/>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68" name="Rectangle 217">
              <a:extLst>
                <a:ext uri="{FF2B5EF4-FFF2-40B4-BE49-F238E27FC236}">
                  <a16:creationId xmlns:a16="http://schemas.microsoft.com/office/drawing/2014/main" id="{B43B0BFB-20EF-4E91-91EC-4167D83B4292}"/>
                </a:ext>
              </a:extLst>
            </p:cNvPr>
            <p:cNvSpPr>
              <a:spLocks noChangeArrowheads="1"/>
            </p:cNvSpPr>
            <p:nvPr/>
          </p:nvSpPr>
          <p:spPr bwMode="auto">
            <a:xfrm>
              <a:off x="3970" y="2254"/>
              <a:ext cx="15" cy="16"/>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69" name="Rectangle 218">
              <a:extLst>
                <a:ext uri="{FF2B5EF4-FFF2-40B4-BE49-F238E27FC236}">
                  <a16:creationId xmlns:a16="http://schemas.microsoft.com/office/drawing/2014/main" id="{7928DCD8-7635-478D-9D28-E06C11321556}"/>
                </a:ext>
              </a:extLst>
            </p:cNvPr>
            <p:cNvSpPr>
              <a:spLocks noChangeArrowheads="1"/>
            </p:cNvSpPr>
            <p:nvPr/>
          </p:nvSpPr>
          <p:spPr bwMode="auto">
            <a:xfrm>
              <a:off x="3885" y="2098"/>
              <a:ext cx="15" cy="15"/>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70" name="Rectangle 219">
              <a:extLst>
                <a:ext uri="{FF2B5EF4-FFF2-40B4-BE49-F238E27FC236}">
                  <a16:creationId xmlns:a16="http://schemas.microsoft.com/office/drawing/2014/main" id="{06D85507-BB7E-4C10-8C6B-483E2902176F}"/>
                </a:ext>
              </a:extLst>
            </p:cNvPr>
            <p:cNvSpPr>
              <a:spLocks noChangeArrowheads="1"/>
            </p:cNvSpPr>
            <p:nvPr/>
          </p:nvSpPr>
          <p:spPr bwMode="auto">
            <a:xfrm>
              <a:off x="3885" y="2138"/>
              <a:ext cx="15" cy="15"/>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71" name="Rectangle 220">
              <a:extLst>
                <a:ext uri="{FF2B5EF4-FFF2-40B4-BE49-F238E27FC236}">
                  <a16:creationId xmlns:a16="http://schemas.microsoft.com/office/drawing/2014/main" id="{E856FC1F-4D7D-4E87-8BED-B68CA5FB593A}"/>
                </a:ext>
              </a:extLst>
            </p:cNvPr>
            <p:cNvSpPr>
              <a:spLocks noChangeArrowheads="1"/>
            </p:cNvSpPr>
            <p:nvPr/>
          </p:nvSpPr>
          <p:spPr bwMode="auto">
            <a:xfrm>
              <a:off x="3885" y="2176"/>
              <a:ext cx="15" cy="15"/>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72" name="Rectangle 221">
              <a:extLst>
                <a:ext uri="{FF2B5EF4-FFF2-40B4-BE49-F238E27FC236}">
                  <a16:creationId xmlns:a16="http://schemas.microsoft.com/office/drawing/2014/main" id="{DF54E572-E3C0-4EB1-A9D1-9A307FAB6B64}"/>
                </a:ext>
              </a:extLst>
            </p:cNvPr>
            <p:cNvSpPr>
              <a:spLocks noChangeArrowheads="1"/>
            </p:cNvSpPr>
            <p:nvPr/>
          </p:nvSpPr>
          <p:spPr bwMode="auto">
            <a:xfrm>
              <a:off x="3885" y="2216"/>
              <a:ext cx="15" cy="16"/>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73" name="Rectangle 222">
              <a:extLst>
                <a:ext uri="{FF2B5EF4-FFF2-40B4-BE49-F238E27FC236}">
                  <a16:creationId xmlns:a16="http://schemas.microsoft.com/office/drawing/2014/main" id="{B7419A12-5138-4A3A-ABC9-84117ECD0082}"/>
                </a:ext>
              </a:extLst>
            </p:cNvPr>
            <p:cNvSpPr>
              <a:spLocks noChangeArrowheads="1"/>
            </p:cNvSpPr>
            <p:nvPr/>
          </p:nvSpPr>
          <p:spPr bwMode="auto">
            <a:xfrm>
              <a:off x="3885" y="2254"/>
              <a:ext cx="15" cy="16"/>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74" name="Rectangle 223">
              <a:extLst>
                <a:ext uri="{FF2B5EF4-FFF2-40B4-BE49-F238E27FC236}">
                  <a16:creationId xmlns:a16="http://schemas.microsoft.com/office/drawing/2014/main" id="{3F57830D-6CA3-4204-B4A7-F9FA2F5DEB4D}"/>
                </a:ext>
              </a:extLst>
            </p:cNvPr>
            <p:cNvSpPr>
              <a:spLocks noChangeArrowheads="1"/>
            </p:cNvSpPr>
            <p:nvPr/>
          </p:nvSpPr>
          <p:spPr bwMode="auto">
            <a:xfrm>
              <a:off x="3927" y="2098"/>
              <a:ext cx="15" cy="15"/>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75" name="Rectangle 224">
              <a:extLst>
                <a:ext uri="{FF2B5EF4-FFF2-40B4-BE49-F238E27FC236}">
                  <a16:creationId xmlns:a16="http://schemas.microsoft.com/office/drawing/2014/main" id="{6CD6BEAE-5238-4A28-8E8B-59D766D2FD60}"/>
                </a:ext>
              </a:extLst>
            </p:cNvPr>
            <p:cNvSpPr>
              <a:spLocks noChangeArrowheads="1"/>
            </p:cNvSpPr>
            <p:nvPr/>
          </p:nvSpPr>
          <p:spPr bwMode="auto">
            <a:xfrm>
              <a:off x="3927" y="2138"/>
              <a:ext cx="15" cy="15"/>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76" name="Rectangle 225">
              <a:extLst>
                <a:ext uri="{FF2B5EF4-FFF2-40B4-BE49-F238E27FC236}">
                  <a16:creationId xmlns:a16="http://schemas.microsoft.com/office/drawing/2014/main" id="{5EF92A67-5896-4596-8892-1463F28E2766}"/>
                </a:ext>
              </a:extLst>
            </p:cNvPr>
            <p:cNvSpPr>
              <a:spLocks noChangeArrowheads="1"/>
            </p:cNvSpPr>
            <p:nvPr/>
          </p:nvSpPr>
          <p:spPr bwMode="auto">
            <a:xfrm>
              <a:off x="3927" y="2176"/>
              <a:ext cx="15" cy="15"/>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77" name="Rectangle 226">
              <a:extLst>
                <a:ext uri="{FF2B5EF4-FFF2-40B4-BE49-F238E27FC236}">
                  <a16:creationId xmlns:a16="http://schemas.microsoft.com/office/drawing/2014/main" id="{FAA39145-8FCB-4D57-BDBB-CD57ED57A86A}"/>
                </a:ext>
              </a:extLst>
            </p:cNvPr>
            <p:cNvSpPr>
              <a:spLocks noChangeArrowheads="1"/>
            </p:cNvSpPr>
            <p:nvPr/>
          </p:nvSpPr>
          <p:spPr bwMode="auto">
            <a:xfrm>
              <a:off x="3927" y="2216"/>
              <a:ext cx="15" cy="16"/>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78" name="Rectangle 227">
              <a:extLst>
                <a:ext uri="{FF2B5EF4-FFF2-40B4-BE49-F238E27FC236}">
                  <a16:creationId xmlns:a16="http://schemas.microsoft.com/office/drawing/2014/main" id="{9D0D3EA0-DCCB-4A0D-A4CC-2785A61F9673}"/>
                </a:ext>
              </a:extLst>
            </p:cNvPr>
            <p:cNvSpPr>
              <a:spLocks noChangeArrowheads="1"/>
            </p:cNvSpPr>
            <p:nvPr/>
          </p:nvSpPr>
          <p:spPr bwMode="auto">
            <a:xfrm>
              <a:off x="3927" y="2254"/>
              <a:ext cx="15" cy="16"/>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sp>
        <p:nvSpPr>
          <p:cNvPr id="2" name="Title 1">
            <a:extLst>
              <a:ext uri="{FF2B5EF4-FFF2-40B4-BE49-F238E27FC236}">
                <a16:creationId xmlns:a16="http://schemas.microsoft.com/office/drawing/2014/main" id="{4C484D8F-F2C2-4E99-8262-1B5126EF2AF4}"/>
              </a:ext>
            </a:extLst>
          </p:cNvPr>
          <p:cNvSpPr>
            <a:spLocks noGrp="1"/>
          </p:cNvSpPr>
          <p:nvPr>
            <p:ph type="title"/>
          </p:nvPr>
        </p:nvSpPr>
        <p:spPr/>
        <p:txBody>
          <a:bodyPr/>
          <a:lstStyle/>
          <a:p>
            <a:r>
              <a:rPr lang="en-US" dirty="0"/>
              <a:t>Single Tenant App</a:t>
            </a:r>
          </a:p>
        </p:txBody>
      </p:sp>
      <p:grpSp>
        <p:nvGrpSpPr>
          <p:cNvPr id="19" name="Group 18">
            <a:extLst>
              <a:ext uri="{FF2B5EF4-FFF2-40B4-BE49-F238E27FC236}">
                <a16:creationId xmlns:a16="http://schemas.microsoft.com/office/drawing/2014/main" id="{56CD3F94-B837-4BA3-BB38-C9E40BB25DFF}"/>
              </a:ext>
            </a:extLst>
          </p:cNvPr>
          <p:cNvGrpSpPr/>
          <p:nvPr/>
        </p:nvGrpSpPr>
        <p:grpSpPr>
          <a:xfrm>
            <a:off x="1423275" y="2144631"/>
            <a:ext cx="1655064" cy="1655064"/>
            <a:chOff x="1675884" y="3199139"/>
            <a:chExt cx="986281" cy="986281"/>
          </a:xfrm>
          <a:solidFill>
            <a:schemeClr val="tx2">
              <a:lumMod val="20000"/>
              <a:lumOff val="80000"/>
            </a:schemeClr>
          </a:solidFill>
        </p:grpSpPr>
        <p:sp>
          <p:nvSpPr>
            <p:cNvPr id="20" name="Oval 19">
              <a:extLst>
                <a:ext uri="{FF2B5EF4-FFF2-40B4-BE49-F238E27FC236}">
                  <a16:creationId xmlns:a16="http://schemas.microsoft.com/office/drawing/2014/main" id="{1E6FC44B-2EEA-4D9E-873A-CD15E9B50BB0}"/>
                </a:ext>
              </a:extLst>
            </p:cNvPr>
            <p:cNvSpPr/>
            <p:nvPr/>
          </p:nvSpPr>
          <p:spPr bwMode="auto">
            <a:xfrm>
              <a:off x="1675884" y="3199139"/>
              <a:ext cx="986281" cy="986281"/>
            </a:xfrm>
            <a:prstGeom prst="ellipse">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nvGrpSpPr>
            <p:cNvPr id="21" name="Group 20">
              <a:extLst>
                <a:ext uri="{FF2B5EF4-FFF2-40B4-BE49-F238E27FC236}">
                  <a16:creationId xmlns:a16="http://schemas.microsoft.com/office/drawing/2014/main" id="{51FEABE7-AE57-4716-B0AD-67FC83310CD2}"/>
                </a:ext>
              </a:extLst>
            </p:cNvPr>
            <p:cNvGrpSpPr/>
            <p:nvPr/>
          </p:nvGrpSpPr>
          <p:grpSpPr>
            <a:xfrm>
              <a:off x="1833837" y="3421671"/>
              <a:ext cx="670376" cy="541218"/>
              <a:chOff x="1124660" y="2438555"/>
              <a:chExt cx="1323363" cy="1068399"/>
            </a:xfrm>
            <a:grpFill/>
          </p:grpSpPr>
          <p:sp>
            <p:nvSpPr>
              <p:cNvPr id="22" name="Freeform 5">
                <a:extLst>
                  <a:ext uri="{FF2B5EF4-FFF2-40B4-BE49-F238E27FC236}">
                    <a16:creationId xmlns:a16="http://schemas.microsoft.com/office/drawing/2014/main" id="{22DF074B-C3D4-404D-8D59-F04308482667}"/>
                  </a:ext>
                </a:extLst>
              </p:cNvPr>
              <p:cNvSpPr>
                <a:spLocks noEditPoints="1"/>
              </p:cNvSpPr>
              <p:nvPr/>
            </p:nvSpPr>
            <p:spPr bwMode="auto">
              <a:xfrm>
                <a:off x="1610118" y="2948250"/>
                <a:ext cx="837905" cy="558704"/>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grpFill/>
              <a:ln w="12700" cap="flat">
                <a:solidFill>
                  <a:schemeClr val="accent1"/>
                </a:solidFill>
                <a:prstDash val="solid"/>
                <a:miter lim="800000"/>
                <a:headEnd/>
                <a:tailEnd/>
              </a:ln>
            </p:spPr>
            <p:txBody>
              <a:bodyPr vert="horz" wrap="square" lIns="87880" tIns="43940" rIns="87880" bIns="43940" numCol="1" anchor="t" anchorCtr="0" compatLnSpc="1">
                <a:prstTxWarp prst="textNoShape">
                  <a:avLst/>
                </a:prstTxWarp>
              </a:bodyPr>
              <a:lstStyle/>
              <a:p>
                <a:pPr defTabSz="878727">
                  <a:defRPr/>
                </a:pPr>
                <a:endParaRPr lang="en-US" sz="1730" kern="0">
                  <a:solidFill>
                    <a:sysClr val="windowText" lastClr="000000"/>
                  </a:solidFill>
                </a:endParaRPr>
              </a:p>
            </p:txBody>
          </p:sp>
          <p:grpSp>
            <p:nvGrpSpPr>
              <p:cNvPr id="23" name="Group 22">
                <a:extLst>
                  <a:ext uri="{FF2B5EF4-FFF2-40B4-BE49-F238E27FC236}">
                    <a16:creationId xmlns:a16="http://schemas.microsoft.com/office/drawing/2014/main" id="{B6716EC8-AC6B-44A0-8BD9-6D66A55BA528}"/>
                  </a:ext>
                </a:extLst>
              </p:cNvPr>
              <p:cNvGrpSpPr/>
              <p:nvPr/>
            </p:nvGrpSpPr>
            <p:grpSpPr>
              <a:xfrm>
                <a:off x="1124660" y="2438555"/>
                <a:ext cx="593820" cy="706058"/>
                <a:chOff x="6447047" y="5804307"/>
                <a:chExt cx="414034" cy="492291"/>
              </a:xfrm>
              <a:grpFill/>
            </p:grpSpPr>
            <p:sp>
              <p:nvSpPr>
                <p:cNvPr id="29" name="Freeform 9">
                  <a:extLst>
                    <a:ext uri="{FF2B5EF4-FFF2-40B4-BE49-F238E27FC236}">
                      <a16:creationId xmlns:a16="http://schemas.microsoft.com/office/drawing/2014/main" id="{EE647BA4-83E5-4555-B44A-0C68B23B23DF}"/>
                    </a:ext>
                  </a:extLst>
                </p:cNvPr>
                <p:cNvSpPr>
                  <a:spLocks/>
                </p:cNvSpPr>
                <p:nvPr/>
              </p:nvSpPr>
              <p:spPr bwMode="auto">
                <a:xfrm>
                  <a:off x="6447047" y="6094541"/>
                  <a:ext cx="414034" cy="202057"/>
                </a:xfrm>
                <a:custGeom>
                  <a:avLst/>
                  <a:gdLst>
                    <a:gd name="T0" fmla="*/ 56 w 56"/>
                    <a:gd name="T1" fmla="*/ 28 h 28"/>
                    <a:gd name="T2" fmla="*/ 28 w 56"/>
                    <a:gd name="T3" fmla="*/ 0 h 28"/>
                    <a:gd name="T4" fmla="*/ 0 w 56"/>
                    <a:gd name="T5" fmla="*/ 28 h 28"/>
                  </a:gdLst>
                  <a:ahLst/>
                  <a:cxnLst>
                    <a:cxn ang="0">
                      <a:pos x="T0" y="T1"/>
                    </a:cxn>
                    <a:cxn ang="0">
                      <a:pos x="T2" y="T3"/>
                    </a:cxn>
                    <a:cxn ang="0">
                      <a:pos x="T4" y="T5"/>
                    </a:cxn>
                  </a:cxnLst>
                  <a:rect l="0" t="0" r="r" b="b"/>
                  <a:pathLst>
                    <a:path w="56" h="28">
                      <a:moveTo>
                        <a:pt x="56" y="28"/>
                      </a:moveTo>
                      <a:cubicBezTo>
                        <a:pt x="56" y="13"/>
                        <a:pt x="44" y="0"/>
                        <a:pt x="28" y="0"/>
                      </a:cubicBezTo>
                      <a:cubicBezTo>
                        <a:pt x="12" y="0"/>
                        <a:pt x="0" y="13"/>
                        <a:pt x="0" y="28"/>
                      </a:cubicBezTo>
                    </a:path>
                  </a:pathLst>
                </a:custGeom>
                <a:grpFill/>
                <a:ln w="12700" cap="flat">
                  <a:solidFill>
                    <a:schemeClr val="accent1"/>
                  </a:solidFill>
                  <a:prstDash val="solid"/>
                  <a:miter lim="800000"/>
                  <a:headEnd/>
                  <a:tailEnd/>
                </a:ln>
              </p:spPr>
              <p:txBody>
                <a:bodyPr vert="horz" wrap="square" lIns="91427" tIns="45713" rIns="91427" bIns="45713" numCol="1" anchor="t" anchorCtr="0" compatLnSpc="1">
                  <a:prstTxWarp prst="textNoShape">
                    <a:avLst/>
                  </a:prstTxWarp>
                </a:bodyPr>
                <a:lstStyle/>
                <a:p>
                  <a:pPr defTabSz="896386">
                    <a:defRPr/>
                  </a:pPr>
                  <a:endParaRPr lang="en-US" sz="1800" kern="0">
                    <a:solidFill>
                      <a:srgbClr val="353535"/>
                    </a:solidFill>
                  </a:endParaRPr>
                </a:p>
              </p:txBody>
            </p:sp>
            <p:sp>
              <p:nvSpPr>
                <p:cNvPr id="30" name="Oval 29">
                  <a:extLst>
                    <a:ext uri="{FF2B5EF4-FFF2-40B4-BE49-F238E27FC236}">
                      <a16:creationId xmlns:a16="http://schemas.microsoft.com/office/drawing/2014/main" id="{2440525C-D24D-4468-A2AF-27B3F985DFC3}"/>
                    </a:ext>
                  </a:extLst>
                </p:cNvPr>
                <p:cNvSpPr>
                  <a:spLocks noChangeArrowheads="1"/>
                </p:cNvSpPr>
                <p:nvPr/>
              </p:nvSpPr>
              <p:spPr bwMode="auto">
                <a:xfrm>
                  <a:off x="6507270" y="5804307"/>
                  <a:ext cx="293587" cy="290228"/>
                </a:xfrm>
                <a:prstGeom prst="ellipse">
                  <a:avLst/>
                </a:prstGeom>
                <a:grpFill/>
                <a:ln w="12700" cap="flat">
                  <a:solidFill>
                    <a:schemeClr val="accent1"/>
                  </a:solidFill>
                  <a:prstDash val="solid"/>
                  <a:miter lim="800000"/>
                  <a:headEnd/>
                  <a:tailEnd/>
                </a:ln>
              </p:spPr>
              <p:txBody>
                <a:bodyPr vert="horz" wrap="square" lIns="91427" tIns="45713" rIns="91427" bIns="45713" numCol="1" anchor="t" anchorCtr="0" compatLnSpc="1">
                  <a:prstTxWarp prst="textNoShape">
                    <a:avLst/>
                  </a:prstTxWarp>
                </a:bodyPr>
                <a:lstStyle/>
                <a:p>
                  <a:pPr defTabSz="896386">
                    <a:defRPr/>
                  </a:pPr>
                  <a:endParaRPr lang="en-US" sz="1800" kern="0">
                    <a:solidFill>
                      <a:srgbClr val="353535"/>
                    </a:solidFill>
                  </a:endParaRPr>
                </a:p>
              </p:txBody>
            </p:sp>
          </p:grpSp>
        </p:grpSp>
      </p:grpSp>
      <p:sp>
        <p:nvSpPr>
          <p:cNvPr id="10" name="TextBox 9">
            <a:extLst>
              <a:ext uri="{FF2B5EF4-FFF2-40B4-BE49-F238E27FC236}">
                <a16:creationId xmlns:a16="http://schemas.microsoft.com/office/drawing/2014/main" id="{03148B4F-4B1E-48CC-97A2-14E71A967CE7}"/>
              </a:ext>
            </a:extLst>
          </p:cNvPr>
          <p:cNvSpPr txBox="1"/>
          <p:nvPr/>
        </p:nvSpPr>
        <p:spPr>
          <a:xfrm>
            <a:off x="1523370" y="3845533"/>
            <a:ext cx="1454874" cy="215444"/>
          </a:xfrm>
          <a:prstGeom prst="rect">
            <a:avLst/>
          </a:prstGeom>
          <a:noFill/>
        </p:spPr>
        <p:txBody>
          <a:bodyPr wrap="square" lIns="0" tIns="0" rIns="0" bIns="0" rtlCol="0">
            <a:spAutoFit/>
          </a:bodyPr>
          <a:lstStyle/>
          <a:p>
            <a:pPr algn="ctr"/>
            <a:r>
              <a:rPr lang="en-US" sz="1400" dirty="0">
                <a:gradFill>
                  <a:gsLst>
                    <a:gs pos="2917">
                      <a:schemeClr val="tx1"/>
                    </a:gs>
                    <a:gs pos="30000">
                      <a:schemeClr val="tx1"/>
                    </a:gs>
                  </a:gsLst>
                  <a:lin ang="5400000" scaled="0"/>
                </a:gradFill>
              </a:rPr>
              <a:t>User A</a:t>
            </a:r>
          </a:p>
        </p:txBody>
      </p:sp>
      <p:sp>
        <p:nvSpPr>
          <p:cNvPr id="86" name="Rectangle 85">
            <a:extLst>
              <a:ext uri="{FF2B5EF4-FFF2-40B4-BE49-F238E27FC236}">
                <a16:creationId xmlns:a16="http://schemas.microsoft.com/office/drawing/2014/main" id="{9A137737-C68D-42A4-893F-E39DD673E196}"/>
              </a:ext>
            </a:extLst>
          </p:cNvPr>
          <p:cNvSpPr/>
          <p:nvPr/>
        </p:nvSpPr>
        <p:spPr>
          <a:xfrm>
            <a:off x="2171798" y="1587252"/>
            <a:ext cx="1264137" cy="659537"/>
          </a:xfrm>
          <a:prstGeom prst="rect">
            <a:avLst/>
          </a:prstGeom>
          <a:noFill/>
          <a:ln>
            <a:noFill/>
          </a:ln>
        </p:spPr>
        <p:txBody>
          <a:bodyPr wrap="square" lIns="0" tIns="0" rIns="0" bIns="0" anchor="t" anchorCtr="1">
            <a:noAutofit/>
          </a:bodyPr>
          <a:lstStyle/>
          <a:p>
            <a:pPr defTabSz="878441" fontAlgn="base">
              <a:lnSpc>
                <a:spcPct val="90000"/>
              </a:lnSpc>
              <a:spcBef>
                <a:spcPts val="1200"/>
              </a:spcBef>
              <a:spcAft>
                <a:spcPct val="0"/>
              </a:spcAft>
              <a:defRPr/>
            </a:pPr>
            <a:r>
              <a:rPr lang="en-US" sz="2000" spc="-29" dirty="0" err="1">
                <a:solidFill>
                  <a:srgbClr val="505050"/>
                </a:solidFill>
                <a:ea typeface="Segoe UI" pitchFamily="34" charset="0"/>
                <a:cs typeface="Segoe UI" pitchFamily="34" charset="0"/>
              </a:rPr>
              <a:t>Adatum</a:t>
            </a:r>
            <a:endParaRPr lang="en-US" sz="2000" spc="-29" dirty="0">
              <a:solidFill>
                <a:srgbClr val="505050"/>
              </a:solidFill>
              <a:ea typeface="Segoe UI" pitchFamily="34" charset="0"/>
              <a:cs typeface="Segoe UI" pitchFamily="34" charset="0"/>
            </a:endParaRPr>
          </a:p>
        </p:txBody>
      </p:sp>
      <p:sp>
        <p:nvSpPr>
          <p:cNvPr id="87" name="Rectangle 86">
            <a:extLst>
              <a:ext uri="{FF2B5EF4-FFF2-40B4-BE49-F238E27FC236}">
                <a16:creationId xmlns:a16="http://schemas.microsoft.com/office/drawing/2014/main" id="{D8EFF3EF-655E-436E-8D10-0436F000F0A4}"/>
              </a:ext>
            </a:extLst>
          </p:cNvPr>
          <p:cNvSpPr/>
          <p:nvPr/>
        </p:nvSpPr>
        <p:spPr>
          <a:xfrm>
            <a:off x="9697081" y="1587252"/>
            <a:ext cx="1264137" cy="659537"/>
          </a:xfrm>
          <a:prstGeom prst="rect">
            <a:avLst/>
          </a:prstGeom>
          <a:noFill/>
          <a:ln>
            <a:noFill/>
          </a:ln>
        </p:spPr>
        <p:txBody>
          <a:bodyPr wrap="square" lIns="0" tIns="0" rIns="0" bIns="0" anchor="t" anchorCtr="1">
            <a:noAutofit/>
          </a:bodyPr>
          <a:lstStyle/>
          <a:p>
            <a:pPr defTabSz="878441" fontAlgn="base">
              <a:lnSpc>
                <a:spcPct val="90000"/>
              </a:lnSpc>
              <a:spcBef>
                <a:spcPts val="1200"/>
              </a:spcBef>
              <a:spcAft>
                <a:spcPct val="0"/>
              </a:spcAft>
              <a:defRPr/>
            </a:pPr>
            <a:r>
              <a:rPr lang="en-US" sz="2000" spc="-29" dirty="0">
                <a:solidFill>
                  <a:srgbClr val="505050"/>
                </a:solidFill>
                <a:ea typeface="Segoe UI" pitchFamily="34" charset="0"/>
                <a:cs typeface="Segoe UI" pitchFamily="34" charset="0"/>
              </a:rPr>
              <a:t>Contoso</a:t>
            </a:r>
          </a:p>
        </p:txBody>
      </p:sp>
      <p:grpSp>
        <p:nvGrpSpPr>
          <p:cNvPr id="91" name="Group 90">
            <a:extLst>
              <a:ext uri="{FF2B5EF4-FFF2-40B4-BE49-F238E27FC236}">
                <a16:creationId xmlns:a16="http://schemas.microsoft.com/office/drawing/2014/main" id="{160A6548-0C44-4FFD-833A-5C40DBE3C0EA}"/>
              </a:ext>
            </a:extLst>
          </p:cNvPr>
          <p:cNvGrpSpPr/>
          <p:nvPr/>
        </p:nvGrpSpPr>
        <p:grpSpPr>
          <a:xfrm>
            <a:off x="4141343" y="3315205"/>
            <a:ext cx="1818898" cy="1060656"/>
            <a:chOff x="3441994" y="2445082"/>
            <a:chExt cx="1818898" cy="1060656"/>
          </a:xfrm>
        </p:grpSpPr>
        <p:sp>
          <p:nvSpPr>
            <p:cNvPr id="92" name="CRMArticles_EFF5" title="Icon of two documents stacked together with writing on them">
              <a:extLst>
                <a:ext uri="{FF2B5EF4-FFF2-40B4-BE49-F238E27FC236}">
                  <a16:creationId xmlns:a16="http://schemas.microsoft.com/office/drawing/2014/main" id="{704DAB10-2B1A-480F-89D9-94E5FADBBBEE}"/>
                </a:ext>
              </a:extLst>
            </p:cNvPr>
            <p:cNvSpPr>
              <a:spLocks noChangeAspect="1" noEditPoints="1"/>
            </p:cNvSpPr>
            <p:nvPr/>
          </p:nvSpPr>
          <p:spPr bwMode="auto">
            <a:xfrm>
              <a:off x="4111480" y="2445082"/>
              <a:ext cx="479926" cy="553998"/>
            </a:xfrm>
            <a:custGeom>
              <a:avLst/>
              <a:gdLst>
                <a:gd name="T0" fmla="*/ 551 w 3583"/>
                <a:gd name="T1" fmla="*/ 3585 h 4136"/>
                <a:gd name="T2" fmla="*/ 0 w 3583"/>
                <a:gd name="T3" fmla="*/ 3585 h 4136"/>
                <a:gd name="T4" fmla="*/ 0 w 3583"/>
                <a:gd name="T5" fmla="*/ 0 h 4136"/>
                <a:gd name="T6" fmla="*/ 3033 w 3583"/>
                <a:gd name="T7" fmla="*/ 0 h 4136"/>
                <a:gd name="T8" fmla="*/ 3033 w 3583"/>
                <a:gd name="T9" fmla="*/ 1103 h 4136"/>
                <a:gd name="T10" fmla="*/ 2480 w 3583"/>
                <a:gd name="T11" fmla="*/ 551 h 4136"/>
                <a:gd name="T12" fmla="*/ 2480 w 3583"/>
                <a:gd name="T13" fmla="*/ 1654 h 4136"/>
                <a:gd name="T14" fmla="*/ 3583 w 3583"/>
                <a:gd name="T15" fmla="*/ 1654 h 4136"/>
                <a:gd name="T16" fmla="*/ 3583 w 3583"/>
                <a:gd name="T17" fmla="*/ 1654 h 4136"/>
                <a:gd name="T18" fmla="*/ 2480 w 3583"/>
                <a:gd name="T19" fmla="*/ 551 h 4136"/>
                <a:gd name="T20" fmla="*/ 551 w 3583"/>
                <a:gd name="T21" fmla="*/ 551 h 4136"/>
                <a:gd name="T22" fmla="*/ 551 w 3583"/>
                <a:gd name="T23" fmla="*/ 4136 h 4136"/>
                <a:gd name="T24" fmla="*/ 3583 w 3583"/>
                <a:gd name="T25" fmla="*/ 4136 h 4136"/>
                <a:gd name="T26" fmla="*/ 3583 w 3583"/>
                <a:gd name="T27" fmla="*/ 1654 h 4136"/>
                <a:gd name="T28" fmla="*/ 965 w 3583"/>
                <a:gd name="T29" fmla="*/ 2757 h 4136"/>
                <a:gd name="T30" fmla="*/ 2894 w 3583"/>
                <a:gd name="T31" fmla="*/ 2757 h 4136"/>
                <a:gd name="T32" fmla="*/ 965 w 3583"/>
                <a:gd name="T33" fmla="*/ 2206 h 4136"/>
                <a:gd name="T34" fmla="*/ 2894 w 3583"/>
                <a:gd name="T35" fmla="*/ 2206 h 4136"/>
                <a:gd name="T36" fmla="*/ 965 w 3583"/>
                <a:gd name="T37" fmla="*/ 1654 h 4136"/>
                <a:gd name="T38" fmla="*/ 2068 w 3583"/>
                <a:gd name="T39" fmla="*/ 1654 h 4136"/>
                <a:gd name="T40" fmla="*/ 965 w 3583"/>
                <a:gd name="T41" fmla="*/ 1103 h 4136"/>
                <a:gd name="T42" fmla="*/ 2068 w 3583"/>
                <a:gd name="T43" fmla="*/ 1103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3" h="4136">
                  <a:moveTo>
                    <a:pt x="551" y="3585"/>
                  </a:moveTo>
                  <a:lnTo>
                    <a:pt x="0" y="3585"/>
                  </a:lnTo>
                  <a:lnTo>
                    <a:pt x="0" y="0"/>
                  </a:lnTo>
                  <a:lnTo>
                    <a:pt x="3033" y="0"/>
                  </a:lnTo>
                  <a:lnTo>
                    <a:pt x="3033" y="1103"/>
                  </a:lnTo>
                  <a:moveTo>
                    <a:pt x="2480" y="551"/>
                  </a:moveTo>
                  <a:lnTo>
                    <a:pt x="2480" y="1654"/>
                  </a:lnTo>
                  <a:lnTo>
                    <a:pt x="3583" y="1654"/>
                  </a:lnTo>
                  <a:moveTo>
                    <a:pt x="3583" y="1654"/>
                  </a:moveTo>
                  <a:lnTo>
                    <a:pt x="2480" y="551"/>
                  </a:lnTo>
                  <a:lnTo>
                    <a:pt x="551" y="551"/>
                  </a:lnTo>
                  <a:lnTo>
                    <a:pt x="551" y="4136"/>
                  </a:lnTo>
                  <a:lnTo>
                    <a:pt x="3583" y="4136"/>
                  </a:lnTo>
                  <a:lnTo>
                    <a:pt x="3583" y="1654"/>
                  </a:lnTo>
                  <a:moveTo>
                    <a:pt x="965" y="2757"/>
                  </a:moveTo>
                  <a:lnTo>
                    <a:pt x="2894" y="2757"/>
                  </a:lnTo>
                  <a:moveTo>
                    <a:pt x="965" y="2206"/>
                  </a:moveTo>
                  <a:lnTo>
                    <a:pt x="2894" y="2206"/>
                  </a:lnTo>
                  <a:moveTo>
                    <a:pt x="965" y="1654"/>
                  </a:moveTo>
                  <a:lnTo>
                    <a:pt x="2068" y="1654"/>
                  </a:lnTo>
                  <a:moveTo>
                    <a:pt x="965" y="1103"/>
                  </a:moveTo>
                  <a:lnTo>
                    <a:pt x="2068" y="1103"/>
                  </a:lnTo>
                </a:path>
              </a:pathLst>
            </a:custGeom>
            <a:noFill/>
            <a:ln w="127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endParaRPr lang="en-US"/>
            </a:p>
          </p:txBody>
        </p:sp>
        <p:sp>
          <p:nvSpPr>
            <p:cNvPr id="93" name="TextBox 92">
              <a:extLst>
                <a:ext uri="{FF2B5EF4-FFF2-40B4-BE49-F238E27FC236}">
                  <a16:creationId xmlns:a16="http://schemas.microsoft.com/office/drawing/2014/main" id="{242E9C0C-CBD7-4567-8BCD-4577BAF60D7A}"/>
                </a:ext>
              </a:extLst>
            </p:cNvPr>
            <p:cNvSpPr txBox="1"/>
            <p:nvPr/>
          </p:nvSpPr>
          <p:spPr>
            <a:xfrm>
              <a:off x="3441994" y="3074851"/>
              <a:ext cx="1818898" cy="430887"/>
            </a:xfrm>
            <a:prstGeom prst="rect">
              <a:avLst/>
            </a:prstGeom>
            <a:noFill/>
          </p:spPr>
          <p:txBody>
            <a:bodyPr wrap="square" lIns="0" tIns="0" rIns="0" bIns="0" rtlCol="0">
              <a:spAutoFit/>
            </a:bodyPr>
            <a:lstStyle/>
            <a:p>
              <a:pPr algn="ctr"/>
              <a:r>
                <a:rPr lang="en-US" sz="1400" dirty="0" err="1">
                  <a:gradFill>
                    <a:gsLst>
                      <a:gs pos="2917">
                        <a:schemeClr val="tx1"/>
                      </a:gs>
                      <a:gs pos="30000">
                        <a:schemeClr val="tx1"/>
                      </a:gs>
                    </a:gsLst>
                    <a:lin ang="5400000" scaled="0"/>
                  </a:gradFill>
                </a:rPr>
                <a:t>Adatum</a:t>
              </a:r>
              <a:r>
                <a:rPr lang="en-US" sz="1400" dirty="0">
                  <a:gradFill>
                    <a:gsLst>
                      <a:gs pos="2917">
                        <a:schemeClr val="tx1"/>
                      </a:gs>
                      <a:gs pos="30000">
                        <a:schemeClr val="tx1"/>
                      </a:gs>
                    </a:gsLst>
                    <a:lin ang="5400000" scaled="0"/>
                  </a:gradFill>
                </a:rPr>
                <a:t> </a:t>
              </a:r>
              <a:br>
                <a:rPr lang="en-US" sz="1400" dirty="0">
                  <a:gradFill>
                    <a:gsLst>
                      <a:gs pos="2917">
                        <a:schemeClr val="tx1"/>
                      </a:gs>
                      <a:gs pos="30000">
                        <a:schemeClr val="tx1"/>
                      </a:gs>
                    </a:gsLst>
                    <a:lin ang="5400000" scaled="0"/>
                  </a:gradFill>
                </a:rPr>
              </a:br>
              <a:r>
                <a:rPr lang="en-US" sz="1400" dirty="0">
                  <a:gradFill>
                    <a:gsLst>
                      <a:gs pos="2917">
                        <a:schemeClr val="tx1"/>
                      </a:gs>
                      <a:gs pos="30000">
                        <a:schemeClr val="tx1"/>
                      </a:gs>
                    </a:gsLst>
                    <a:lin ang="5400000" scaled="0"/>
                  </a:gradFill>
                </a:rPr>
                <a:t>Data</a:t>
              </a:r>
            </a:p>
          </p:txBody>
        </p:sp>
      </p:grpSp>
      <p:cxnSp>
        <p:nvCxnSpPr>
          <p:cNvPr id="94" name="Straight Arrow Connector 93">
            <a:extLst>
              <a:ext uri="{FF2B5EF4-FFF2-40B4-BE49-F238E27FC236}">
                <a16:creationId xmlns:a16="http://schemas.microsoft.com/office/drawing/2014/main" id="{96B1BA1A-20EF-424C-9D06-63881E5A491E}"/>
              </a:ext>
            </a:extLst>
          </p:cNvPr>
          <p:cNvCxnSpPr>
            <a:cxnSpLocks/>
          </p:cNvCxnSpPr>
          <p:nvPr/>
        </p:nvCxnSpPr>
        <p:spPr>
          <a:xfrm flipV="1">
            <a:off x="3078339" y="2957735"/>
            <a:ext cx="677731" cy="14428"/>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C7C2479B-68F8-AA6F-94C4-D51967777AF3}"/>
              </a:ext>
            </a:extLst>
          </p:cNvPr>
          <p:cNvGrpSpPr/>
          <p:nvPr/>
        </p:nvGrpSpPr>
        <p:grpSpPr>
          <a:xfrm>
            <a:off x="8986005" y="3443101"/>
            <a:ext cx="1655064" cy="1924899"/>
            <a:chOff x="8951687" y="2136078"/>
            <a:chExt cx="1655064" cy="1924899"/>
          </a:xfrm>
        </p:grpSpPr>
        <p:grpSp>
          <p:nvGrpSpPr>
            <p:cNvPr id="3" name="Group 2">
              <a:extLst>
                <a:ext uri="{FF2B5EF4-FFF2-40B4-BE49-F238E27FC236}">
                  <a16:creationId xmlns:a16="http://schemas.microsoft.com/office/drawing/2014/main" id="{CDB93482-19A6-4DE1-892E-C7CA98B93206}"/>
                </a:ext>
              </a:extLst>
            </p:cNvPr>
            <p:cNvGrpSpPr/>
            <p:nvPr/>
          </p:nvGrpSpPr>
          <p:grpSpPr>
            <a:xfrm>
              <a:off x="8951687" y="2136078"/>
              <a:ext cx="1655064" cy="1924899"/>
              <a:chOff x="8951687" y="2136078"/>
              <a:chExt cx="1655064" cy="1924899"/>
            </a:xfrm>
          </p:grpSpPr>
          <p:grpSp>
            <p:nvGrpSpPr>
              <p:cNvPr id="79" name="Group 78">
                <a:extLst>
                  <a:ext uri="{FF2B5EF4-FFF2-40B4-BE49-F238E27FC236}">
                    <a16:creationId xmlns:a16="http://schemas.microsoft.com/office/drawing/2014/main" id="{0D9CA2FA-6BD1-41AD-AD23-1E11BE849489}"/>
                  </a:ext>
                </a:extLst>
              </p:cNvPr>
              <p:cNvGrpSpPr/>
              <p:nvPr/>
            </p:nvGrpSpPr>
            <p:grpSpPr>
              <a:xfrm>
                <a:off x="8951687" y="2136078"/>
                <a:ext cx="1655064" cy="1655064"/>
                <a:chOff x="1675884" y="3199139"/>
                <a:chExt cx="986281" cy="986281"/>
              </a:xfrm>
            </p:grpSpPr>
            <p:sp>
              <p:nvSpPr>
                <p:cNvPr id="80" name="Oval 79">
                  <a:extLst>
                    <a:ext uri="{FF2B5EF4-FFF2-40B4-BE49-F238E27FC236}">
                      <a16:creationId xmlns:a16="http://schemas.microsoft.com/office/drawing/2014/main" id="{1C105CEA-2D69-45C8-8F70-3821C7C07AF0}"/>
                    </a:ext>
                  </a:extLst>
                </p:cNvPr>
                <p:cNvSpPr/>
                <p:nvPr/>
              </p:nvSpPr>
              <p:spPr bwMode="auto">
                <a:xfrm>
                  <a:off x="1675884" y="3199139"/>
                  <a:ext cx="986281" cy="986281"/>
                </a:xfrm>
                <a:prstGeom prst="ellipse">
                  <a:avLst/>
                </a:prstGeom>
                <a:solidFill>
                  <a:schemeClr val="bg1"/>
                </a:solidFill>
                <a:ln w="9525" cap="sq">
                  <a:solidFill>
                    <a:schemeClr val="bg2">
                      <a:lumMod val="75000"/>
                    </a:schemeClr>
                  </a:solidFill>
                  <a:prstDash val="sysDot"/>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nvGrpSpPr>
                <p:cNvPr id="81" name="Group 80">
                  <a:extLst>
                    <a:ext uri="{FF2B5EF4-FFF2-40B4-BE49-F238E27FC236}">
                      <a16:creationId xmlns:a16="http://schemas.microsoft.com/office/drawing/2014/main" id="{4D55CD2F-3205-424F-BC48-54CACC8168A2}"/>
                    </a:ext>
                  </a:extLst>
                </p:cNvPr>
                <p:cNvGrpSpPr/>
                <p:nvPr/>
              </p:nvGrpSpPr>
              <p:grpSpPr>
                <a:xfrm>
                  <a:off x="1833837" y="3421671"/>
                  <a:ext cx="670376" cy="541218"/>
                  <a:chOff x="1124660" y="2438555"/>
                  <a:chExt cx="1323363" cy="1068399"/>
                </a:xfrm>
              </p:grpSpPr>
              <p:sp>
                <p:nvSpPr>
                  <p:cNvPr id="82" name="Freeform 5">
                    <a:extLst>
                      <a:ext uri="{FF2B5EF4-FFF2-40B4-BE49-F238E27FC236}">
                        <a16:creationId xmlns:a16="http://schemas.microsoft.com/office/drawing/2014/main" id="{9B1ED0BF-8141-457B-B151-B557A4CB06DC}"/>
                      </a:ext>
                    </a:extLst>
                  </p:cNvPr>
                  <p:cNvSpPr>
                    <a:spLocks noEditPoints="1"/>
                  </p:cNvSpPr>
                  <p:nvPr/>
                </p:nvSpPr>
                <p:spPr bwMode="auto">
                  <a:xfrm>
                    <a:off x="1610118" y="2948250"/>
                    <a:ext cx="837905" cy="558704"/>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2700" cap="flat">
                    <a:solidFill>
                      <a:schemeClr val="accent1"/>
                    </a:solidFill>
                    <a:prstDash val="sysDot"/>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defTabSz="878727">
                      <a:defRPr/>
                    </a:pPr>
                    <a:endParaRPr lang="en-US" sz="1730" kern="0">
                      <a:solidFill>
                        <a:sysClr val="windowText" lastClr="000000"/>
                      </a:solidFill>
                    </a:endParaRPr>
                  </a:p>
                </p:txBody>
              </p:sp>
              <p:grpSp>
                <p:nvGrpSpPr>
                  <p:cNvPr id="83" name="Group 82">
                    <a:extLst>
                      <a:ext uri="{FF2B5EF4-FFF2-40B4-BE49-F238E27FC236}">
                        <a16:creationId xmlns:a16="http://schemas.microsoft.com/office/drawing/2014/main" id="{95A2F89E-DC73-462F-9AA1-56CF389A7505}"/>
                      </a:ext>
                    </a:extLst>
                  </p:cNvPr>
                  <p:cNvGrpSpPr/>
                  <p:nvPr/>
                </p:nvGrpSpPr>
                <p:grpSpPr>
                  <a:xfrm>
                    <a:off x="1124660" y="2438555"/>
                    <a:ext cx="593820" cy="706058"/>
                    <a:chOff x="6447047" y="5804307"/>
                    <a:chExt cx="414034" cy="492291"/>
                  </a:xfrm>
                </p:grpSpPr>
                <p:sp>
                  <p:nvSpPr>
                    <p:cNvPr id="84" name="Freeform 9">
                      <a:extLst>
                        <a:ext uri="{FF2B5EF4-FFF2-40B4-BE49-F238E27FC236}">
                          <a16:creationId xmlns:a16="http://schemas.microsoft.com/office/drawing/2014/main" id="{2BC2DFF4-3B56-4EA4-97E7-268A28209F56}"/>
                        </a:ext>
                      </a:extLst>
                    </p:cNvPr>
                    <p:cNvSpPr>
                      <a:spLocks/>
                    </p:cNvSpPr>
                    <p:nvPr/>
                  </p:nvSpPr>
                  <p:spPr bwMode="auto">
                    <a:xfrm>
                      <a:off x="6447047" y="6094541"/>
                      <a:ext cx="414034" cy="202057"/>
                    </a:xfrm>
                    <a:custGeom>
                      <a:avLst/>
                      <a:gdLst>
                        <a:gd name="T0" fmla="*/ 56 w 56"/>
                        <a:gd name="T1" fmla="*/ 28 h 28"/>
                        <a:gd name="T2" fmla="*/ 28 w 56"/>
                        <a:gd name="T3" fmla="*/ 0 h 28"/>
                        <a:gd name="T4" fmla="*/ 0 w 56"/>
                        <a:gd name="T5" fmla="*/ 28 h 28"/>
                      </a:gdLst>
                      <a:ahLst/>
                      <a:cxnLst>
                        <a:cxn ang="0">
                          <a:pos x="T0" y="T1"/>
                        </a:cxn>
                        <a:cxn ang="0">
                          <a:pos x="T2" y="T3"/>
                        </a:cxn>
                        <a:cxn ang="0">
                          <a:pos x="T4" y="T5"/>
                        </a:cxn>
                      </a:cxnLst>
                      <a:rect l="0" t="0" r="r" b="b"/>
                      <a:pathLst>
                        <a:path w="56" h="28">
                          <a:moveTo>
                            <a:pt x="56" y="28"/>
                          </a:moveTo>
                          <a:cubicBezTo>
                            <a:pt x="56" y="13"/>
                            <a:pt x="44" y="0"/>
                            <a:pt x="28" y="0"/>
                          </a:cubicBezTo>
                          <a:cubicBezTo>
                            <a:pt x="12" y="0"/>
                            <a:pt x="0" y="13"/>
                            <a:pt x="0" y="28"/>
                          </a:cubicBezTo>
                        </a:path>
                      </a:pathLst>
                    </a:custGeom>
                    <a:noFill/>
                    <a:ln w="12700" cap="flat">
                      <a:solidFill>
                        <a:schemeClr val="accent1"/>
                      </a:solidFill>
                      <a:prstDash val="sysDot"/>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896386">
                        <a:defRPr/>
                      </a:pPr>
                      <a:endParaRPr lang="en-US" sz="1800" kern="0">
                        <a:solidFill>
                          <a:srgbClr val="353535"/>
                        </a:solidFill>
                      </a:endParaRPr>
                    </a:p>
                  </p:txBody>
                </p:sp>
                <p:sp>
                  <p:nvSpPr>
                    <p:cNvPr id="85" name="Oval 84">
                      <a:extLst>
                        <a:ext uri="{FF2B5EF4-FFF2-40B4-BE49-F238E27FC236}">
                          <a16:creationId xmlns:a16="http://schemas.microsoft.com/office/drawing/2014/main" id="{7D8ADB4C-2D03-4A69-86FE-6D66FA9D2313}"/>
                        </a:ext>
                      </a:extLst>
                    </p:cNvPr>
                    <p:cNvSpPr>
                      <a:spLocks noChangeArrowheads="1"/>
                    </p:cNvSpPr>
                    <p:nvPr/>
                  </p:nvSpPr>
                  <p:spPr bwMode="auto">
                    <a:xfrm>
                      <a:off x="6507270" y="5804307"/>
                      <a:ext cx="293587" cy="290228"/>
                    </a:xfrm>
                    <a:prstGeom prst="ellipse">
                      <a:avLst/>
                    </a:prstGeom>
                    <a:noFill/>
                    <a:ln w="12700" cap="flat">
                      <a:solidFill>
                        <a:schemeClr val="accent1"/>
                      </a:solidFill>
                      <a:prstDash val="sysDot"/>
                      <a:miter lim="800000"/>
                      <a:headEnd/>
                      <a:tailEnd/>
                    </a:ln>
                  </p:spPr>
                  <p:txBody>
                    <a:bodyPr vert="horz" wrap="square" lIns="91427" tIns="45713" rIns="91427" bIns="45713" numCol="1" anchor="t" anchorCtr="0" compatLnSpc="1">
                      <a:prstTxWarp prst="textNoShape">
                        <a:avLst/>
                      </a:prstTxWarp>
                    </a:bodyPr>
                    <a:lstStyle/>
                    <a:p>
                      <a:pPr defTabSz="896386">
                        <a:defRPr/>
                      </a:pPr>
                      <a:endParaRPr lang="en-US" sz="1800" kern="0">
                        <a:solidFill>
                          <a:srgbClr val="353535"/>
                        </a:solidFill>
                      </a:endParaRPr>
                    </a:p>
                  </p:txBody>
                </p:sp>
              </p:grpSp>
            </p:grpSp>
          </p:grpSp>
          <p:sp>
            <p:nvSpPr>
              <p:cNvPr id="103" name="TextBox 102">
                <a:extLst>
                  <a:ext uri="{FF2B5EF4-FFF2-40B4-BE49-F238E27FC236}">
                    <a16:creationId xmlns:a16="http://schemas.microsoft.com/office/drawing/2014/main" id="{0B6CF994-5FA1-4AFF-81DB-B914398AB07F}"/>
                  </a:ext>
                </a:extLst>
              </p:cNvPr>
              <p:cNvSpPr txBox="1"/>
              <p:nvPr/>
            </p:nvSpPr>
            <p:spPr>
              <a:xfrm>
                <a:off x="9007269" y="3845533"/>
                <a:ext cx="1543901" cy="215444"/>
              </a:xfrm>
              <a:prstGeom prst="rect">
                <a:avLst/>
              </a:prstGeom>
              <a:noFill/>
            </p:spPr>
            <p:txBody>
              <a:bodyPr wrap="square" lIns="0" tIns="0" rIns="0" bIns="0" rtlCol="0">
                <a:spAutoFit/>
              </a:bodyPr>
              <a:lstStyle/>
              <a:p>
                <a:pPr algn="ctr"/>
                <a:r>
                  <a:rPr lang="en-US" sz="1400">
                    <a:gradFill>
                      <a:gsLst>
                        <a:gs pos="2917">
                          <a:schemeClr val="tx1"/>
                        </a:gs>
                        <a:gs pos="30000">
                          <a:schemeClr val="tx1"/>
                        </a:gs>
                      </a:gsLst>
                      <a:lin ang="5400000" scaled="0"/>
                    </a:gradFill>
                  </a:rPr>
                  <a:t>User B</a:t>
                </a:r>
              </a:p>
            </p:txBody>
          </p:sp>
        </p:grpSp>
        <p:sp>
          <p:nvSpPr>
            <p:cNvPr id="11" name="TextBox 10">
              <a:extLst>
                <a:ext uri="{FF2B5EF4-FFF2-40B4-BE49-F238E27FC236}">
                  <a16:creationId xmlns:a16="http://schemas.microsoft.com/office/drawing/2014/main" id="{54E803CE-87E8-458A-96B7-3750992DBDB7}"/>
                </a:ext>
              </a:extLst>
            </p:cNvPr>
            <p:cNvSpPr txBox="1"/>
            <p:nvPr/>
          </p:nvSpPr>
          <p:spPr>
            <a:xfrm>
              <a:off x="9007269" y="3845533"/>
              <a:ext cx="1543901" cy="215444"/>
            </a:xfrm>
            <a:prstGeom prst="rect">
              <a:avLst/>
            </a:prstGeom>
            <a:noFill/>
          </p:spPr>
          <p:txBody>
            <a:bodyPr wrap="square" lIns="0" tIns="0" rIns="0" bIns="0" rtlCol="0">
              <a:spAutoFit/>
            </a:bodyPr>
            <a:lstStyle/>
            <a:p>
              <a:pPr algn="ctr"/>
              <a:r>
                <a:rPr lang="en-US" sz="1400">
                  <a:gradFill>
                    <a:gsLst>
                      <a:gs pos="2917">
                        <a:schemeClr val="tx1"/>
                      </a:gs>
                      <a:gs pos="30000">
                        <a:schemeClr val="tx1"/>
                      </a:gs>
                    </a:gsLst>
                    <a:lin ang="5400000" scaled="0"/>
                  </a:gradFill>
                </a:rPr>
                <a:t>User B</a:t>
              </a:r>
            </a:p>
          </p:txBody>
        </p:sp>
        <p:grpSp>
          <p:nvGrpSpPr>
            <p:cNvPr id="96" name="Group 95">
              <a:extLst>
                <a:ext uri="{FF2B5EF4-FFF2-40B4-BE49-F238E27FC236}">
                  <a16:creationId xmlns:a16="http://schemas.microsoft.com/office/drawing/2014/main" id="{2EC4DEDA-928E-48F6-8AAE-D817C0630AA8}"/>
                </a:ext>
              </a:extLst>
            </p:cNvPr>
            <p:cNvGrpSpPr/>
            <p:nvPr/>
          </p:nvGrpSpPr>
          <p:grpSpPr>
            <a:xfrm>
              <a:off x="8951687" y="2136078"/>
              <a:ext cx="1655064" cy="1655064"/>
              <a:chOff x="1675884" y="3199139"/>
              <a:chExt cx="986281" cy="986281"/>
            </a:xfrm>
            <a:solidFill>
              <a:schemeClr val="accent4">
                <a:lumMod val="20000"/>
                <a:lumOff val="80000"/>
              </a:schemeClr>
            </a:solidFill>
          </p:grpSpPr>
          <p:sp>
            <p:nvSpPr>
              <p:cNvPr id="97" name="Oval 96">
                <a:extLst>
                  <a:ext uri="{FF2B5EF4-FFF2-40B4-BE49-F238E27FC236}">
                    <a16:creationId xmlns:a16="http://schemas.microsoft.com/office/drawing/2014/main" id="{EA01C102-9AE6-4D1D-B49C-7BE36F01EC84}"/>
                  </a:ext>
                </a:extLst>
              </p:cNvPr>
              <p:cNvSpPr/>
              <p:nvPr/>
            </p:nvSpPr>
            <p:spPr bwMode="auto">
              <a:xfrm>
                <a:off x="1675884" y="3199139"/>
                <a:ext cx="986281" cy="986281"/>
              </a:xfrm>
              <a:prstGeom prst="ellipse">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nvGrpSpPr>
              <p:cNvPr id="98" name="Group 97">
                <a:extLst>
                  <a:ext uri="{FF2B5EF4-FFF2-40B4-BE49-F238E27FC236}">
                    <a16:creationId xmlns:a16="http://schemas.microsoft.com/office/drawing/2014/main" id="{B384775D-B7A2-4160-AD9C-FDA177C6BBB5}"/>
                  </a:ext>
                </a:extLst>
              </p:cNvPr>
              <p:cNvGrpSpPr/>
              <p:nvPr/>
            </p:nvGrpSpPr>
            <p:grpSpPr>
              <a:xfrm>
                <a:off x="1833837" y="3421671"/>
                <a:ext cx="670376" cy="541218"/>
                <a:chOff x="1124660" y="2438555"/>
                <a:chExt cx="1323363" cy="1068399"/>
              </a:xfrm>
              <a:grpFill/>
            </p:grpSpPr>
            <p:sp>
              <p:nvSpPr>
                <p:cNvPr id="99" name="Freeform 5">
                  <a:extLst>
                    <a:ext uri="{FF2B5EF4-FFF2-40B4-BE49-F238E27FC236}">
                      <a16:creationId xmlns:a16="http://schemas.microsoft.com/office/drawing/2014/main" id="{6E6F044B-BC8D-42D3-AF5D-6D6FBC1579C4}"/>
                    </a:ext>
                  </a:extLst>
                </p:cNvPr>
                <p:cNvSpPr>
                  <a:spLocks noEditPoints="1"/>
                </p:cNvSpPr>
                <p:nvPr/>
              </p:nvSpPr>
              <p:spPr bwMode="auto">
                <a:xfrm>
                  <a:off x="1610118" y="2948250"/>
                  <a:ext cx="837905" cy="558704"/>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grpFill/>
                <a:ln w="12700" cap="flat">
                  <a:solidFill>
                    <a:schemeClr val="accent1"/>
                  </a:solidFill>
                  <a:prstDash val="solid"/>
                  <a:miter lim="800000"/>
                  <a:headEnd/>
                  <a:tailEnd/>
                </a:ln>
              </p:spPr>
              <p:txBody>
                <a:bodyPr vert="horz" wrap="square" lIns="87880" tIns="43940" rIns="87880" bIns="43940" numCol="1" anchor="t" anchorCtr="0" compatLnSpc="1">
                  <a:prstTxWarp prst="textNoShape">
                    <a:avLst/>
                  </a:prstTxWarp>
                </a:bodyPr>
                <a:lstStyle/>
                <a:p>
                  <a:pPr defTabSz="878727">
                    <a:defRPr/>
                  </a:pPr>
                  <a:endParaRPr lang="en-US" sz="1730" kern="0">
                    <a:solidFill>
                      <a:sysClr val="windowText" lastClr="000000"/>
                    </a:solidFill>
                  </a:endParaRPr>
                </a:p>
              </p:txBody>
            </p:sp>
            <p:grpSp>
              <p:nvGrpSpPr>
                <p:cNvPr id="100" name="Group 99">
                  <a:extLst>
                    <a:ext uri="{FF2B5EF4-FFF2-40B4-BE49-F238E27FC236}">
                      <a16:creationId xmlns:a16="http://schemas.microsoft.com/office/drawing/2014/main" id="{925C2F33-8E69-4F5E-99FD-299C35EB42A0}"/>
                    </a:ext>
                  </a:extLst>
                </p:cNvPr>
                <p:cNvGrpSpPr/>
                <p:nvPr/>
              </p:nvGrpSpPr>
              <p:grpSpPr>
                <a:xfrm>
                  <a:off x="1124660" y="2438555"/>
                  <a:ext cx="593820" cy="706058"/>
                  <a:chOff x="6447047" y="5804307"/>
                  <a:chExt cx="414034" cy="492291"/>
                </a:xfrm>
                <a:grpFill/>
              </p:grpSpPr>
              <p:sp>
                <p:nvSpPr>
                  <p:cNvPr id="101" name="Freeform 9">
                    <a:extLst>
                      <a:ext uri="{FF2B5EF4-FFF2-40B4-BE49-F238E27FC236}">
                        <a16:creationId xmlns:a16="http://schemas.microsoft.com/office/drawing/2014/main" id="{0951BCA5-969A-4BD7-B8F8-C77E5F75AC1B}"/>
                      </a:ext>
                    </a:extLst>
                  </p:cNvPr>
                  <p:cNvSpPr>
                    <a:spLocks/>
                  </p:cNvSpPr>
                  <p:nvPr/>
                </p:nvSpPr>
                <p:spPr bwMode="auto">
                  <a:xfrm>
                    <a:off x="6447047" y="6094541"/>
                    <a:ext cx="414034" cy="202057"/>
                  </a:xfrm>
                  <a:custGeom>
                    <a:avLst/>
                    <a:gdLst>
                      <a:gd name="T0" fmla="*/ 56 w 56"/>
                      <a:gd name="T1" fmla="*/ 28 h 28"/>
                      <a:gd name="T2" fmla="*/ 28 w 56"/>
                      <a:gd name="T3" fmla="*/ 0 h 28"/>
                      <a:gd name="T4" fmla="*/ 0 w 56"/>
                      <a:gd name="T5" fmla="*/ 28 h 28"/>
                    </a:gdLst>
                    <a:ahLst/>
                    <a:cxnLst>
                      <a:cxn ang="0">
                        <a:pos x="T0" y="T1"/>
                      </a:cxn>
                      <a:cxn ang="0">
                        <a:pos x="T2" y="T3"/>
                      </a:cxn>
                      <a:cxn ang="0">
                        <a:pos x="T4" y="T5"/>
                      </a:cxn>
                    </a:cxnLst>
                    <a:rect l="0" t="0" r="r" b="b"/>
                    <a:pathLst>
                      <a:path w="56" h="28">
                        <a:moveTo>
                          <a:pt x="56" y="28"/>
                        </a:moveTo>
                        <a:cubicBezTo>
                          <a:pt x="56" y="13"/>
                          <a:pt x="44" y="0"/>
                          <a:pt x="28" y="0"/>
                        </a:cubicBezTo>
                        <a:cubicBezTo>
                          <a:pt x="12" y="0"/>
                          <a:pt x="0" y="13"/>
                          <a:pt x="0" y="28"/>
                        </a:cubicBezTo>
                      </a:path>
                    </a:pathLst>
                  </a:custGeom>
                  <a:grpFill/>
                  <a:ln w="12700" cap="flat">
                    <a:solidFill>
                      <a:schemeClr val="accent1"/>
                    </a:solidFill>
                    <a:prstDash val="solid"/>
                    <a:miter lim="800000"/>
                    <a:headEnd/>
                    <a:tailEnd/>
                  </a:ln>
                </p:spPr>
                <p:txBody>
                  <a:bodyPr vert="horz" wrap="square" lIns="91427" tIns="45713" rIns="91427" bIns="45713" numCol="1" anchor="t" anchorCtr="0" compatLnSpc="1">
                    <a:prstTxWarp prst="textNoShape">
                      <a:avLst/>
                    </a:prstTxWarp>
                  </a:bodyPr>
                  <a:lstStyle/>
                  <a:p>
                    <a:pPr defTabSz="896386">
                      <a:defRPr/>
                    </a:pPr>
                    <a:endParaRPr lang="en-US" sz="1800" kern="0">
                      <a:solidFill>
                        <a:srgbClr val="353535"/>
                      </a:solidFill>
                    </a:endParaRPr>
                  </a:p>
                </p:txBody>
              </p:sp>
              <p:sp>
                <p:nvSpPr>
                  <p:cNvPr id="102" name="Oval 101">
                    <a:extLst>
                      <a:ext uri="{FF2B5EF4-FFF2-40B4-BE49-F238E27FC236}">
                        <a16:creationId xmlns:a16="http://schemas.microsoft.com/office/drawing/2014/main" id="{67EADE1B-E9C2-4464-B913-293ED176B396}"/>
                      </a:ext>
                    </a:extLst>
                  </p:cNvPr>
                  <p:cNvSpPr>
                    <a:spLocks noChangeArrowheads="1"/>
                  </p:cNvSpPr>
                  <p:nvPr/>
                </p:nvSpPr>
                <p:spPr bwMode="auto">
                  <a:xfrm>
                    <a:off x="6507270" y="5804307"/>
                    <a:ext cx="293587" cy="290228"/>
                  </a:xfrm>
                  <a:prstGeom prst="ellipse">
                    <a:avLst/>
                  </a:prstGeom>
                  <a:grpFill/>
                  <a:ln w="12700" cap="flat">
                    <a:solidFill>
                      <a:schemeClr val="accent1"/>
                    </a:solidFill>
                    <a:prstDash val="solid"/>
                    <a:miter lim="800000"/>
                    <a:headEnd/>
                    <a:tailEnd/>
                  </a:ln>
                </p:spPr>
                <p:txBody>
                  <a:bodyPr vert="horz" wrap="square" lIns="91427" tIns="45713" rIns="91427" bIns="45713" numCol="1" anchor="t" anchorCtr="0" compatLnSpc="1">
                    <a:prstTxWarp prst="textNoShape">
                      <a:avLst/>
                    </a:prstTxWarp>
                  </a:bodyPr>
                  <a:lstStyle/>
                  <a:p>
                    <a:pPr defTabSz="896386">
                      <a:defRPr/>
                    </a:pPr>
                    <a:endParaRPr lang="en-US" sz="1800" kern="0">
                      <a:solidFill>
                        <a:srgbClr val="353535"/>
                      </a:solidFill>
                    </a:endParaRPr>
                  </a:p>
                </p:txBody>
              </p:sp>
            </p:grpSp>
          </p:grpSp>
        </p:grpSp>
      </p:grpSp>
      <p:cxnSp>
        <p:nvCxnSpPr>
          <p:cNvPr id="6" name="Connector: Elbow 5">
            <a:extLst>
              <a:ext uri="{FF2B5EF4-FFF2-40B4-BE49-F238E27FC236}">
                <a16:creationId xmlns:a16="http://schemas.microsoft.com/office/drawing/2014/main" id="{A689DE82-425F-4C43-B0A8-CA5EC6C55A1B}"/>
              </a:ext>
            </a:extLst>
          </p:cNvPr>
          <p:cNvCxnSpPr>
            <a:cxnSpLocks/>
            <a:stCxn id="86" idx="3"/>
            <a:endCxn id="4" idx="0"/>
          </p:cNvCxnSpPr>
          <p:nvPr/>
        </p:nvCxnSpPr>
        <p:spPr>
          <a:xfrm>
            <a:off x="3435935" y="1917021"/>
            <a:ext cx="1614857" cy="428228"/>
          </a:xfrm>
          <a:prstGeom prst="bentConnector2">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F9FEED0C-0FD8-F9EE-E75C-2AE1C502622F}"/>
              </a:ext>
            </a:extLst>
          </p:cNvPr>
          <p:cNvCxnSpPr>
            <a:cxnSpLocks/>
            <a:stCxn id="97" idx="2"/>
            <a:endCxn id="9" idx="3"/>
          </p:cNvCxnSpPr>
          <p:nvPr/>
        </p:nvCxnSpPr>
        <p:spPr>
          <a:xfrm flipH="1" flipV="1">
            <a:off x="6326309" y="3584668"/>
            <a:ext cx="2659696" cy="685965"/>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4" name="&quot;Not Allowed&quot; Symbol 13">
            <a:extLst>
              <a:ext uri="{FF2B5EF4-FFF2-40B4-BE49-F238E27FC236}">
                <a16:creationId xmlns:a16="http://schemas.microsoft.com/office/drawing/2014/main" id="{4E31730C-7CD5-08D6-1041-0F94CE66AFF0}"/>
              </a:ext>
            </a:extLst>
          </p:cNvPr>
          <p:cNvSpPr/>
          <p:nvPr/>
        </p:nvSpPr>
        <p:spPr bwMode="auto">
          <a:xfrm>
            <a:off x="6976105" y="3542770"/>
            <a:ext cx="968133" cy="707034"/>
          </a:xfrm>
          <a:prstGeom prst="noSmoking">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Tree>
    <p:extLst>
      <p:ext uri="{BB962C8B-B14F-4D97-AF65-F5344CB8AC3E}">
        <p14:creationId xmlns:p14="http://schemas.microsoft.com/office/powerpoint/2010/main" val="26196542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4"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46577D-2A8C-4DCF-9CF3-F5FC29C645DB}"/>
              </a:ext>
            </a:extLst>
          </p:cNvPr>
          <p:cNvSpPr>
            <a:spLocks noGrp="1"/>
          </p:cNvSpPr>
          <p:nvPr>
            <p:ph type="title"/>
          </p:nvPr>
        </p:nvSpPr>
        <p:spPr>
          <a:xfrm>
            <a:off x="588263" y="457200"/>
            <a:ext cx="11018520" cy="553998"/>
          </a:xfrm>
        </p:spPr>
        <p:txBody>
          <a:bodyPr/>
          <a:lstStyle/>
          <a:p>
            <a:r>
              <a:rPr lang="en-US"/>
              <a:t>“Accounts in any organizational directory”</a:t>
            </a:r>
          </a:p>
        </p:txBody>
      </p:sp>
      <p:sp>
        <p:nvSpPr>
          <p:cNvPr id="4" name="TextBox 3">
            <a:extLst>
              <a:ext uri="{FF2B5EF4-FFF2-40B4-BE49-F238E27FC236}">
                <a16:creationId xmlns:a16="http://schemas.microsoft.com/office/drawing/2014/main" id="{5FB094F0-2C64-4807-A958-98BB27AE976E}"/>
              </a:ext>
            </a:extLst>
          </p:cNvPr>
          <p:cNvSpPr txBox="1"/>
          <p:nvPr/>
        </p:nvSpPr>
        <p:spPr>
          <a:xfrm>
            <a:off x="286871" y="6427694"/>
            <a:ext cx="65" cy="307777"/>
          </a:xfrm>
          <a:prstGeom prst="rect">
            <a:avLst/>
          </a:prstGeom>
          <a:noFill/>
        </p:spPr>
        <p:txBody>
          <a:bodyPr wrap="none" lIns="0" tIns="0" rIns="0" bIns="0" rtlCol="0">
            <a:spAutoFit/>
          </a:bodyPr>
          <a:lstStyle/>
          <a:p>
            <a:pPr algn="l"/>
            <a:endParaRPr lang="en-US" sz="2000">
              <a:gradFill>
                <a:gsLst>
                  <a:gs pos="2917">
                    <a:schemeClr val="tx1"/>
                  </a:gs>
                  <a:gs pos="30000">
                    <a:schemeClr val="tx1"/>
                  </a:gs>
                </a:gsLst>
                <a:lin ang="5400000" scaled="0"/>
              </a:gradFill>
            </a:endParaRPr>
          </a:p>
        </p:txBody>
      </p:sp>
      <p:sp>
        <p:nvSpPr>
          <p:cNvPr id="3" name="Text Placeholder 2">
            <a:extLst>
              <a:ext uri="{FF2B5EF4-FFF2-40B4-BE49-F238E27FC236}">
                <a16:creationId xmlns:a16="http://schemas.microsoft.com/office/drawing/2014/main" id="{BD2D3207-606F-49A7-B16E-E8BB365B6125}"/>
              </a:ext>
            </a:extLst>
          </p:cNvPr>
          <p:cNvSpPr>
            <a:spLocks noGrp="1"/>
          </p:cNvSpPr>
          <p:nvPr>
            <p:ph type="body" sz="quarter" idx="10"/>
          </p:nvPr>
        </p:nvSpPr>
        <p:spPr>
          <a:xfrm>
            <a:off x="585788" y="1435100"/>
            <a:ext cx="11018837" cy="2130552"/>
          </a:xfrm>
        </p:spPr>
        <p:txBody>
          <a:bodyPr>
            <a:normAutofit fontScale="92500" lnSpcReduction="10000"/>
          </a:bodyPr>
          <a:lstStyle/>
          <a:p>
            <a:r>
              <a:rPr lang="en-US"/>
              <a:t>Allows users from any tenant </a:t>
            </a:r>
          </a:p>
          <a:p>
            <a:r>
              <a:rPr lang="en-US"/>
              <a:t>	</a:t>
            </a:r>
            <a:r>
              <a:rPr lang="en-US" b="1" i="1"/>
              <a:t>Multitenant</a:t>
            </a:r>
          </a:p>
          <a:p>
            <a:r>
              <a:rPr lang="en-US"/>
              <a:t>Can optionally include Microsoft personal accounts (Outlook.com, …)</a:t>
            </a:r>
          </a:p>
          <a:p>
            <a:r>
              <a:rPr lang="en-US"/>
              <a:t>Registered in its “Home” directory (same process as single-tenant)</a:t>
            </a:r>
          </a:p>
          <a:p>
            <a:r>
              <a:rPr lang="en-US"/>
              <a:t>Admins decide who can consent to apps in their tenant</a:t>
            </a:r>
          </a:p>
        </p:txBody>
      </p:sp>
      <p:grpSp>
        <p:nvGrpSpPr>
          <p:cNvPr id="20" name="Group 19">
            <a:extLst>
              <a:ext uri="{FF2B5EF4-FFF2-40B4-BE49-F238E27FC236}">
                <a16:creationId xmlns:a16="http://schemas.microsoft.com/office/drawing/2014/main" id="{EF0B74E2-653A-4698-92DE-68889F6367E8}"/>
              </a:ext>
            </a:extLst>
          </p:cNvPr>
          <p:cNvGrpSpPr/>
          <p:nvPr/>
        </p:nvGrpSpPr>
        <p:grpSpPr>
          <a:xfrm>
            <a:off x="6521762" y="3655352"/>
            <a:ext cx="4521199" cy="3086100"/>
            <a:chOff x="3576432" y="3691081"/>
            <a:chExt cx="4521199" cy="3086100"/>
          </a:xfrm>
        </p:grpSpPr>
        <p:grpSp>
          <p:nvGrpSpPr>
            <p:cNvPr id="21" name="Group 20">
              <a:extLst>
                <a:ext uri="{FF2B5EF4-FFF2-40B4-BE49-F238E27FC236}">
                  <a16:creationId xmlns:a16="http://schemas.microsoft.com/office/drawing/2014/main" id="{2ABE185F-D822-4BAE-B86E-8D5FC8572F00}"/>
                </a:ext>
              </a:extLst>
            </p:cNvPr>
            <p:cNvGrpSpPr/>
            <p:nvPr/>
          </p:nvGrpSpPr>
          <p:grpSpPr>
            <a:xfrm>
              <a:off x="3576432" y="3691081"/>
              <a:ext cx="4521199" cy="3086100"/>
              <a:chOff x="4426431" y="1990592"/>
              <a:chExt cx="2642911" cy="1765416"/>
            </a:xfrm>
          </p:grpSpPr>
          <p:sp>
            <p:nvSpPr>
              <p:cNvPr id="29" name="Cloud">
                <a:extLst>
                  <a:ext uri="{FF2B5EF4-FFF2-40B4-BE49-F238E27FC236}">
                    <a16:creationId xmlns:a16="http://schemas.microsoft.com/office/drawing/2014/main" id="{20C325C8-94AC-45CA-859A-EC737D3AFBF5}"/>
                  </a:ext>
                </a:extLst>
              </p:cNvPr>
              <p:cNvSpPr>
                <a:spLocks/>
              </p:cNvSpPr>
              <p:nvPr/>
            </p:nvSpPr>
            <p:spPr bwMode="auto">
              <a:xfrm>
                <a:off x="4426431" y="1990592"/>
                <a:ext cx="2642911" cy="1765416"/>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chemeClr val="tx2">
                  <a:lumMod val="20000"/>
                  <a:lumOff val="80000"/>
                </a:schemeClr>
              </a:solidFill>
              <a:ln w="38100" cap="flat">
                <a:solidFill>
                  <a:schemeClr val="bg1">
                    <a:lumMod val="7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30" name="Picture 29">
                <a:extLst>
                  <a:ext uri="{FF2B5EF4-FFF2-40B4-BE49-F238E27FC236}">
                    <a16:creationId xmlns:a16="http://schemas.microsoft.com/office/drawing/2014/main" id="{50D06586-57EF-43A8-A964-495F1D7946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32154" y="2079535"/>
                <a:ext cx="1084406" cy="1084405"/>
              </a:xfrm>
              <a:prstGeom prst="rect">
                <a:avLst/>
              </a:prstGeom>
            </p:spPr>
          </p:pic>
        </p:grpSp>
        <p:sp>
          <p:nvSpPr>
            <p:cNvPr id="22" name="TextBox 21">
              <a:extLst>
                <a:ext uri="{FF2B5EF4-FFF2-40B4-BE49-F238E27FC236}">
                  <a16:creationId xmlns:a16="http://schemas.microsoft.com/office/drawing/2014/main" id="{B425FB5F-3464-45A5-A4DE-BB4E4C345C5B}"/>
                </a:ext>
              </a:extLst>
            </p:cNvPr>
            <p:cNvSpPr txBox="1"/>
            <p:nvPr/>
          </p:nvSpPr>
          <p:spPr>
            <a:xfrm>
              <a:off x="5033717" y="6451500"/>
              <a:ext cx="1697196" cy="307777"/>
            </a:xfrm>
            <a:prstGeom prst="rect">
              <a:avLst/>
            </a:prstGeom>
            <a:noFill/>
          </p:spPr>
          <p:txBody>
            <a:bodyPr wrap="none" lIns="0" tIns="0" rIns="0" bIns="0" rtlCol="0">
              <a:spAutoFit/>
            </a:bodyPr>
            <a:lstStyle/>
            <a:p>
              <a:pPr algn="l"/>
              <a:r>
                <a:rPr lang="en-US" sz="2000" err="1">
                  <a:ln w="0"/>
                  <a:effectLst>
                    <a:outerShdw blurRad="38100" dist="19050" dir="2700000" algn="tl" rotWithShape="0">
                      <a:schemeClr val="dk1">
                        <a:alpha val="40000"/>
                      </a:schemeClr>
                    </a:outerShdw>
                  </a:effectLst>
                </a:rPr>
                <a:t>Adatum</a:t>
              </a:r>
              <a:r>
                <a:rPr lang="en-US" sz="2000">
                  <a:ln w="0"/>
                  <a:effectLst>
                    <a:outerShdw blurRad="38100" dist="19050" dir="2700000" algn="tl" rotWithShape="0">
                      <a:schemeClr val="dk1">
                        <a:alpha val="40000"/>
                      </a:schemeClr>
                    </a:outerShdw>
                  </a:effectLst>
                </a:rPr>
                <a:t> tenant</a:t>
              </a:r>
            </a:p>
          </p:txBody>
        </p:sp>
      </p:grpSp>
      <p:pic>
        <p:nvPicPr>
          <p:cNvPr id="31" name="Graphic 30" descr="Network">
            <a:extLst>
              <a:ext uri="{FF2B5EF4-FFF2-40B4-BE49-F238E27FC236}">
                <a16:creationId xmlns:a16="http://schemas.microsoft.com/office/drawing/2014/main" id="{92868AFF-19B1-45B0-9C42-EF661781680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753600" y="5550585"/>
            <a:ext cx="688219" cy="688219"/>
          </a:xfrm>
          <a:prstGeom prst="rect">
            <a:avLst/>
          </a:prstGeom>
        </p:spPr>
      </p:pic>
      <p:cxnSp>
        <p:nvCxnSpPr>
          <p:cNvPr id="32" name="Straight Arrow Connector 31">
            <a:extLst>
              <a:ext uri="{FF2B5EF4-FFF2-40B4-BE49-F238E27FC236}">
                <a16:creationId xmlns:a16="http://schemas.microsoft.com/office/drawing/2014/main" id="{4455BF8F-06D4-4B90-B291-145BFEE27F82}"/>
              </a:ext>
            </a:extLst>
          </p:cNvPr>
          <p:cNvCxnSpPr>
            <a:cxnSpLocks/>
          </p:cNvCxnSpPr>
          <p:nvPr/>
        </p:nvCxnSpPr>
        <p:spPr>
          <a:xfrm>
            <a:off x="7940863" y="5975832"/>
            <a:ext cx="1938464"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25F266D3-7C27-468D-BA66-EF780197584F}"/>
              </a:ext>
            </a:extLst>
          </p:cNvPr>
          <p:cNvSpPr txBox="1"/>
          <p:nvPr/>
        </p:nvSpPr>
        <p:spPr>
          <a:xfrm>
            <a:off x="9879327" y="6213916"/>
            <a:ext cx="574093"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SP</a:t>
            </a:r>
          </a:p>
        </p:txBody>
      </p:sp>
      <p:sp>
        <p:nvSpPr>
          <p:cNvPr id="34" name="Browser_4" title="Icon of a website or an app window">
            <a:extLst>
              <a:ext uri="{FF2B5EF4-FFF2-40B4-BE49-F238E27FC236}">
                <a16:creationId xmlns:a16="http://schemas.microsoft.com/office/drawing/2014/main" id="{5A47F1E0-99C1-46FD-9842-B209CEC00104}"/>
              </a:ext>
            </a:extLst>
          </p:cNvPr>
          <p:cNvSpPr>
            <a:spLocks noChangeAspect="1" noEditPoints="1"/>
          </p:cNvSpPr>
          <p:nvPr/>
        </p:nvSpPr>
        <p:spPr bwMode="auto">
          <a:xfrm>
            <a:off x="7005116" y="5629574"/>
            <a:ext cx="935747" cy="692515"/>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67"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1A1A1A"/>
              </a:solidFill>
              <a:effectLst/>
              <a:uLnTx/>
              <a:uFillTx/>
              <a:latin typeface="Segoe UI"/>
              <a:ea typeface="+mn-ea"/>
              <a:cs typeface="+mn-cs"/>
            </a:endParaRPr>
          </a:p>
        </p:txBody>
      </p:sp>
      <p:sp>
        <p:nvSpPr>
          <p:cNvPr id="35" name="TextBox 34">
            <a:extLst>
              <a:ext uri="{FF2B5EF4-FFF2-40B4-BE49-F238E27FC236}">
                <a16:creationId xmlns:a16="http://schemas.microsoft.com/office/drawing/2014/main" id="{F2E9E99B-968B-4B18-89B9-F04189B91EEB}"/>
              </a:ext>
            </a:extLst>
          </p:cNvPr>
          <p:cNvSpPr txBox="1"/>
          <p:nvPr/>
        </p:nvSpPr>
        <p:spPr>
          <a:xfrm>
            <a:off x="7252554" y="6356923"/>
            <a:ext cx="517237"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App</a:t>
            </a:r>
          </a:p>
        </p:txBody>
      </p:sp>
    </p:spTree>
    <p:extLst>
      <p:ext uri="{BB962C8B-B14F-4D97-AF65-F5344CB8AC3E}">
        <p14:creationId xmlns:p14="http://schemas.microsoft.com/office/powerpoint/2010/main" val="21452651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47C41B48-733A-4BBC-8989-A2DA4DB9D218}"/>
              </a:ext>
            </a:extLst>
          </p:cNvPr>
          <p:cNvGrpSpPr/>
          <p:nvPr/>
        </p:nvGrpSpPr>
        <p:grpSpPr>
          <a:xfrm>
            <a:off x="6495123" y="3672608"/>
            <a:ext cx="4521199" cy="3086100"/>
            <a:chOff x="4426431" y="1990592"/>
            <a:chExt cx="2642911" cy="1765416"/>
          </a:xfrm>
        </p:grpSpPr>
        <p:sp>
          <p:nvSpPr>
            <p:cNvPr id="27" name="Cloud">
              <a:extLst>
                <a:ext uri="{FF2B5EF4-FFF2-40B4-BE49-F238E27FC236}">
                  <a16:creationId xmlns:a16="http://schemas.microsoft.com/office/drawing/2014/main" id="{EB532759-757A-4DF5-904F-708F6C89277D}"/>
                </a:ext>
              </a:extLst>
            </p:cNvPr>
            <p:cNvSpPr>
              <a:spLocks/>
            </p:cNvSpPr>
            <p:nvPr/>
          </p:nvSpPr>
          <p:spPr bwMode="auto">
            <a:xfrm>
              <a:off x="4426431" y="1990592"/>
              <a:ext cx="2642911" cy="1765416"/>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chemeClr val="accent4">
                <a:lumMod val="20000"/>
                <a:lumOff val="80000"/>
              </a:schemeClr>
            </a:solidFill>
            <a:ln w="38100" cap="flat">
              <a:solidFill>
                <a:schemeClr val="bg1">
                  <a:lumMod val="7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28" name="Picture 27">
              <a:extLst>
                <a:ext uri="{FF2B5EF4-FFF2-40B4-BE49-F238E27FC236}">
                  <a16:creationId xmlns:a16="http://schemas.microsoft.com/office/drawing/2014/main" id="{DC194056-78F3-4311-BC10-F4E74F7186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32154" y="2079535"/>
              <a:ext cx="1084406" cy="1084405"/>
            </a:xfrm>
            <a:prstGeom prst="rect">
              <a:avLst/>
            </a:prstGeom>
          </p:spPr>
        </p:pic>
      </p:grpSp>
      <p:pic>
        <p:nvPicPr>
          <p:cNvPr id="10" name="Graphic 9" descr="Network">
            <a:extLst>
              <a:ext uri="{FF2B5EF4-FFF2-40B4-BE49-F238E27FC236}">
                <a16:creationId xmlns:a16="http://schemas.microsoft.com/office/drawing/2014/main" id="{A69C282F-DF35-4687-B7ED-263730ED259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632867" y="5605694"/>
            <a:ext cx="688219" cy="688219"/>
          </a:xfrm>
          <a:prstGeom prst="rect">
            <a:avLst/>
          </a:prstGeom>
        </p:spPr>
      </p:pic>
      <p:sp>
        <p:nvSpPr>
          <p:cNvPr id="12" name="TextBox 11">
            <a:extLst>
              <a:ext uri="{FF2B5EF4-FFF2-40B4-BE49-F238E27FC236}">
                <a16:creationId xmlns:a16="http://schemas.microsoft.com/office/drawing/2014/main" id="{204C4BFD-3484-448F-AB5E-AEE1F90E851D}"/>
              </a:ext>
            </a:extLst>
          </p:cNvPr>
          <p:cNvSpPr txBox="1"/>
          <p:nvPr/>
        </p:nvSpPr>
        <p:spPr>
          <a:xfrm>
            <a:off x="9755177" y="6236938"/>
            <a:ext cx="574093"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SP</a:t>
            </a:r>
          </a:p>
        </p:txBody>
      </p:sp>
      <p:sp>
        <p:nvSpPr>
          <p:cNvPr id="19" name="Title 1">
            <a:extLst>
              <a:ext uri="{FF2B5EF4-FFF2-40B4-BE49-F238E27FC236}">
                <a16:creationId xmlns:a16="http://schemas.microsoft.com/office/drawing/2014/main" id="{9C52A7DB-8F11-4836-8A0C-CEE1F672AFCF}"/>
              </a:ext>
            </a:extLst>
          </p:cNvPr>
          <p:cNvSpPr>
            <a:spLocks noGrp="1"/>
          </p:cNvSpPr>
          <p:nvPr>
            <p:ph type="title"/>
          </p:nvPr>
        </p:nvSpPr>
        <p:spPr>
          <a:xfrm>
            <a:off x="588263" y="457200"/>
            <a:ext cx="11018520" cy="553998"/>
          </a:xfrm>
        </p:spPr>
        <p:txBody>
          <a:bodyPr/>
          <a:lstStyle/>
          <a:p>
            <a:r>
              <a:rPr lang="en-US"/>
              <a:t>“Accounts in any organizational directory”</a:t>
            </a:r>
          </a:p>
        </p:txBody>
      </p:sp>
      <p:sp>
        <p:nvSpPr>
          <p:cNvPr id="11" name="Text Placeholder 2">
            <a:extLst>
              <a:ext uri="{FF2B5EF4-FFF2-40B4-BE49-F238E27FC236}">
                <a16:creationId xmlns:a16="http://schemas.microsoft.com/office/drawing/2014/main" id="{E9E5B87D-15B3-4345-A81A-584A5C042C34}"/>
              </a:ext>
            </a:extLst>
          </p:cNvPr>
          <p:cNvSpPr>
            <a:spLocks noGrp="1"/>
          </p:cNvSpPr>
          <p:nvPr>
            <p:ph type="body" sz="quarter" idx="10"/>
          </p:nvPr>
        </p:nvSpPr>
        <p:spPr>
          <a:xfrm>
            <a:off x="585788" y="1435100"/>
            <a:ext cx="11018837" cy="2126977"/>
          </a:xfrm>
        </p:spPr>
        <p:txBody>
          <a:bodyPr>
            <a:normAutofit fontScale="92500" lnSpcReduction="10000"/>
          </a:bodyPr>
          <a:lstStyle/>
          <a:p>
            <a:r>
              <a:rPr lang="en-US"/>
              <a:t>Allows users from any tenant </a:t>
            </a:r>
          </a:p>
          <a:p>
            <a:r>
              <a:rPr lang="en-US"/>
              <a:t>	</a:t>
            </a:r>
            <a:r>
              <a:rPr lang="en-US" b="1" i="1"/>
              <a:t>Multitenant</a:t>
            </a:r>
          </a:p>
          <a:p>
            <a:r>
              <a:rPr lang="en-US"/>
              <a:t>Can optionally include Microsoft personal accounts (Outlook.com, …)</a:t>
            </a:r>
          </a:p>
          <a:p>
            <a:r>
              <a:rPr lang="en-US"/>
              <a:t>Registered in its “Home” directory (same process as single-tenant)</a:t>
            </a:r>
          </a:p>
          <a:p>
            <a:r>
              <a:rPr lang="en-US"/>
              <a:t>Admins decide who can consent to apps in their tenant</a:t>
            </a:r>
          </a:p>
        </p:txBody>
      </p:sp>
      <p:sp>
        <p:nvSpPr>
          <p:cNvPr id="4" name="TextBox 3">
            <a:extLst>
              <a:ext uri="{FF2B5EF4-FFF2-40B4-BE49-F238E27FC236}">
                <a16:creationId xmlns:a16="http://schemas.microsoft.com/office/drawing/2014/main" id="{741CF4AF-3F85-4DA3-A60C-5EB0C2FFB462}"/>
              </a:ext>
            </a:extLst>
          </p:cNvPr>
          <p:cNvSpPr txBox="1"/>
          <p:nvPr/>
        </p:nvSpPr>
        <p:spPr>
          <a:xfrm>
            <a:off x="7926952" y="6414388"/>
            <a:ext cx="1748107" cy="307777"/>
          </a:xfrm>
          <a:prstGeom prst="rect">
            <a:avLst/>
          </a:prstGeom>
          <a:noFill/>
        </p:spPr>
        <p:txBody>
          <a:bodyPr wrap="none" lIns="0" tIns="0" rIns="0" bIns="0" rtlCol="0">
            <a:spAutoFit/>
          </a:bodyPr>
          <a:lstStyle/>
          <a:p>
            <a:pPr algn="l"/>
            <a:r>
              <a:rPr lang="en-US" sz="2000">
                <a:ln w="0"/>
                <a:effectLst>
                  <a:outerShdw blurRad="38100" dist="19050" dir="2700000" algn="tl" rotWithShape="0">
                    <a:schemeClr val="dk1">
                      <a:alpha val="40000"/>
                    </a:schemeClr>
                  </a:outerShdw>
                </a:effectLst>
              </a:rPr>
              <a:t>Contoso tenant</a:t>
            </a:r>
          </a:p>
        </p:txBody>
      </p:sp>
      <p:grpSp>
        <p:nvGrpSpPr>
          <p:cNvPr id="21" name="Group 20">
            <a:extLst>
              <a:ext uri="{FF2B5EF4-FFF2-40B4-BE49-F238E27FC236}">
                <a16:creationId xmlns:a16="http://schemas.microsoft.com/office/drawing/2014/main" id="{4C09AF7C-C501-476B-8BE9-7B16028B9685}"/>
              </a:ext>
            </a:extLst>
          </p:cNvPr>
          <p:cNvGrpSpPr/>
          <p:nvPr/>
        </p:nvGrpSpPr>
        <p:grpSpPr>
          <a:xfrm>
            <a:off x="686149" y="3672608"/>
            <a:ext cx="4521199" cy="3086100"/>
            <a:chOff x="3576432" y="3691081"/>
            <a:chExt cx="4521199" cy="3086100"/>
          </a:xfrm>
        </p:grpSpPr>
        <p:grpSp>
          <p:nvGrpSpPr>
            <p:cNvPr id="22" name="Group 21">
              <a:extLst>
                <a:ext uri="{FF2B5EF4-FFF2-40B4-BE49-F238E27FC236}">
                  <a16:creationId xmlns:a16="http://schemas.microsoft.com/office/drawing/2014/main" id="{BC455AC8-F482-4ACA-B4EB-7A68DFD6FDCD}"/>
                </a:ext>
              </a:extLst>
            </p:cNvPr>
            <p:cNvGrpSpPr/>
            <p:nvPr/>
          </p:nvGrpSpPr>
          <p:grpSpPr>
            <a:xfrm>
              <a:off x="3576432" y="3691081"/>
              <a:ext cx="4521199" cy="3086100"/>
              <a:chOff x="4426431" y="1990592"/>
              <a:chExt cx="2642911" cy="1765416"/>
            </a:xfrm>
          </p:grpSpPr>
          <p:sp>
            <p:nvSpPr>
              <p:cNvPr id="25" name="Cloud">
                <a:extLst>
                  <a:ext uri="{FF2B5EF4-FFF2-40B4-BE49-F238E27FC236}">
                    <a16:creationId xmlns:a16="http://schemas.microsoft.com/office/drawing/2014/main" id="{86A1CFE3-FE85-424E-9B84-619428E060CE}"/>
                  </a:ext>
                </a:extLst>
              </p:cNvPr>
              <p:cNvSpPr>
                <a:spLocks/>
              </p:cNvSpPr>
              <p:nvPr/>
            </p:nvSpPr>
            <p:spPr bwMode="auto">
              <a:xfrm>
                <a:off x="4426431" y="1990592"/>
                <a:ext cx="2642911" cy="1765416"/>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chemeClr val="tx2">
                  <a:lumMod val="20000"/>
                  <a:lumOff val="80000"/>
                </a:schemeClr>
              </a:solidFill>
              <a:ln w="38100" cap="flat">
                <a:solidFill>
                  <a:schemeClr val="bg1">
                    <a:lumMod val="7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26" name="Picture 25">
                <a:extLst>
                  <a:ext uri="{FF2B5EF4-FFF2-40B4-BE49-F238E27FC236}">
                    <a16:creationId xmlns:a16="http://schemas.microsoft.com/office/drawing/2014/main" id="{EEDBFD4D-13A8-4F14-9E86-22A1581CAD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32154" y="2079535"/>
                <a:ext cx="1084406" cy="1084405"/>
              </a:xfrm>
              <a:prstGeom prst="rect">
                <a:avLst/>
              </a:prstGeom>
            </p:spPr>
          </p:pic>
        </p:grpSp>
        <p:sp>
          <p:nvSpPr>
            <p:cNvPr id="23" name="TextBox 22">
              <a:extLst>
                <a:ext uri="{FF2B5EF4-FFF2-40B4-BE49-F238E27FC236}">
                  <a16:creationId xmlns:a16="http://schemas.microsoft.com/office/drawing/2014/main" id="{4DCC04A4-2C81-4B40-8D09-C8612E6B3F4A}"/>
                </a:ext>
              </a:extLst>
            </p:cNvPr>
            <p:cNvSpPr txBox="1"/>
            <p:nvPr/>
          </p:nvSpPr>
          <p:spPr>
            <a:xfrm>
              <a:off x="5033717" y="6451500"/>
              <a:ext cx="1697196" cy="307777"/>
            </a:xfrm>
            <a:prstGeom prst="rect">
              <a:avLst/>
            </a:prstGeom>
            <a:noFill/>
          </p:spPr>
          <p:txBody>
            <a:bodyPr wrap="none" lIns="0" tIns="0" rIns="0" bIns="0" rtlCol="0">
              <a:spAutoFit/>
            </a:bodyPr>
            <a:lstStyle/>
            <a:p>
              <a:pPr algn="l"/>
              <a:r>
                <a:rPr lang="en-US" sz="2000" err="1">
                  <a:ln w="0"/>
                  <a:effectLst>
                    <a:outerShdw blurRad="38100" dist="19050" dir="2700000" algn="tl" rotWithShape="0">
                      <a:schemeClr val="dk1">
                        <a:alpha val="40000"/>
                      </a:schemeClr>
                    </a:outerShdw>
                  </a:effectLst>
                </a:rPr>
                <a:t>Adatum</a:t>
              </a:r>
              <a:r>
                <a:rPr lang="en-US" sz="2000">
                  <a:ln w="0"/>
                  <a:effectLst>
                    <a:outerShdw blurRad="38100" dist="19050" dir="2700000" algn="tl" rotWithShape="0">
                      <a:schemeClr val="dk1">
                        <a:alpha val="40000"/>
                      </a:schemeClr>
                    </a:outerShdw>
                  </a:effectLst>
                </a:rPr>
                <a:t> tenant</a:t>
              </a:r>
            </a:p>
          </p:txBody>
        </p:sp>
      </p:grpSp>
      <p:pic>
        <p:nvPicPr>
          <p:cNvPr id="31" name="Graphic 30" descr="Network">
            <a:extLst>
              <a:ext uri="{FF2B5EF4-FFF2-40B4-BE49-F238E27FC236}">
                <a16:creationId xmlns:a16="http://schemas.microsoft.com/office/drawing/2014/main" id="{1F3403DF-584B-4B43-A8BF-DEBDDE0A4C3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918990" y="5616500"/>
            <a:ext cx="688219" cy="688219"/>
          </a:xfrm>
          <a:prstGeom prst="rect">
            <a:avLst/>
          </a:prstGeom>
        </p:spPr>
      </p:pic>
      <p:cxnSp>
        <p:nvCxnSpPr>
          <p:cNvPr id="32" name="Straight Arrow Connector 31">
            <a:extLst>
              <a:ext uri="{FF2B5EF4-FFF2-40B4-BE49-F238E27FC236}">
                <a16:creationId xmlns:a16="http://schemas.microsoft.com/office/drawing/2014/main" id="{7AE31271-45A0-4D28-8B02-79CD59BB9412}"/>
              </a:ext>
            </a:extLst>
          </p:cNvPr>
          <p:cNvCxnSpPr>
            <a:cxnSpLocks/>
          </p:cNvCxnSpPr>
          <p:nvPr/>
        </p:nvCxnSpPr>
        <p:spPr>
          <a:xfrm>
            <a:off x="2105250" y="5993088"/>
            <a:ext cx="7745607"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345C0E1D-24B1-4BC6-AD9D-7A2F8315F789}"/>
              </a:ext>
            </a:extLst>
          </p:cNvPr>
          <p:cNvSpPr txBox="1"/>
          <p:nvPr/>
        </p:nvSpPr>
        <p:spPr>
          <a:xfrm>
            <a:off x="4043714" y="6231172"/>
            <a:ext cx="574093"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SP</a:t>
            </a:r>
          </a:p>
        </p:txBody>
      </p:sp>
      <p:sp>
        <p:nvSpPr>
          <p:cNvPr id="34" name="Browser_4" title="Icon of a website or an app window">
            <a:extLst>
              <a:ext uri="{FF2B5EF4-FFF2-40B4-BE49-F238E27FC236}">
                <a16:creationId xmlns:a16="http://schemas.microsoft.com/office/drawing/2014/main" id="{4911D055-1755-4D2E-921A-0E5EF3B3015C}"/>
              </a:ext>
            </a:extLst>
          </p:cNvPr>
          <p:cNvSpPr>
            <a:spLocks noChangeAspect="1" noEditPoints="1"/>
          </p:cNvSpPr>
          <p:nvPr/>
        </p:nvSpPr>
        <p:spPr bwMode="auto">
          <a:xfrm>
            <a:off x="1169503" y="5646830"/>
            <a:ext cx="935747" cy="692515"/>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67"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1A1A1A"/>
              </a:solidFill>
              <a:effectLst/>
              <a:uLnTx/>
              <a:uFillTx/>
              <a:latin typeface="Segoe UI"/>
              <a:ea typeface="+mn-ea"/>
              <a:cs typeface="+mn-cs"/>
            </a:endParaRPr>
          </a:p>
        </p:txBody>
      </p:sp>
      <p:sp>
        <p:nvSpPr>
          <p:cNvPr id="35" name="TextBox 34">
            <a:extLst>
              <a:ext uri="{FF2B5EF4-FFF2-40B4-BE49-F238E27FC236}">
                <a16:creationId xmlns:a16="http://schemas.microsoft.com/office/drawing/2014/main" id="{B6CC6BE8-7F70-400D-8CA0-C4AD8F77ED13}"/>
              </a:ext>
            </a:extLst>
          </p:cNvPr>
          <p:cNvSpPr txBox="1"/>
          <p:nvPr/>
        </p:nvSpPr>
        <p:spPr>
          <a:xfrm>
            <a:off x="1416941" y="6374179"/>
            <a:ext cx="517237"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App</a:t>
            </a:r>
          </a:p>
        </p:txBody>
      </p:sp>
    </p:spTree>
    <p:extLst>
      <p:ext uri="{BB962C8B-B14F-4D97-AF65-F5344CB8AC3E}">
        <p14:creationId xmlns:p14="http://schemas.microsoft.com/office/powerpoint/2010/main" val="20630287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AE87D9-6102-4571-A0AC-80C2873E13BC}"/>
              </a:ext>
            </a:extLst>
          </p:cNvPr>
          <p:cNvSpPr>
            <a:spLocks noGrp="1"/>
          </p:cNvSpPr>
          <p:nvPr>
            <p:ph type="title"/>
          </p:nvPr>
        </p:nvSpPr>
        <p:spPr>
          <a:xfrm>
            <a:off x="588262" y="2979539"/>
            <a:ext cx="5943600" cy="553998"/>
          </a:xfrm>
        </p:spPr>
        <p:txBody>
          <a:bodyPr/>
          <a:lstStyle/>
          <a:p>
            <a:r>
              <a:rPr lang="en-US"/>
              <a:t>Let’s start with some code</a:t>
            </a:r>
          </a:p>
        </p:txBody>
      </p:sp>
      <p:sp>
        <p:nvSpPr>
          <p:cNvPr id="3" name="Text Placeholder 2">
            <a:extLst>
              <a:ext uri="{FF2B5EF4-FFF2-40B4-BE49-F238E27FC236}">
                <a16:creationId xmlns:a16="http://schemas.microsoft.com/office/drawing/2014/main" id="{D219D848-8140-467E-A6BA-2B062DB0D813}"/>
              </a:ext>
            </a:extLst>
          </p:cNvPr>
          <p:cNvSpPr>
            <a:spLocks noGrp="1"/>
          </p:cNvSpPr>
          <p:nvPr>
            <p:ph type="body" sz="quarter" idx="12"/>
          </p:nvPr>
        </p:nvSpPr>
        <p:spPr>
          <a:xfrm>
            <a:off x="582041" y="3917576"/>
            <a:ext cx="5943600" cy="307777"/>
          </a:xfrm>
        </p:spPr>
        <p:txBody>
          <a:bodyPr/>
          <a:lstStyle/>
          <a:p>
            <a:endParaRPr lang="en-US" dirty="0"/>
          </a:p>
        </p:txBody>
      </p:sp>
      <p:sp>
        <p:nvSpPr>
          <p:cNvPr id="4" name="Text Placeholder 3">
            <a:extLst>
              <a:ext uri="{FF2B5EF4-FFF2-40B4-BE49-F238E27FC236}">
                <a16:creationId xmlns:a16="http://schemas.microsoft.com/office/drawing/2014/main" id="{3B0AC5B7-CBDE-463C-BF92-7041D0F1C915}"/>
              </a:ext>
            </a:extLst>
          </p:cNvPr>
          <p:cNvSpPr>
            <a:spLocks noGrp="1"/>
          </p:cNvSpPr>
          <p:nvPr>
            <p:ph type="body" sz="quarter" idx="13"/>
          </p:nvPr>
        </p:nvSpPr>
        <p:spPr/>
        <p:txBody>
          <a:bodyPr/>
          <a:lstStyle/>
          <a:p>
            <a:endParaRPr lang="en-US"/>
          </a:p>
        </p:txBody>
      </p:sp>
      <p:sp>
        <p:nvSpPr>
          <p:cNvPr id="5" name="TextBox 4">
            <a:extLst>
              <a:ext uri="{FF2B5EF4-FFF2-40B4-BE49-F238E27FC236}">
                <a16:creationId xmlns:a16="http://schemas.microsoft.com/office/drawing/2014/main" id="{7D5D8656-8355-4E85-9636-041467D5CB55}"/>
              </a:ext>
            </a:extLst>
          </p:cNvPr>
          <p:cNvSpPr txBox="1"/>
          <p:nvPr/>
        </p:nvSpPr>
        <p:spPr>
          <a:xfrm>
            <a:off x="286871" y="6427694"/>
            <a:ext cx="137858" cy="307777"/>
          </a:xfrm>
          <a:prstGeom prst="rect">
            <a:avLst/>
          </a:prstGeom>
          <a:noFill/>
        </p:spPr>
        <p:txBody>
          <a:bodyPr wrap="none" lIns="0" tIns="0" rIns="0" bIns="0" rtlCol="0">
            <a:spAutoFit/>
          </a:bodyPr>
          <a:lstStyle/>
          <a:p>
            <a:pPr algn="l"/>
            <a:fld id="{75E8E2A3-35EC-44CC-90A7-AF9A02EE3F5C}" type="slidenum">
              <a:rPr lang="en-US" sz="2000" smtClean="0">
                <a:gradFill>
                  <a:gsLst>
                    <a:gs pos="2917">
                      <a:schemeClr val="tx1"/>
                    </a:gs>
                    <a:gs pos="30000">
                      <a:schemeClr val="tx1"/>
                    </a:gs>
                  </a:gsLst>
                  <a:lin ang="5400000" scaled="0"/>
                </a:gradFill>
              </a:rPr>
              <a:t>3</a:t>
            </a:fld>
            <a:endParaRPr lang="en-US" sz="200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599640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0959DA4-B7C2-454E-9E7F-6FAA26DDED8C}"/>
              </a:ext>
            </a:extLst>
          </p:cNvPr>
          <p:cNvSpPr/>
          <p:nvPr/>
        </p:nvSpPr>
        <p:spPr bwMode="auto">
          <a:xfrm>
            <a:off x="3775275" y="2345249"/>
            <a:ext cx="4134645" cy="456803"/>
          </a:xfrm>
          <a:prstGeom prst="rect">
            <a:avLst/>
          </a:prstGeom>
          <a:solidFill>
            <a:schemeClr val="bg1">
              <a:lumMod val="85000"/>
              <a:alpha val="5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200" dirty="0" err="1">
                <a:solidFill>
                  <a:schemeClr val="tx1"/>
                </a:solidFill>
                <a:ea typeface="Segoe UI" pitchFamily="34" charset="0"/>
                <a:cs typeface="Segoe UI" pitchFamily="34" charset="0"/>
              </a:rPr>
              <a:t>Adatum</a:t>
            </a:r>
            <a:r>
              <a:rPr lang="en-US" sz="1200" dirty="0">
                <a:solidFill>
                  <a:schemeClr val="tx1"/>
                </a:solidFill>
                <a:ea typeface="Segoe UI" pitchFamily="34" charset="0"/>
                <a:cs typeface="Segoe UI" pitchFamily="34" charset="0"/>
              </a:rPr>
              <a:t> App Registration</a:t>
            </a:r>
          </a:p>
        </p:txBody>
      </p:sp>
      <p:grpSp>
        <p:nvGrpSpPr>
          <p:cNvPr id="26" name="Group 207">
            <a:extLst>
              <a:ext uri="{FF2B5EF4-FFF2-40B4-BE49-F238E27FC236}">
                <a16:creationId xmlns:a16="http://schemas.microsoft.com/office/drawing/2014/main" id="{3DFB7B86-BD07-4A5F-931B-3E05031ECD2B}"/>
              </a:ext>
            </a:extLst>
          </p:cNvPr>
          <p:cNvGrpSpPr>
            <a:grpSpLocks noChangeAspect="1"/>
          </p:cNvGrpSpPr>
          <p:nvPr/>
        </p:nvGrpSpPr>
        <p:grpSpPr bwMode="auto">
          <a:xfrm>
            <a:off x="1065678" y="1428750"/>
            <a:ext cx="2370257" cy="5135563"/>
            <a:chOff x="3860" y="2040"/>
            <a:chExt cx="150" cy="325"/>
          </a:xfrm>
          <a:noFill/>
        </p:grpSpPr>
        <p:sp>
          <p:nvSpPr>
            <p:cNvPr id="27" name="Rectangle 208">
              <a:extLst>
                <a:ext uri="{FF2B5EF4-FFF2-40B4-BE49-F238E27FC236}">
                  <a16:creationId xmlns:a16="http://schemas.microsoft.com/office/drawing/2014/main" id="{31CB0E78-E170-443E-A686-D50E0CACEA0F}"/>
                </a:ext>
              </a:extLst>
            </p:cNvPr>
            <p:cNvSpPr>
              <a:spLocks noChangeArrowheads="1"/>
            </p:cNvSpPr>
            <p:nvPr/>
          </p:nvSpPr>
          <p:spPr bwMode="auto">
            <a:xfrm>
              <a:off x="3860" y="2071"/>
              <a:ext cx="150" cy="294"/>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32" name="Freeform 211">
              <a:extLst>
                <a:ext uri="{FF2B5EF4-FFF2-40B4-BE49-F238E27FC236}">
                  <a16:creationId xmlns:a16="http://schemas.microsoft.com/office/drawing/2014/main" id="{3FE56F62-3463-40B3-9142-358AF1C4C115}"/>
                </a:ext>
              </a:extLst>
            </p:cNvPr>
            <p:cNvSpPr>
              <a:spLocks/>
            </p:cNvSpPr>
            <p:nvPr/>
          </p:nvSpPr>
          <p:spPr bwMode="auto">
            <a:xfrm>
              <a:off x="3917" y="2312"/>
              <a:ext cx="36" cy="53"/>
            </a:xfrm>
            <a:custGeom>
              <a:avLst/>
              <a:gdLst>
                <a:gd name="T0" fmla="*/ 19 w 19"/>
                <a:gd name="T1" fmla="*/ 28 h 28"/>
                <a:gd name="T2" fmla="*/ 19 w 19"/>
                <a:gd name="T3" fmla="*/ 10 h 28"/>
                <a:gd name="T4" fmla="*/ 9 w 19"/>
                <a:gd name="T5" fmla="*/ 0 h 28"/>
                <a:gd name="T6" fmla="*/ 0 w 19"/>
                <a:gd name="T7" fmla="*/ 10 h 28"/>
                <a:gd name="T8" fmla="*/ 0 w 19"/>
                <a:gd name="T9" fmla="*/ 28 h 28"/>
              </a:gdLst>
              <a:ahLst/>
              <a:cxnLst>
                <a:cxn ang="0">
                  <a:pos x="T0" y="T1"/>
                </a:cxn>
                <a:cxn ang="0">
                  <a:pos x="T2" y="T3"/>
                </a:cxn>
                <a:cxn ang="0">
                  <a:pos x="T4" y="T5"/>
                </a:cxn>
                <a:cxn ang="0">
                  <a:pos x="T6" y="T7"/>
                </a:cxn>
                <a:cxn ang="0">
                  <a:pos x="T8" y="T9"/>
                </a:cxn>
              </a:cxnLst>
              <a:rect l="0" t="0" r="r" b="b"/>
              <a:pathLst>
                <a:path w="19" h="28">
                  <a:moveTo>
                    <a:pt x="19" y="28"/>
                  </a:moveTo>
                  <a:cubicBezTo>
                    <a:pt x="19" y="10"/>
                    <a:pt x="19" y="10"/>
                    <a:pt x="19" y="10"/>
                  </a:cubicBezTo>
                  <a:cubicBezTo>
                    <a:pt x="19" y="5"/>
                    <a:pt x="15" y="0"/>
                    <a:pt x="9" y="0"/>
                  </a:cubicBezTo>
                  <a:cubicBezTo>
                    <a:pt x="4" y="0"/>
                    <a:pt x="0" y="5"/>
                    <a:pt x="0" y="10"/>
                  </a:cubicBezTo>
                  <a:cubicBezTo>
                    <a:pt x="0" y="28"/>
                    <a:pt x="0" y="28"/>
                    <a:pt x="0" y="28"/>
                  </a:cubicBezTo>
                </a:path>
              </a:pathLst>
            </a:cu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33" name="Rectangle 212">
              <a:extLst>
                <a:ext uri="{FF2B5EF4-FFF2-40B4-BE49-F238E27FC236}">
                  <a16:creationId xmlns:a16="http://schemas.microsoft.com/office/drawing/2014/main" id="{DC627BFB-4FF7-4411-9801-7C8F4042ED6C}"/>
                </a:ext>
              </a:extLst>
            </p:cNvPr>
            <p:cNvSpPr>
              <a:spLocks noChangeArrowheads="1"/>
            </p:cNvSpPr>
            <p:nvPr/>
          </p:nvSpPr>
          <p:spPr bwMode="auto">
            <a:xfrm>
              <a:off x="3888" y="2040"/>
              <a:ext cx="42" cy="31"/>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34" name="Rectangle 213">
              <a:extLst>
                <a:ext uri="{FF2B5EF4-FFF2-40B4-BE49-F238E27FC236}">
                  <a16:creationId xmlns:a16="http://schemas.microsoft.com/office/drawing/2014/main" id="{39702320-244C-4A33-8880-BB44F222B175}"/>
                </a:ext>
              </a:extLst>
            </p:cNvPr>
            <p:cNvSpPr>
              <a:spLocks noChangeArrowheads="1"/>
            </p:cNvSpPr>
            <p:nvPr/>
          </p:nvSpPr>
          <p:spPr bwMode="auto">
            <a:xfrm>
              <a:off x="3970" y="2098"/>
              <a:ext cx="15" cy="15"/>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35" name="Rectangle 214">
              <a:extLst>
                <a:ext uri="{FF2B5EF4-FFF2-40B4-BE49-F238E27FC236}">
                  <a16:creationId xmlns:a16="http://schemas.microsoft.com/office/drawing/2014/main" id="{88C3510E-4AAD-4944-B7D2-11D90CE25765}"/>
                </a:ext>
              </a:extLst>
            </p:cNvPr>
            <p:cNvSpPr>
              <a:spLocks noChangeArrowheads="1"/>
            </p:cNvSpPr>
            <p:nvPr/>
          </p:nvSpPr>
          <p:spPr bwMode="auto">
            <a:xfrm>
              <a:off x="3970" y="2138"/>
              <a:ext cx="15" cy="15"/>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36" name="Rectangle 215">
              <a:extLst>
                <a:ext uri="{FF2B5EF4-FFF2-40B4-BE49-F238E27FC236}">
                  <a16:creationId xmlns:a16="http://schemas.microsoft.com/office/drawing/2014/main" id="{81104053-27FE-4102-B6A2-681936CD7F41}"/>
                </a:ext>
              </a:extLst>
            </p:cNvPr>
            <p:cNvSpPr>
              <a:spLocks noChangeArrowheads="1"/>
            </p:cNvSpPr>
            <p:nvPr/>
          </p:nvSpPr>
          <p:spPr bwMode="auto">
            <a:xfrm>
              <a:off x="3970" y="2176"/>
              <a:ext cx="15" cy="15"/>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37" name="Rectangle 216">
              <a:extLst>
                <a:ext uri="{FF2B5EF4-FFF2-40B4-BE49-F238E27FC236}">
                  <a16:creationId xmlns:a16="http://schemas.microsoft.com/office/drawing/2014/main" id="{5DE653E5-67B2-439F-B73B-7173126FF264}"/>
                </a:ext>
              </a:extLst>
            </p:cNvPr>
            <p:cNvSpPr>
              <a:spLocks noChangeArrowheads="1"/>
            </p:cNvSpPr>
            <p:nvPr/>
          </p:nvSpPr>
          <p:spPr bwMode="auto">
            <a:xfrm>
              <a:off x="3970" y="2216"/>
              <a:ext cx="15" cy="16"/>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38" name="Rectangle 217">
              <a:extLst>
                <a:ext uri="{FF2B5EF4-FFF2-40B4-BE49-F238E27FC236}">
                  <a16:creationId xmlns:a16="http://schemas.microsoft.com/office/drawing/2014/main" id="{BD0B9257-4F49-4F5C-A42C-EAA690E6139E}"/>
                </a:ext>
              </a:extLst>
            </p:cNvPr>
            <p:cNvSpPr>
              <a:spLocks noChangeArrowheads="1"/>
            </p:cNvSpPr>
            <p:nvPr/>
          </p:nvSpPr>
          <p:spPr bwMode="auto">
            <a:xfrm>
              <a:off x="3970" y="2254"/>
              <a:ext cx="15" cy="16"/>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39" name="Rectangle 218">
              <a:extLst>
                <a:ext uri="{FF2B5EF4-FFF2-40B4-BE49-F238E27FC236}">
                  <a16:creationId xmlns:a16="http://schemas.microsoft.com/office/drawing/2014/main" id="{52307AC8-B24C-4B70-BAF8-0A2B318BC524}"/>
                </a:ext>
              </a:extLst>
            </p:cNvPr>
            <p:cNvSpPr>
              <a:spLocks noChangeArrowheads="1"/>
            </p:cNvSpPr>
            <p:nvPr/>
          </p:nvSpPr>
          <p:spPr bwMode="auto">
            <a:xfrm>
              <a:off x="3885" y="2098"/>
              <a:ext cx="15" cy="15"/>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40" name="Rectangle 219">
              <a:extLst>
                <a:ext uri="{FF2B5EF4-FFF2-40B4-BE49-F238E27FC236}">
                  <a16:creationId xmlns:a16="http://schemas.microsoft.com/office/drawing/2014/main" id="{6A9F2845-7972-4CE1-B9BF-5798AF51F72F}"/>
                </a:ext>
              </a:extLst>
            </p:cNvPr>
            <p:cNvSpPr>
              <a:spLocks noChangeArrowheads="1"/>
            </p:cNvSpPr>
            <p:nvPr/>
          </p:nvSpPr>
          <p:spPr bwMode="auto">
            <a:xfrm>
              <a:off x="3885" y="2138"/>
              <a:ext cx="15" cy="15"/>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41" name="Rectangle 220">
              <a:extLst>
                <a:ext uri="{FF2B5EF4-FFF2-40B4-BE49-F238E27FC236}">
                  <a16:creationId xmlns:a16="http://schemas.microsoft.com/office/drawing/2014/main" id="{611BA7D8-1A81-4998-BB90-60BB3EF9BDB2}"/>
                </a:ext>
              </a:extLst>
            </p:cNvPr>
            <p:cNvSpPr>
              <a:spLocks noChangeArrowheads="1"/>
            </p:cNvSpPr>
            <p:nvPr/>
          </p:nvSpPr>
          <p:spPr bwMode="auto">
            <a:xfrm>
              <a:off x="3885" y="2176"/>
              <a:ext cx="15" cy="15"/>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42" name="Rectangle 221">
              <a:extLst>
                <a:ext uri="{FF2B5EF4-FFF2-40B4-BE49-F238E27FC236}">
                  <a16:creationId xmlns:a16="http://schemas.microsoft.com/office/drawing/2014/main" id="{694099BE-1711-4C8F-9E3F-DC3C47E83837}"/>
                </a:ext>
              </a:extLst>
            </p:cNvPr>
            <p:cNvSpPr>
              <a:spLocks noChangeArrowheads="1"/>
            </p:cNvSpPr>
            <p:nvPr/>
          </p:nvSpPr>
          <p:spPr bwMode="auto">
            <a:xfrm>
              <a:off x="3885" y="2216"/>
              <a:ext cx="15" cy="16"/>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43" name="Rectangle 222">
              <a:extLst>
                <a:ext uri="{FF2B5EF4-FFF2-40B4-BE49-F238E27FC236}">
                  <a16:creationId xmlns:a16="http://schemas.microsoft.com/office/drawing/2014/main" id="{38AC7296-942F-440A-B2E1-DC51B1A227C4}"/>
                </a:ext>
              </a:extLst>
            </p:cNvPr>
            <p:cNvSpPr>
              <a:spLocks noChangeArrowheads="1"/>
            </p:cNvSpPr>
            <p:nvPr/>
          </p:nvSpPr>
          <p:spPr bwMode="auto">
            <a:xfrm>
              <a:off x="3885" y="2254"/>
              <a:ext cx="15" cy="16"/>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44" name="Rectangle 223">
              <a:extLst>
                <a:ext uri="{FF2B5EF4-FFF2-40B4-BE49-F238E27FC236}">
                  <a16:creationId xmlns:a16="http://schemas.microsoft.com/office/drawing/2014/main" id="{F1FF5898-725C-46D8-AEB6-4F409506C6A1}"/>
                </a:ext>
              </a:extLst>
            </p:cNvPr>
            <p:cNvSpPr>
              <a:spLocks noChangeArrowheads="1"/>
            </p:cNvSpPr>
            <p:nvPr/>
          </p:nvSpPr>
          <p:spPr bwMode="auto">
            <a:xfrm>
              <a:off x="3927" y="2098"/>
              <a:ext cx="15" cy="15"/>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45" name="Rectangle 224">
              <a:extLst>
                <a:ext uri="{FF2B5EF4-FFF2-40B4-BE49-F238E27FC236}">
                  <a16:creationId xmlns:a16="http://schemas.microsoft.com/office/drawing/2014/main" id="{50253DB0-66AA-40AB-B43F-165DD4BE8023}"/>
                </a:ext>
              </a:extLst>
            </p:cNvPr>
            <p:cNvSpPr>
              <a:spLocks noChangeArrowheads="1"/>
            </p:cNvSpPr>
            <p:nvPr/>
          </p:nvSpPr>
          <p:spPr bwMode="auto">
            <a:xfrm>
              <a:off x="3927" y="2138"/>
              <a:ext cx="15" cy="15"/>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46" name="Rectangle 225">
              <a:extLst>
                <a:ext uri="{FF2B5EF4-FFF2-40B4-BE49-F238E27FC236}">
                  <a16:creationId xmlns:a16="http://schemas.microsoft.com/office/drawing/2014/main" id="{B1D351AA-220E-4638-A377-2AB72E44EE03}"/>
                </a:ext>
              </a:extLst>
            </p:cNvPr>
            <p:cNvSpPr>
              <a:spLocks noChangeArrowheads="1"/>
            </p:cNvSpPr>
            <p:nvPr/>
          </p:nvSpPr>
          <p:spPr bwMode="auto">
            <a:xfrm>
              <a:off x="3927" y="2176"/>
              <a:ext cx="15" cy="15"/>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47" name="Rectangle 226">
              <a:extLst>
                <a:ext uri="{FF2B5EF4-FFF2-40B4-BE49-F238E27FC236}">
                  <a16:creationId xmlns:a16="http://schemas.microsoft.com/office/drawing/2014/main" id="{90A0578D-C727-4006-B937-C92CB4210CBB}"/>
                </a:ext>
              </a:extLst>
            </p:cNvPr>
            <p:cNvSpPr>
              <a:spLocks noChangeArrowheads="1"/>
            </p:cNvSpPr>
            <p:nvPr/>
          </p:nvSpPr>
          <p:spPr bwMode="auto">
            <a:xfrm>
              <a:off x="3927" y="2216"/>
              <a:ext cx="15" cy="16"/>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48" name="Rectangle 227">
              <a:extLst>
                <a:ext uri="{FF2B5EF4-FFF2-40B4-BE49-F238E27FC236}">
                  <a16:creationId xmlns:a16="http://schemas.microsoft.com/office/drawing/2014/main" id="{D09F15DC-0F5E-497E-A218-78E4F0E7836B}"/>
                </a:ext>
              </a:extLst>
            </p:cNvPr>
            <p:cNvSpPr>
              <a:spLocks noChangeArrowheads="1"/>
            </p:cNvSpPr>
            <p:nvPr/>
          </p:nvSpPr>
          <p:spPr bwMode="auto">
            <a:xfrm>
              <a:off x="3927" y="2254"/>
              <a:ext cx="15" cy="16"/>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grpSp>
        <p:nvGrpSpPr>
          <p:cNvPr id="60" name="Group 207">
            <a:extLst>
              <a:ext uri="{FF2B5EF4-FFF2-40B4-BE49-F238E27FC236}">
                <a16:creationId xmlns:a16="http://schemas.microsoft.com/office/drawing/2014/main" id="{359F53F2-704B-4511-ADF1-23C027ACD669}"/>
              </a:ext>
            </a:extLst>
          </p:cNvPr>
          <p:cNvGrpSpPr>
            <a:grpSpLocks noChangeAspect="1"/>
          </p:cNvGrpSpPr>
          <p:nvPr/>
        </p:nvGrpSpPr>
        <p:grpSpPr bwMode="auto">
          <a:xfrm>
            <a:off x="8590962" y="1428750"/>
            <a:ext cx="2370257" cy="5135563"/>
            <a:chOff x="3860" y="2040"/>
            <a:chExt cx="150" cy="325"/>
          </a:xfrm>
          <a:noFill/>
        </p:grpSpPr>
        <p:sp>
          <p:nvSpPr>
            <p:cNvPr id="61" name="Rectangle 208">
              <a:extLst>
                <a:ext uri="{FF2B5EF4-FFF2-40B4-BE49-F238E27FC236}">
                  <a16:creationId xmlns:a16="http://schemas.microsoft.com/office/drawing/2014/main" id="{F5F96FC2-E182-4EB6-ADA4-C652B78AAC8E}"/>
                </a:ext>
              </a:extLst>
            </p:cNvPr>
            <p:cNvSpPr>
              <a:spLocks noChangeArrowheads="1"/>
            </p:cNvSpPr>
            <p:nvPr/>
          </p:nvSpPr>
          <p:spPr bwMode="auto">
            <a:xfrm>
              <a:off x="3860" y="2071"/>
              <a:ext cx="150" cy="294"/>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62" name="Freeform 211">
              <a:extLst>
                <a:ext uri="{FF2B5EF4-FFF2-40B4-BE49-F238E27FC236}">
                  <a16:creationId xmlns:a16="http://schemas.microsoft.com/office/drawing/2014/main" id="{1F3236B5-7F0B-4331-8E0D-2252BF9F7C5C}"/>
                </a:ext>
              </a:extLst>
            </p:cNvPr>
            <p:cNvSpPr>
              <a:spLocks/>
            </p:cNvSpPr>
            <p:nvPr/>
          </p:nvSpPr>
          <p:spPr bwMode="auto">
            <a:xfrm>
              <a:off x="3917" y="2312"/>
              <a:ext cx="36" cy="53"/>
            </a:xfrm>
            <a:custGeom>
              <a:avLst/>
              <a:gdLst>
                <a:gd name="T0" fmla="*/ 19 w 19"/>
                <a:gd name="T1" fmla="*/ 28 h 28"/>
                <a:gd name="T2" fmla="*/ 19 w 19"/>
                <a:gd name="T3" fmla="*/ 10 h 28"/>
                <a:gd name="T4" fmla="*/ 9 w 19"/>
                <a:gd name="T5" fmla="*/ 0 h 28"/>
                <a:gd name="T6" fmla="*/ 0 w 19"/>
                <a:gd name="T7" fmla="*/ 10 h 28"/>
                <a:gd name="T8" fmla="*/ 0 w 19"/>
                <a:gd name="T9" fmla="*/ 28 h 28"/>
              </a:gdLst>
              <a:ahLst/>
              <a:cxnLst>
                <a:cxn ang="0">
                  <a:pos x="T0" y="T1"/>
                </a:cxn>
                <a:cxn ang="0">
                  <a:pos x="T2" y="T3"/>
                </a:cxn>
                <a:cxn ang="0">
                  <a:pos x="T4" y="T5"/>
                </a:cxn>
                <a:cxn ang="0">
                  <a:pos x="T6" y="T7"/>
                </a:cxn>
                <a:cxn ang="0">
                  <a:pos x="T8" y="T9"/>
                </a:cxn>
              </a:cxnLst>
              <a:rect l="0" t="0" r="r" b="b"/>
              <a:pathLst>
                <a:path w="19" h="28">
                  <a:moveTo>
                    <a:pt x="19" y="28"/>
                  </a:moveTo>
                  <a:cubicBezTo>
                    <a:pt x="19" y="10"/>
                    <a:pt x="19" y="10"/>
                    <a:pt x="19" y="10"/>
                  </a:cubicBezTo>
                  <a:cubicBezTo>
                    <a:pt x="19" y="5"/>
                    <a:pt x="15" y="0"/>
                    <a:pt x="9" y="0"/>
                  </a:cubicBezTo>
                  <a:cubicBezTo>
                    <a:pt x="4" y="0"/>
                    <a:pt x="0" y="5"/>
                    <a:pt x="0" y="10"/>
                  </a:cubicBezTo>
                  <a:cubicBezTo>
                    <a:pt x="0" y="28"/>
                    <a:pt x="0" y="28"/>
                    <a:pt x="0" y="28"/>
                  </a:cubicBezTo>
                </a:path>
              </a:pathLst>
            </a:cu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63" name="Rectangle 212">
              <a:extLst>
                <a:ext uri="{FF2B5EF4-FFF2-40B4-BE49-F238E27FC236}">
                  <a16:creationId xmlns:a16="http://schemas.microsoft.com/office/drawing/2014/main" id="{BDB9342D-A06E-4446-947B-7EB80FC1522F}"/>
                </a:ext>
              </a:extLst>
            </p:cNvPr>
            <p:cNvSpPr>
              <a:spLocks noChangeArrowheads="1"/>
            </p:cNvSpPr>
            <p:nvPr/>
          </p:nvSpPr>
          <p:spPr bwMode="auto">
            <a:xfrm>
              <a:off x="3888" y="2040"/>
              <a:ext cx="42" cy="31"/>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64" name="Rectangle 213">
              <a:extLst>
                <a:ext uri="{FF2B5EF4-FFF2-40B4-BE49-F238E27FC236}">
                  <a16:creationId xmlns:a16="http://schemas.microsoft.com/office/drawing/2014/main" id="{36803883-8470-41AC-8591-09BDBF7128E7}"/>
                </a:ext>
              </a:extLst>
            </p:cNvPr>
            <p:cNvSpPr>
              <a:spLocks noChangeArrowheads="1"/>
            </p:cNvSpPr>
            <p:nvPr/>
          </p:nvSpPr>
          <p:spPr bwMode="auto">
            <a:xfrm>
              <a:off x="3970" y="2098"/>
              <a:ext cx="15" cy="15"/>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65" name="Rectangle 214">
              <a:extLst>
                <a:ext uri="{FF2B5EF4-FFF2-40B4-BE49-F238E27FC236}">
                  <a16:creationId xmlns:a16="http://schemas.microsoft.com/office/drawing/2014/main" id="{AF0ABB88-C6E4-4AEC-957E-A2F799942C4E}"/>
                </a:ext>
              </a:extLst>
            </p:cNvPr>
            <p:cNvSpPr>
              <a:spLocks noChangeArrowheads="1"/>
            </p:cNvSpPr>
            <p:nvPr/>
          </p:nvSpPr>
          <p:spPr bwMode="auto">
            <a:xfrm>
              <a:off x="3970" y="2138"/>
              <a:ext cx="15" cy="15"/>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66" name="Rectangle 215">
              <a:extLst>
                <a:ext uri="{FF2B5EF4-FFF2-40B4-BE49-F238E27FC236}">
                  <a16:creationId xmlns:a16="http://schemas.microsoft.com/office/drawing/2014/main" id="{1256DAFB-858B-4147-99A6-D58325F84A72}"/>
                </a:ext>
              </a:extLst>
            </p:cNvPr>
            <p:cNvSpPr>
              <a:spLocks noChangeArrowheads="1"/>
            </p:cNvSpPr>
            <p:nvPr/>
          </p:nvSpPr>
          <p:spPr bwMode="auto">
            <a:xfrm>
              <a:off x="3970" y="2176"/>
              <a:ext cx="15" cy="15"/>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67" name="Rectangle 216">
              <a:extLst>
                <a:ext uri="{FF2B5EF4-FFF2-40B4-BE49-F238E27FC236}">
                  <a16:creationId xmlns:a16="http://schemas.microsoft.com/office/drawing/2014/main" id="{6BAF6035-F87E-45D3-A4A0-CE7E4A44A077}"/>
                </a:ext>
              </a:extLst>
            </p:cNvPr>
            <p:cNvSpPr>
              <a:spLocks noChangeArrowheads="1"/>
            </p:cNvSpPr>
            <p:nvPr/>
          </p:nvSpPr>
          <p:spPr bwMode="auto">
            <a:xfrm>
              <a:off x="3970" y="2216"/>
              <a:ext cx="15" cy="16"/>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68" name="Rectangle 217">
              <a:extLst>
                <a:ext uri="{FF2B5EF4-FFF2-40B4-BE49-F238E27FC236}">
                  <a16:creationId xmlns:a16="http://schemas.microsoft.com/office/drawing/2014/main" id="{B43B0BFB-20EF-4E91-91EC-4167D83B4292}"/>
                </a:ext>
              </a:extLst>
            </p:cNvPr>
            <p:cNvSpPr>
              <a:spLocks noChangeArrowheads="1"/>
            </p:cNvSpPr>
            <p:nvPr/>
          </p:nvSpPr>
          <p:spPr bwMode="auto">
            <a:xfrm>
              <a:off x="3970" y="2254"/>
              <a:ext cx="15" cy="16"/>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69" name="Rectangle 218">
              <a:extLst>
                <a:ext uri="{FF2B5EF4-FFF2-40B4-BE49-F238E27FC236}">
                  <a16:creationId xmlns:a16="http://schemas.microsoft.com/office/drawing/2014/main" id="{7928DCD8-7635-478D-9D28-E06C11321556}"/>
                </a:ext>
              </a:extLst>
            </p:cNvPr>
            <p:cNvSpPr>
              <a:spLocks noChangeArrowheads="1"/>
            </p:cNvSpPr>
            <p:nvPr/>
          </p:nvSpPr>
          <p:spPr bwMode="auto">
            <a:xfrm>
              <a:off x="3885" y="2098"/>
              <a:ext cx="15" cy="15"/>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70" name="Rectangle 219">
              <a:extLst>
                <a:ext uri="{FF2B5EF4-FFF2-40B4-BE49-F238E27FC236}">
                  <a16:creationId xmlns:a16="http://schemas.microsoft.com/office/drawing/2014/main" id="{06D85507-BB7E-4C10-8C6B-483E2902176F}"/>
                </a:ext>
              </a:extLst>
            </p:cNvPr>
            <p:cNvSpPr>
              <a:spLocks noChangeArrowheads="1"/>
            </p:cNvSpPr>
            <p:nvPr/>
          </p:nvSpPr>
          <p:spPr bwMode="auto">
            <a:xfrm>
              <a:off x="3885" y="2138"/>
              <a:ext cx="15" cy="15"/>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71" name="Rectangle 220">
              <a:extLst>
                <a:ext uri="{FF2B5EF4-FFF2-40B4-BE49-F238E27FC236}">
                  <a16:creationId xmlns:a16="http://schemas.microsoft.com/office/drawing/2014/main" id="{E856FC1F-4D7D-4E87-8BED-B68CA5FB593A}"/>
                </a:ext>
              </a:extLst>
            </p:cNvPr>
            <p:cNvSpPr>
              <a:spLocks noChangeArrowheads="1"/>
            </p:cNvSpPr>
            <p:nvPr/>
          </p:nvSpPr>
          <p:spPr bwMode="auto">
            <a:xfrm>
              <a:off x="3885" y="2176"/>
              <a:ext cx="15" cy="15"/>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72" name="Rectangle 221">
              <a:extLst>
                <a:ext uri="{FF2B5EF4-FFF2-40B4-BE49-F238E27FC236}">
                  <a16:creationId xmlns:a16="http://schemas.microsoft.com/office/drawing/2014/main" id="{DF54E572-E3C0-4EB1-A9D1-9A307FAB6B64}"/>
                </a:ext>
              </a:extLst>
            </p:cNvPr>
            <p:cNvSpPr>
              <a:spLocks noChangeArrowheads="1"/>
            </p:cNvSpPr>
            <p:nvPr/>
          </p:nvSpPr>
          <p:spPr bwMode="auto">
            <a:xfrm>
              <a:off x="3885" y="2216"/>
              <a:ext cx="15" cy="16"/>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73" name="Rectangle 222">
              <a:extLst>
                <a:ext uri="{FF2B5EF4-FFF2-40B4-BE49-F238E27FC236}">
                  <a16:creationId xmlns:a16="http://schemas.microsoft.com/office/drawing/2014/main" id="{B7419A12-5138-4A3A-ABC9-84117ECD0082}"/>
                </a:ext>
              </a:extLst>
            </p:cNvPr>
            <p:cNvSpPr>
              <a:spLocks noChangeArrowheads="1"/>
            </p:cNvSpPr>
            <p:nvPr/>
          </p:nvSpPr>
          <p:spPr bwMode="auto">
            <a:xfrm>
              <a:off x="3885" y="2254"/>
              <a:ext cx="15" cy="16"/>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74" name="Rectangle 223">
              <a:extLst>
                <a:ext uri="{FF2B5EF4-FFF2-40B4-BE49-F238E27FC236}">
                  <a16:creationId xmlns:a16="http://schemas.microsoft.com/office/drawing/2014/main" id="{3F57830D-6CA3-4204-B4A7-F9FA2F5DEB4D}"/>
                </a:ext>
              </a:extLst>
            </p:cNvPr>
            <p:cNvSpPr>
              <a:spLocks noChangeArrowheads="1"/>
            </p:cNvSpPr>
            <p:nvPr/>
          </p:nvSpPr>
          <p:spPr bwMode="auto">
            <a:xfrm>
              <a:off x="3927" y="2098"/>
              <a:ext cx="15" cy="15"/>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75" name="Rectangle 224">
              <a:extLst>
                <a:ext uri="{FF2B5EF4-FFF2-40B4-BE49-F238E27FC236}">
                  <a16:creationId xmlns:a16="http://schemas.microsoft.com/office/drawing/2014/main" id="{6CD6BEAE-5238-4A28-8E8B-59D766D2FD60}"/>
                </a:ext>
              </a:extLst>
            </p:cNvPr>
            <p:cNvSpPr>
              <a:spLocks noChangeArrowheads="1"/>
            </p:cNvSpPr>
            <p:nvPr/>
          </p:nvSpPr>
          <p:spPr bwMode="auto">
            <a:xfrm>
              <a:off x="3927" y="2138"/>
              <a:ext cx="15" cy="15"/>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76" name="Rectangle 225">
              <a:extLst>
                <a:ext uri="{FF2B5EF4-FFF2-40B4-BE49-F238E27FC236}">
                  <a16:creationId xmlns:a16="http://schemas.microsoft.com/office/drawing/2014/main" id="{5EF92A67-5896-4596-8892-1463F28E2766}"/>
                </a:ext>
              </a:extLst>
            </p:cNvPr>
            <p:cNvSpPr>
              <a:spLocks noChangeArrowheads="1"/>
            </p:cNvSpPr>
            <p:nvPr/>
          </p:nvSpPr>
          <p:spPr bwMode="auto">
            <a:xfrm>
              <a:off x="3927" y="2176"/>
              <a:ext cx="15" cy="15"/>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77" name="Rectangle 226">
              <a:extLst>
                <a:ext uri="{FF2B5EF4-FFF2-40B4-BE49-F238E27FC236}">
                  <a16:creationId xmlns:a16="http://schemas.microsoft.com/office/drawing/2014/main" id="{FAA39145-8FCB-4D57-BDBB-CD57ED57A86A}"/>
                </a:ext>
              </a:extLst>
            </p:cNvPr>
            <p:cNvSpPr>
              <a:spLocks noChangeArrowheads="1"/>
            </p:cNvSpPr>
            <p:nvPr/>
          </p:nvSpPr>
          <p:spPr bwMode="auto">
            <a:xfrm>
              <a:off x="3927" y="2216"/>
              <a:ext cx="15" cy="16"/>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78" name="Rectangle 227">
              <a:extLst>
                <a:ext uri="{FF2B5EF4-FFF2-40B4-BE49-F238E27FC236}">
                  <a16:creationId xmlns:a16="http://schemas.microsoft.com/office/drawing/2014/main" id="{9D0D3EA0-DCCB-4A0D-A4CC-2785A61F9673}"/>
                </a:ext>
              </a:extLst>
            </p:cNvPr>
            <p:cNvSpPr>
              <a:spLocks noChangeArrowheads="1"/>
            </p:cNvSpPr>
            <p:nvPr/>
          </p:nvSpPr>
          <p:spPr bwMode="auto">
            <a:xfrm>
              <a:off x="3927" y="2254"/>
              <a:ext cx="15" cy="16"/>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sp>
        <p:nvSpPr>
          <p:cNvPr id="2" name="Title 1">
            <a:extLst>
              <a:ext uri="{FF2B5EF4-FFF2-40B4-BE49-F238E27FC236}">
                <a16:creationId xmlns:a16="http://schemas.microsoft.com/office/drawing/2014/main" id="{4C484D8F-F2C2-4E99-8262-1B5126EF2AF4}"/>
              </a:ext>
            </a:extLst>
          </p:cNvPr>
          <p:cNvSpPr>
            <a:spLocks noGrp="1"/>
          </p:cNvSpPr>
          <p:nvPr>
            <p:ph type="title"/>
          </p:nvPr>
        </p:nvSpPr>
        <p:spPr/>
        <p:txBody>
          <a:bodyPr/>
          <a:lstStyle/>
          <a:p>
            <a:r>
              <a:rPr lang="en-US" dirty="0"/>
              <a:t>Multitenant App</a:t>
            </a:r>
          </a:p>
        </p:txBody>
      </p:sp>
      <p:grpSp>
        <p:nvGrpSpPr>
          <p:cNvPr id="19" name="Group 18">
            <a:extLst>
              <a:ext uri="{FF2B5EF4-FFF2-40B4-BE49-F238E27FC236}">
                <a16:creationId xmlns:a16="http://schemas.microsoft.com/office/drawing/2014/main" id="{56CD3F94-B837-4BA3-BB38-C9E40BB25DFF}"/>
              </a:ext>
            </a:extLst>
          </p:cNvPr>
          <p:cNvGrpSpPr/>
          <p:nvPr/>
        </p:nvGrpSpPr>
        <p:grpSpPr>
          <a:xfrm>
            <a:off x="1423275" y="2144631"/>
            <a:ext cx="1655064" cy="1655064"/>
            <a:chOff x="1675884" y="3199139"/>
            <a:chExt cx="986281" cy="986281"/>
          </a:xfrm>
          <a:solidFill>
            <a:schemeClr val="tx2">
              <a:lumMod val="20000"/>
              <a:lumOff val="80000"/>
            </a:schemeClr>
          </a:solidFill>
        </p:grpSpPr>
        <p:sp>
          <p:nvSpPr>
            <p:cNvPr id="20" name="Oval 19">
              <a:extLst>
                <a:ext uri="{FF2B5EF4-FFF2-40B4-BE49-F238E27FC236}">
                  <a16:creationId xmlns:a16="http://schemas.microsoft.com/office/drawing/2014/main" id="{1E6FC44B-2EEA-4D9E-873A-CD15E9B50BB0}"/>
                </a:ext>
              </a:extLst>
            </p:cNvPr>
            <p:cNvSpPr/>
            <p:nvPr/>
          </p:nvSpPr>
          <p:spPr bwMode="auto">
            <a:xfrm>
              <a:off x="1675884" y="3199139"/>
              <a:ext cx="986281" cy="986281"/>
            </a:xfrm>
            <a:prstGeom prst="ellipse">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nvGrpSpPr>
            <p:cNvPr id="21" name="Group 20">
              <a:extLst>
                <a:ext uri="{FF2B5EF4-FFF2-40B4-BE49-F238E27FC236}">
                  <a16:creationId xmlns:a16="http://schemas.microsoft.com/office/drawing/2014/main" id="{51FEABE7-AE57-4716-B0AD-67FC83310CD2}"/>
                </a:ext>
              </a:extLst>
            </p:cNvPr>
            <p:cNvGrpSpPr/>
            <p:nvPr/>
          </p:nvGrpSpPr>
          <p:grpSpPr>
            <a:xfrm>
              <a:off x="1833837" y="3421671"/>
              <a:ext cx="670376" cy="541218"/>
              <a:chOff x="1124660" y="2438555"/>
              <a:chExt cx="1323363" cy="1068399"/>
            </a:xfrm>
            <a:grpFill/>
          </p:grpSpPr>
          <p:sp>
            <p:nvSpPr>
              <p:cNvPr id="22" name="Freeform 5">
                <a:extLst>
                  <a:ext uri="{FF2B5EF4-FFF2-40B4-BE49-F238E27FC236}">
                    <a16:creationId xmlns:a16="http://schemas.microsoft.com/office/drawing/2014/main" id="{22DF074B-C3D4-404D-8D59-F04308482667}"/>
                  </a:ext>
                </a:extLst>
              </p:cNvPr>
              <p:cNvSpPr>
                <a:spLocks noEditPoints="1"/>
              </p:cNvSpPr>
              <p:nvPr/>
            </p:nvSpPr>
            <p:spPr bwMode="auto">
              <a:xfrm>
                <a:off x="1610118" y="2948250"/>
                <a:ext cx="837905" cy="558704"/>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grpFill/>
              <a:ln w="12700" cap="flat">
                <a:solidFill>
                  <a:schemeClr val="accent1"/>
                </a:solidFill>
                <a:prstDash val="solid"/>
                <a:miter lim="800000"/>
                <a:headEnd/>
                <a:tailEnd/>
              </a:ln>
            </p:spPr>
            <p:txBody>
              <a:bodyPr vert="horz" wrap="square" lIns="87880" tIns="43940" rIns="87880" bIns="43940" numCol="1" anchor="t" anchorCtr="0" compatLnSpc="1">
                <a:prstTxWarp prst="textNoShape">
                  <a:avLst/>
                </a:prstTxWarp>
              </a:bodyPr>
              <a:lstStyle/>
              <a:p>
                <a:pPr defTabSz="878727">
                  <a:defRPr/>
                </a:pPr>
                <a:endParaRPr lang="en-US" sz="1730" kern="0">
                  <a:solidFill>
                    <a:sysClr val="windowText" lastClr="000000"/>
                  </a:solidFill>
                </a:endParaRPr>
              </a:p>
            </p:txBody>
          </p:sp>
          <p:grpSp>
            <p:nvGrpSpPr>
              <p:cNvPr id="23" name="Group 22">
                <a:extLst>
                  <a:ext uri="{FF2B5EF4-FFF2-40B4-BE49-F238E27FC236}">
                    <a16:creationId xmlns:a16="http://schemas.microsoft.com/office/drawing/2014/main" id="{B6716EC8-AC6B-44A0-8BD9-6D66A55BA528}"/>
                  </a:ext>
                </a:extLst>
              </p:cNvPr>
              <p:cNvGrpSpPr/>
              <p:nvPr/>
            </p:nvGrpSpPr>
            <p:grpSpPr>
              <a:xfrm>
                <a:off x="1124660" y="2438555"/>
                <a:ext cx="593820" cy="706058"/>
                <a:chOff x="6447047" y="5804307"/>
                <a:chExt cx="414034" cy="492291"/>
              </a:xfrm>
              <a:grpFill/>
            </p:grpSpPr>
            <p:sp>
              <p:nvSpPr>
                <p:cNvPr id="29" name="Freeform 9">
                  <a:extLst>
                    <a:ext uri="{FF2B5EF4-FFF2-40B4-BE49-F238E27FC236}">
                      <a16:creationId xmlns:a16="http://schemas.microsoft.com/office/drawing/2014/main" id="{EE647BA4-83E5-4555-B44A-0C68B23B23DF}"/>
                    </a:ext>
                  </a:extLst>
                </p:cNvPr>
                <p:cNvSpPr>
                  <a:spLocks/>
                </p:cNvSpPr>
                <p:nvPr/>
              </p:nvSpPr>
              <p:spPr bwMode="auto">
                <a:xfrm>
                  <a:off x="6447047" y="6094541"/>
                  <a:ext cx="414034" cy="202057"/>
                </a:xfrm>
                <a:custGeom>
                  <a:avLst/>
                  <a:gdLst>
                    <a:gd name="T0" fmla="*/ 56 w 56"/>
                    <a:gd name="T1" fmla="*/ 28 h 28"/>
                    <a:gd name="T2" fmla="*/ 28 w 56"/>
                    <a:gd name="T3" fmla="*/ 0 h 28"/>
                    <a:gd name="T4" fmla="*/ 0 w 56"/>
                    <a:gd name="T5" fmla="*/ 28 h 28"/>
                  </a:gdLst>
                  <a:ahLst/>
                  <a:cxnLst>
                    <a:cxn ang="0">
                      <a:pos x="T0" y="T1"/>
                    </a:cxn>
                    <a:cxn ang="0">
                      <a:pos x="T2" y="T3"/>
                    </a:cxn>
                    <a:cxn ang="0">
                      <a:pos x="T4" y="T5"/>
                    </a:cxn>
                  </a:cxnLst>
                  <a:rect l="0" t="0" r="r" b="b"/>
                  <a:pathLst>
                    <a:path w="56" h="28">
                      <a:moveTo>
                        <a:pt x="56" y="28"/>
                      </a:moveTo>
                      <a:cubicBezTo>
                        <a:pt x="56" y="13"/>
                        <a:pt x="44" y="0"/>
                        <a:pt x="28" y="0"/>
                      </a:cubicBezTo>
                      <a:cubicBezTo>
                        <a:pt x="12" y="0"/>
                        <a:pt x="0" y="13"/>
                        <a:pt x="0" y="28"/>
                      </a:cubicBezTo>
                    </a:path>
                  </a:pathLst>
                </a:custGeom>
                <a:grpFill/>
                <a:ln w="12700" cap="flat">
                  <a:solidFill>
                    <a:schemeClr val="accent1"/>
                  </a:solidFill>
                  <a:prstDash val="solid"/>
                  <a:miter lim="800000"/>
                  <a:headEnd/>
                  <a:tailEnd/>
                </a:ln>
              </p:spPr>
              <p:txBody>
                <a:bodyPr vert="horz" wrap="square" lIns="91427" tIns="45713" rIns="91427" bIns="45713" numCol="1" anchor="t" anchorCtr="0" compatLnSpc="1">
                  <a:prstTxWarp prst="textNoShape">
                    <a:avLst/>
                  </a:prstTxWarp>
                </a:bodyPr>
                <a:lstStyle/>
                <a:p>
                  <a:pPr defTabSz="896386">
                    <a:defRPr/>
                  </a:pPr>
                  <a:endParaRPr lang="en-US" sz="1800" kern="0">
                    <a:solidFill>
                      <a:srgbClr val="353535"/>
                    </a:solidFill>
                  </a:endParaRPr>
                </a:p>
              </p:txBody>
            </p:sp>
            <p:sp>
              <p:nvSpPr>
                <p:cNvPr id="30" name="Oval 29">
                  <a:extLst>
                    <a:ext uri="{FF2B5EF4-FFF2-40B4-BE49-F238E27FC236}">
                      <a16:creationId xmlns:a16="http://schemas.microsoft.com/office/drawing/2014/main" id="{2440525C-D24D-4468-A2AF-27B3F985DFC3}"/>
                    </a:ext>
                  </a:extLst>
                </p:cNvPr>
                <p:cNvSpPr>
                  <a:spLocks noChangeArrowheads="1"/>
                </p:cNvSpPr>
                <p:nvPr/>
              </p:nvSpPr>
              <p:spPr bwMode="auto">
                <a:xfrm>
                  <a:off x="6507270" y="5804307"/>
                  <a:ext cx="293587" cy="290228"/>
                </a:xfrm>
                <a:prstGeom prst="ellipse">
                  <a:avLst/>
                </a:prstGeom>
                <a:grpFill/>
                <a:ln w="12700" cap="flat">
                  <a:solidFill>
                    <a:schemeClr val="accent1"/>
                  </a:solidFill>
                  <a:prstDash val="solid"/>
                  <a:miter lim="800000"/>
                  <a:headEnd/>
                  <a:tailEnd/>
                </a:ln>
              </p:spPr>
              <p:txBody>
                <a:bodyPr vert="horz" wrap="square" lIns="91427" tIns="45713" rIns="91427" bIns="45713" numCol="1" anchor="t" anchorCtr="0" compatLnSpc="1">
                  <a:prstTxWarp prst="textNoShape">
                    <a:avLst/>
                  </a:prstTxWarp>
                </a:bodyPr>
                <a:lstStyle/>
                <a:p>
                  <a:pPr defTabSz="896386">
                    <a:defRPr/>
                  </a:pPr>
                  <a:endParaRPr lang="en-US" sz="1800" kern="0">
                    <a:solidFill>
                      <a:srgbClr val="353535"/>
                    </a:solidFill>
                  </a:endParaRPr>
                </a:p>
              </p:txBody>
            </p:sp>
          </p:grpSp>
        </p:grpSp>
      </p:grpSp>
      <p:sp>
        <p:nvSpPr>
          <p:cNvPr id="10" name="TextBox 9">
            <a:extLst>
              <a:ext uri="{FF2B5EF4-FFF2-40B4-BE49-F238E27FC236}">
                <a16:creationId xmlns:a16="http://schemas.microsoft.com/office/drawing/2014/main" id="{03148B4F-4B1E-48CC-97A2-14E71A967CE7}"/>
              </a:ext>
            </a:extLst>
          </p:cNvPr>
          <p:cNvSpPr txBox="1"/>
          <p:nvPr/>
        </p:nvSpPr>
        <p:spPr>
          <a:xfrm>
            <a:off x="1523370" y="3845533"/>
            <a:ext cx="1454874" cy="215444"/>
          </a:xfrm>
          <a:prstGeom prst="rect">
            <a:avLst/>
          </a:prstGeom>
          <a:noFill/>
        </p:spPr>
        <p:txBody>
          <a:bodyPr wrap="square" lIns="0" tIns="0" rIns="0" bIns="0" rtlCol="0">
            <a:spAutoFit/>
          </a:bodyPr>
          <a:lstStyle/>
          <a:p>
            <a:pPr algn="ctr"/>
            <a:r>
              <a:rPr lang="en-US" sz="1400" dirty="0">
                <a:gradFill>
                  <a:gsLst>
                    <a:gs pos="2917">
                      <a:schemeClr val="tx1"/>
                    </a:gs>
                    <a:gs pos="30000">
                      <a:schemeClr val="tx1"/>
                    </a:gs>
                  </a:gsLst>
                  <a:lin ang="5400000" scaled="0"/>
                </a:gradFill>
              </a:rPr>
              <a:t>User A</a:t>
            </a:r>
          </a:p>
        </p:txBody>
      </p:sp>
      <p:sp>
        <p:nvSpPr>
          <p:cNvPr id="86" name="Rectangle 85">
            <a:extLst>
              <a:ext uri="{FF2B5EF4-FFF2-40B4-BE49-F238E27FC236}">
                <a16:creationId xmlns:a16="http://schemas.microsoft.com/office/drawing/2014/main" id="{9A137737-C68D-42A4-893F-E39DD673E196}"/>
              </a:ext>
            </a:extLst>
          </p:cNvPr>
          <p:cNvSpPr/>
          <p:nvPr/>
        </p:nvSpPr>
        <p:spPr>
          <a:xfrm>
            <a:off x="2171798" y="1587252"/>
            <a:ext cx="1264137" cy="659537"/>
          </a:xfrm>
          <a:prstGeom prst="rect">
            <a:avLst/>
          </a:prstGeom>
          <a:noFill/>
          <a:ln>
            <a:noFill/>
          </a:ln>
        </p:spPr>
        <p:txBody>
          <a:bodyPr wrap="square" lIns="0" tIns="0" rIns="0" bIns="0" anchor="t" anchorCtr="1">
            <a:noAutofit/>
          </a:bodyPr>
          <a:lstStyle/>
          <a:p>
            <a:pPr defTabSz="878441" fontAlgn="base">
              <a:lnSpc>
                <a:spcPct val="90000"/>
              </a:lnSpc>
              <a:spcBef>
                <a:spcPts val="1200"/>
              </a:spcBef>
              <a:spcAft>
                <a:spcPct val="0"/>
              </a:spcAft>
              <a:defRPr/>
            </a:pPr>
            <a:r>
              <a:rPr lang="en-US" sz="2000" spc="-29" err="1">
                <a:solidFill>
                  <a:srgbClr val="505050"/>
                </a:solidFill>
                <a:ea typeface="Segoe UI" pitchFamily="34" charset="0"/>
                <a:cs typeface="Segoe UI" pitchFamily="34" charset="0"/>
              </a:rPr>
              <a:t>Adatum</a:t>
            </a:r>
            <a:endParaRPr lang="en-US" sz="2000" spc="-29">
              <a:solidFill>
                <a:srgbClr val="505050"/>
              </a:solidFill>
              <a:ea typeface="Segoe UI" pitchFamily="34" charset="0"/>
              <a:cs typeface="Segoe UI" pitchFamily="34" charset="0"/>
            </a:endParaRPr>
          </a:p>
        </p:txBody>
      </p:sp>
      <p:sp>
        <p:nvSpPr>
          <p:cNvPr id="87" name="Rectangle 86">
            <a:extLst>
              <a:ext uri="{FF2B5EF4-FFF2-40B4-BE49-F238E27FC236}">
                <a16:creationId xmlns:a16="http://schemas.microsoft.com/office/drawing/2014/main" id="{D8EFF3EF-655E-436E-8D10-0436F000F0A4}"/>
              </a:ext>
            </a:extLst>
          </p:cNvPr>
          <p:cNvSpPr/>
          <p:nvPr/>
        </p:nvSpPr>
        <p:spPr>
          <a:xfrm>
            <a:off x="9697081" y="1587252"/>
            <a:ext cx="1264137" cy="659537"/>
          </a:xfrm>
          <a:prstGeom prst="rect">
            <a:avLst/>
          </a:prstGeom>
          <a:noFill/>
          <a:ln>
            <a:noFill/>
          </a:ln>
        </p:spPr>
        <p:txBody>
          <a:bodyPr wrap="square" lIns="0" tIns="0" rIns="0" bIns="0" anchor="t" anchorCtr="1">
            <a:noAutofit/>
          </a:bodyPr>
          <a:lstStyle/>
          <a:p>
            <a:pPr defTabSz="878441" fontAlgn="base">
              <a:lnSpc>
                <a:spcPct val="90000"/>
              </a:lnSpc>
              <a:spcBef>
                <a:spcPts val="1200"/>
              </a:spcBef>
              <a:spcAft>
                <a:spcPct val="0"/>
              </a:spcAft>
              <a:defRPr/>
            </a:pPr>
            <a:r>
              <a:rPr lang="en-US" sz="2000" spc="-29">
                <a:solidFill>
                  <a:srgbClr val="505050"/>
                </a:solidFill>
                <a:ea typeface="Segoe UI" pitchFamily="34" charset="0"/>
                <a:cs typeface="Segoe UI" pitchFamily="34" charset="0"/>
              </a:rPr>
              <a:t>Contoso</a:t>
            </a:r>
          </a:p>
        </p:txBody>
      </p:sp>
      <p:grpSp>
        <p:nvGrpSpPr>
          <p:cNvPr id="9" name="Group 8">
            <a:extLst>
              <a:ext uri="{FF2B5EF4-FFF2-40B4-BE49-F238E27FC236}">
                <a16:creationId xmlns:a16="http://schemas.microsoft.com/office/drawing/2014/main" id="{A91AFEC2-0048-9F20-3DA4-833CD20B6179}"/>
              </a:ext>
            </a:extLst>
          </p:cNvPr>
          <p:cNvGrpSpPr/>
          <p:nvPr/>
        </p:nvGrpSpPr>
        <p:grpSpPr>
          <a:xfrm>
            <a:off x="3775274" y="2802052"/>
            <a:ext cx="2013982" cy="1728845"/>
            <a:chOff x="3775274" y="2802052"/>
            <a:chExt cx="2013982" cy="1728845"/>
          </a:xfrm>
        </p:grpSpPr>
        <p:sp>
          <p:nvSpPr>
            <p:cNvPr id="6" name="Rectangle 5">
              <a:extLst>
                <a:ext uri="{FF2B5EF4-FFF2-40B4-BE49-F238E27FC236}">
                  <a16:creationId xmlns:a16="http://schemas.microsoft.com/office/drawing/2014/main" id="{64F35A1A-5DA4-772C-91E2-291C996090AE}"/>
                </a:ext>
              </a:extLst>
            </p:cNvPr>
            <p:cNvSpPr/>
            <p:nvPr/>
          </p:nvSpPr>
          <p:spPr bwMode="auto">
            <a:xfrm>
              <a:off x="3775274" y="2802052"/>
              <a:ext cx="2013982" cy="1715728"/>
            </a:xfrm>
            <a:prstGeom prst="rect">
              <a:avLst/>
            </a:prstGeom>
            <a:solidFill>
              <a:schemeClr val="bg1">
                <a:lumMod val="85000"/>
                <a:alpha val="5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200" dirty="0" err="1">
                  <a:solidFill>
                    <a:schemeClr val="tx1"/>
                  </a:solidFill>
                  <a:ea typeface="Segoe UI" pitchFamily="34" charset="0"/>
                  <a:cs typeface="Segoe UI" pitchFamily="34" charset="0"/>
                </a:rPr>
                <a:t>Adatum</a:t>
              </a:r>
              <a:r>
                <a:rPr lang="en-US" sz="1200" dirty="0">
                  <a:solidFill>
                    <a:schemeClr val="tx1"/>
                  </a:solidFill>
                  <a:ea typeface="Segoe UI" pitchFamily="34" charset="0"/>
                  <a:cs typeface="Segoe UI" pitchFamily="34" charset="0"/>
                </a:rPr>
                <a:t> Enterprise App</a:t>
              </a:r>
            </a:p>
            <a:p>
              <a:pPr algn="ctr" defTabSz="932472" fontAlgn="base">
                <a:spcBef>
                  <a:spcPct val="0"/>
                </a:spcBef>
                <a:spcAft>
                  <a:spcPct val="0"/>
                </a:spcAft>
              </a:pPr>
              <a:r>
                <a:rPr lang="en-US" sz="1200" dirty="0">
                  <a:solidFill>
                    <a:schemeClr val="tx1"/>
                  </a:solidFill>
                  <a:ea typeface="Segoe UI" pitchFamily="34" charset="0"/>
                  <a:cs typeface="Segoe UI" pitchFamily="34" charset="0"/>
                </a:rPr>
                <a:t>(Consent)</a:t>
              </a:r>
            </a:p>
          </p:txBody>
        </p:sp>
        <p:grpSp>
          <p:nvGrpSpPr>
            <p:cNvPr id="91" name="Group 90">
              <a:extLst>
                <a:ext uri="{FF2B5EF4-FFF2-40B4-BE49-F238E27FC236}">
                  <a16:creationId xmlns:a16="http://schemas.microsoft.com/office/drawing/2014/main" id="{160A6548-0C44-4FFD-833A-5C40DBE3C0EA}"/>
                </a:ext>
              </a:extLst>
            </p:cNvPr>
            <p:cNvGrpSpPr/>
            <p:nvPr/>
          </p:nvGrpSpPr>
          <p:grpSpPr>
            <a:xfrm>
              <a:off x="3961052" y="3470241"/>
              <a:ext cx="1818898" cy="1060656"/>
              <a:chOff x="3441994" y="2445082"/>
              <a:chExt cx="1818898" cy="1060656"/>
            </a:xfrm>
          </p:grpSpPr>
          <p:sp>
            <p:nvSpPr>
              <p:cNvPr id="92" name="CRMArticles_EFF5" title="Icon of two documents stacked together with writing on them">
                <a:extLst>
                  <a:ext uri="{FF2B5EF4-FFF2-40B4-BE49-F238E27FC236}">
                    <a16:creationId xmlns:a16="http://schemas.microsoft.com/office/drawing/2014/main" id="{704DAB10-2B1A-480F-89D9-94E5FADBBBEE}"/>
                  </a:ext>
                </a:extLst>
              </p:cNvPr>
              <p:cNvSpPr>
                <a:spLocks noChangeAspect="1" noEditPoints="1"/>
              </p:cNvSpPr>
              <p:nvPr/>
            </p:nvSpPr>
            <p:spPr bwMode="auto">
              <a:xfrm>
                <a:off x="4111480" y="2445082"/>
                <a:ext cx="479926" cy="553998"/>
              </a:xfrm>
              <a:custGeom>
                <a:avLst/>
                <a:gdLst>
                  <a:gd name="T0" fmla="*/ 551 w 3583"/>
                  <a:gd name="T1" fmla="*/ 3585 h 4136"/>
                  <a:gd name="T2" fmla="*/ 0 w 3583"/>
                  <a:gd name="T3" fmla="*/ 3585 h 4136"/>
                  <a:gd name="T4" fmla="*/ 0 w 3583"/>
                  <a:gd name="T5" fmla="*/ 0 h 4136"/>
                  <a:gd name="T6" fmla="*/ 3033 w 3583"/>
                  <a:gd name="T7" fmla="*/ 0 h 4136"/>
                  <a:gd name="T8" fmla="*/ 3033 w 3583"/>
                  <a:gd name="T9" fmla="*/ 1103 h 4136"/>
                  <a:gd name="T10" fmla="*/ 2480 w 3583"/>
                  <a:gd name="T11" fmla="*/ 551 h 4136"/>
                  <a:gd name="T12" fmla="*/ 2480 w 3583"/>
                  <a:gd name="T13" fmla="*/ 1654 h 4136"/>
                  <a:gd name="T14" fmla="*/ 3583 w 3583"/>
                  <a:gd name="T15" fmla="*/ 1654 h 4136"/>
                  <a:gd name="T16" fmla="*/ 3583 w 3583"/>
                  <a:gd name="T17" fmla="*/ 1654 h 4136"/>
                  <a:gd name="T18" fmla="*/ 2480 w 3583"/>
                  <a:gd name="T19" fmla="*/ 551 h 4136"/>
                  <a:gd name="T20" fmla="*/ 551 w 3583"/>
                  <a:gd name="T21" fmla="*/ 551 h 4136"/>
                  <a:gd name="T22" fmla="*/ 551 w 3583"/>
                  <a:gd name="T23" fmla="*/ 4136 h 4136"/>
                  <a:gd name="T24" fmla="*/ 3583 w 3583"/>
                  <a:gd name="T25" fmla="*/ 4136 h 4136"/>
                  <a:gd name="T26" fmla="*/ 3583 w 3583"/>
                  <a:gd name="T27" fmla="*/ 1654 h 4136"/>
                  <a:gd name="T28" fmla="*/ 965 w 3583"/>
                  <a:gd name="T29" fmla="*/ 2757 h 4136"/>
                  <a:gd name="T30" fmla="*/ 2894 w 3583"/>
                  <a:gd name="T31" fmla="*/ 2757 h 4136"/>
                  <a:gd name="T32" fmla="*/ 965 w 3583"/>
                  <a:gd name="T33" fmla="*/ 2206 h 4136"/>
                  <a:gd name="T34" fmla="*/ 2894 w 3583"/>
                  <a:gd name="T35" fmla="*/ 2206 h 4136"/>
                  <a:gd name="T36" fmla="*/ 965 w 3583"/>
                  <a:gd name="T37" fmla="*/ 1654 h 4136"/>
                  <a:gd name="T38" fmla="*/ 2068 w 3583"/>
                  <a:gd name="T39" fmla="*/ 1654 h 4136"/>
                  <a:gd name="T40" fmla="*/ 965 w 3583"/>
                  <a:gd name="T41" fmla="*/ 1103 h 4136"/>
                  <a:gd name="T42" fmla="*/ 2068 w 3583"/>
                  <a:gd name="T43" fmla="*/ 1103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3" h="4136">
                    <a:moveTo>
                      <a:pt x="551" y="3585"/>
                    </a:moveTo>
                    <a:lnTo>
                      <a:pt x="0" y="3585"/>
                    </a:lnTo>
                    <a:lnTo>
                      <a:pt x="0" y="0"/>
                    </a:lnTo>
                    <a:lnTo>
                      <a:pt x="3033" y="0"/>
                    </a:lnTo>
                    <a:lnTo>
                      <a:pt x="3033" y="1103"/>
                    </a:lnTo>
                    <a:moveTo>
                      <a:pt x="2480" y="551"/>
                    </a:moveTo>
                    <a:lnTo>
                      <a:pt x="2480" y="1654"/>
                    </a:lnTo>
                    <a:lnTo>
                      <a:pt x="3583" y="1654"/>
                    </a:lnTo>
                    <a:moveTo>
                      <a:pt x="3583" y="1654"/>
                    </a:moveTo>
                    <a:lnTo>
                      <a:pt x="2480" y="551"/>
                    </a:lnTo>
                    <a:lnTo>
                      <a:pt x="551" y="551"/>
                    </a:lnTo>
                    <a:lnTo>
                      <a:pt x="551" y="4136"/>
                    </a:lnTo>
                    <a:lnTo>
                      <a:pt x="3583" y="4136"/>
                    </a:lnTo>
                    <a:lnTo>
                      <a:pt x="3583" y="1654"/>
                    </a:lnTo>
                    <a:moveTo>
                      <a:pt x="965" y="2757"/>
                    </a:moveTo>
                    <a:lnTo>
                      <a:pt x="2894" y="2757"/>
                    </a:lnTo>
                    <a:moveTo>
                      <a:pt x="965" y="2206"/>
                    </a:moveTo>
                    <a:lnTo>
                      <a:pt x="2894" y="2206"/>
                    </a:lnTo>
                    <a:moveTo>
                      <a:pt x="965" y="1654"/>
                    </a:moveTo>
                    <a:lnTo>
                      <a:pt x="2068" y="1654"/>
                    </a:lnTo>
                    <a:moveTo>
                      <a:pt x="965" y="1103"/>
                    </a:moveTo>
                    <a:lnTo>
                      <a:pt x="2068" y="1103"/>
                    </a:lnTo>
                  </a:path>
                </a:pathLst>
              </a:custGeom>
              <a:noFill/>
              <a:ln w="127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endParaRPr lang="en-US"/>
              </a:p>
            </p:txBody>
          </p:sp>
          <p:sp>
            <p:nvSpPr>
              <p:cNvPr id="93" name="TextBox 92">
                <a:extLst>
                  <a:ext uri="{FF2B5EF4-FFF2-40B4-BE49-F238E27FC236}">
                    <a16:creationId xmlns:a16="http://schemas.microsoft.com/office/drawing/2014/main" id="{242E9C0C-CBD7-4567-8BCD-4577BAF60D7A}"/>
                  </a:ext>
                </a:extLst>
              </p:cNvPr>
              <p:cNvSpPr txBox="1"/>
              <p:nvPr/>
            </p:nvSpPr>
            <p:spPr>
              <a:xfrm>
                <a:off x="3441994" y="3074851"/>
                <a:ext cx="1818898" cy="430887"/>
              </a:xfrm>
              <a:prstGeom prst="rect">
                <a:avLst/>
              </a:prstGeom>
              <a:noFill/>
            </p:spPr>
            <p:txBody>
              <a:bodyPr wrap="square" lIns="0" tIns="0" rIns="0" bIns="0" rtlCol="0">
                <a:spAutoFit/>
              </a:bodyPr>
              <a:lstStyle/>
              <a:p>
                <a:pPr algn="ctr"/>
                <a:r>
                  <a:rPr lang="en-US" sz="1400" dirty="0" err="1">
                    <a:gradFill>
                      <a:gsLst>
                        <a:gs pos="2917">
                          <a:schemeClr val="tx1"/>
                        </a:gs>
                        <a:gs pos="30000">
                          <a:schemeClr val="tx1"/>
                        </a:gs>
                      </a:gsLst>
                      <a:lin ang="5400000" scaled="0"/>
                    </a:gradFill>
                  </a:rPr>
                  <a:t>Adatum</a:t>
                </a:r>
                <a:r>
                  <a:rPr lang="en-US" sz="1400" dirty="0">
                    <a:gradFill>
                      <a:gsLst>
                        <a:gs pos="2917">
                          <a:schemeClr val="tx1"/>
                        </a:gs>
                        <a:gs pos="30000">
                          <a:schemeClr val="tx1"/>
                        </a:gs>
                      </a:gsLst>
                      <a:lin ang="5400000" scaled="0"/>
                    </a:gradFill>
                  </a:rPr>
                  <a:t> </a:t>
                </a:r>
                <a:br>
                  <a:rPr lang="en-US" sz="1400" dirty="0">
                    <a:gradFill>
                      <a:gsLst>
                        <a:gs pos="2917">
                          <a:schemeClr val="tx1"/>
                        </a:gs>
                        <a:gs pos="30000">
                          <a:schemeClr val="tx1"/>
                        </a:gs>
                      </a:gsLst>
                      <a:lin ang="5400000" scaled="0"/>
                    </a:gradFill>
                  </a:rPr>
                </a:br>
                <a:r>
                  <a:rPr lang="en-US" sz="1400" dirty="0">
                    <a:gradFill>
                      <a:gsLst>
                        <a:gs pos="2917">
                          <a:schemeClr val="tx1"/>
                        </a:gs>
                        <a:gs pos="30000">
                          <a:schemeClr val="tx1"/>
                        </a:gs>
                      </a:gsLst>
                      <a:lin ang="5400000" scaled="0"/>
                    </a:gradFill>
                  </a:rPr>
                  <a:t>Data</a:t>
                </a:r>
              </a:p>
            </p:txBody>
          </p:sp>
        </p:grpSp>
      </p:grpSp>
      <p:cxnSp>
        <p:nvCxnSpPr>
          <p:cNvPr id="94" name="Straight Arrow Connector 93">
            <a:extLst>
              <a:ext uri="{FF2B5EF4-FFF2-40B4-BE49-F238E27FC236}">
                <a16:creationId xmlns:a16="http://schemas.microsoft.com/office/drawing/2014/main" id="{96B1BA1A-20EF-424C-9D06-63881E5A491E}"/>
              </a:ext>
            </a:extLst>
          </p:cNvPr>
          <p:cNvCxnSpPr>
            <a:cxnSpLocks/>
            <a:stCxn id="20" idx="6"/>
          </p:cNvCxnSpPr>
          <p:nvPr/>
        </p:nvCxnSpPr>
        <p:spPr>
          <a:xfrm flipV="1">
            <a:off x="3078339" y="2963611"/>
            <a:ext cx="884061" cy="8552"/>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5F6DC79E-4EAC-8E45-7538-B4DA3E5D814B}"/>
              </a:ext>
            </a:extLst>
          </p:cNvPr>
          <p:cNvGrpSpPr/>
          <p:nvPr/>
        </p:nvGrpSpPr>
        <p:grpSpPr>
          <a:xfrm>
            <a:off x="8951687" y="2136078"/>
            <a:ext cx="1655064" cy="1924899"/>
            <a:chOff x="8951687" y="2136078"/>
            <a:chExt cx="1655064" cy="1924899"/>
          </a:xfrm>
        </p:grpSpPr>
        <p:grpSp>
          <p:nvGrpSpPr>
            <p:cNvPr id="3" name="Group 2">
              <a:extLst>
                <a:ext uri="{FF2B5EF4-FFF2-40B4-BE49-F238E27FC236}">
                  <a16:creationId xmlns:a16="http://schemas.microsoft.com/office/drawing/2014/main" id="{CDB93482-19A6-4DE1-892E-C7CA98B93206}"/>
                </a:ext>
              </a:extLst>
            </p:cNvPr>
            <p:cNvGrpSpPr/>
            <p:nvPr/>
          </p:nvGrpSpPr>
          <p:grpSpPr>
            <a:xfrm>
              <a:off x="8951687" y="2136078"/>
              <a:ext cx="1655064" cy="1924899"/>
              <a:chOff x="8951687" y="2136078"/>
              <a:chExt cx="1655064" cy="1924899"/>
            </a:xfrm>
          </p:grpSpPr>
          <p:grpSp>
            <p:nvGrpSpPr>
              <p:cNvPr id="79" name="Group 78">
                <a:extLst>
                  <a:ext uri="{FF2B5EF4-FFF2-40B4-BE49-F238E27FC236}">
                    <a16:creationId xmlns:a16="http://schemas.microsoft.com/office/drawing/2014/main" id="{0D9CA2FA-6BD1-41AD-AD23-1E11BE849489}"/>
                  </a:ext>
                </a:extLst>
              </p:cNvPr>
              <p:cNvGrpSpPr/>
              <p:nvPr/>
            </p:nvGrpSpPr>
            <p:grpSpPr>
              <a:xfrm>
                <a:off x="8951687" y="2136078"/>
                <a:ext cx="1655064" cy="1655064"/>
                <a:chOff x="1675884" y="3199139"/>
                <a:chExt cx="986281" cy="986281"/>
              </a:xfrm>
            </p:grpSpPr>
            <p:sp>
              <p:nvSpPr>
                <p:cNvPr id="80" name="Oval 79">
                  <a:extLst>
                    <a:ext uri="{FF2B5EF4-FFF2-40B4-BE49-F238E27FC236}">
                      <a16:creationId xmlns:a16="http://schemas.microsoft.com/office/drawing/2014/main" id="{1C105CEA-2D69-45C8-8F70-3821C7C07AF0}"/>
                    </a:ext>
                  </a:extLst>
                </p:cNvPr>
                <p:cNvSpPr/>
                <p:nvPr/>
              </p:nvSpPr>
              <p:spPr bwMode="auto">
                <a:xfrm>
                  <a:off x="1675884" y="3199139"/>
                  <a:ext cx="986281" cy="986281"/>
                </a:xfrm>
                <a:prstGeom prst="ellipse">
                  <a:avLst/>
                </a:prstGeom>
                <a:solidFill>
                  <a:schemeClr val="bg1"/>
                </a:solidFill>
                <a:ln w="9525" cap="sq">
                  <a:solidFill>
                    <a:schemeClr val="bg2">
                      <a:lumMod val="75000"/>
                    </a:schemeClr>
                  </a:solidFill>
                  <a:prstDash val="sysDot"/>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nvGrpSpPr>
                <p:cNvPr id="81" name="Group 80">
                  <a:extLst>
                    <a:ext uri="{FF2B5EF4-FFF2-40B4-BE49-F238E27FC236}">
                      <a16:creationId xmlns:a16="http://schemas.microsoft.com/office/drawing/2014/main" id="{4D55CD2F-3205-424F-BC48-54CACC8168A2}"/>
                    </a:ext>
                  </a:extLst>
                </p:cNvPr>
                <p:cNvGrpSpPr/>
                <p:nvPr/>
              </p:nvGrpSpPr>
              <p:grpSpPr>
                <a:xfrm>
                  <a:off x="1833837" y="3421671"/>
                  <a:ext cx="670376" cy="541218"/>
                  <a:chOff x="1124660" y="2438555"/>
                  <a:chExt cx="1323363" cy="1068399"/>
                </a:xfrm>
              </p:grpSpPr>
              <p:sp>
                <p:nvSpPr>
                  <p:cNvPr id="82" name="Freeform 5">
                    <a:extLst>
                      <a:ext uri="{FF2B5EF4-FFF2-40B4-BE49-F238E27FC236}">
                        <a16:creationId xmlns:a16="http://schemas.microsoft.com/office/drawing/2014/main" id="{9B1ED0BF-8141-457B-B151-B557A4CB06DC}"/>
                      </a:ext>
                    </a:extLst>
                  </p:cNvPr>
                  <p:cNvSpPr>
                    <a:spLocks noEditPoints="1"/>
                  </p:cNvSpPr>
                  <p:nvPr/>
                </p:nvSpPr>
                <p:spPr bwMode="auto">
                  <a:xfrm>
                    <a:off x="1610118" y="2948250"/>
                    <a:ext cx="837905" cy="558704"/>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2700" cap="flat">
                    <a:solidFill>
                      <a:schemeClr val="accent1"/>
                    </a:solidFill>
                    <a:prstDash val="sysDot"/>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defTabSz="878727">
                      <a:defRPr/>
                    </a:pPr>
                    <a:endParaRPr lang="en-US" sz="1730" kern="0">
                      <a:solidFill>
                        <a:sysClr val="windowText" lastClr="000000"/>
                      </a:solidFill>
                    </a:endParaRPr>
                  </a:p>
                </p:txBody>
              </p:sp>
              <p:grpSp>
                <p:nvGrpSpPr>
                  <p:cNvPr id="83" name="Group 82">
                    <a:extLst>
                      <a:ext uri="{FF2B5EF4-FFF2-40B4-BE49-F238E27FC236}">
                        <a16:creationId xmlns:a16="http://schemas.microsoft.com/office/drawing/2014/main" id="{95A2F89E-DC73-462F-9AA1-56CF389A7505}"/>
                      </a:ext>
                    </a:extLst>
                  </p:cNvPr>
                  <p:cNvGrpSpPr/>
                  <p:nvPr/>
                </p:nvGrpSpPr>
                <p:grpSpPr>
                  <a:xfrm>
                    <a:off x="1124660" y="2438555"/>
                    <a:ext cx="593820" cy="706058"/>
                    <a:chOff x="6447047" y="5804307"/>
                    <a:chExt cx="414034" cy="492291"/>
                  </a:xfrm>
                </p:grpSpPr>
                <p:sp>
                  <p:nvSpPr>
                    <p:cNvPr id="84" name="Freeform 9">
                      <a:extLst>
                        <a:ext uri="{FF2B5EF4-FFF2-40B4-BE49-F238E27FC236}">
                          <a16:creationId xmlns:a16="http://schemas.microsoft.com/office/drawing/2014/main" id="{2BC2DFF4-3B56-4EA4-97E7-268A28209F56}"/>
                        </a:ext>
                      </a:extLst>
                    </p:cNvPr>
                    <p:cNvSpPr>
                      <a:spLocks/>
                    </p:cNvSpPr>
                    <p:nvPr/>
                  </p:nvSpPr>
                  <p:spPr bwMode="auto">
                    <a:xfrm>
                      <a:off x="6447047" y="6094541"/>
                      <a:ext cx="414034" cy="202057"/>
                    </a:xfrm>
                    <a:custGeom>
                      <a:avLst/>
                      <a:gdLst>
                        <a:gd name="T0" fmla="*/ 56 w 56"/>
                        <a:gd name="T1" fmla="*/ 28 h 28"/>
                        <a:gd name="T2" fmla="*/ 28 w 56"/>
                        <a:gd name="T3" fmla="*/ 0 h 28"/>
                        <a:gd name="T4" fmla="*/ 0 w 56"/>
                        <a:gd name="T5" fmla="*/ 28 h 28"/>
                      </a:gdLst>
                      <a:ahLst/>
                      <a:cxnLst>
                        <a:cxn ang="0">
                          <a:pos x="T0" y="T1"/>
                        </a:cxn>
                        <a:cxn ang="0">
                          <a:pos x="T2" y="T3"/>
                        </a:cxn>
                        <a:cxn ang="0">
                          <a:pos x="T4" y="T5"/>
                        </a:cxn>
                      </a:cxnLst>
                      <a:rect l="0" t="0" r="r" b="b"/>
                      <a:pathLst>
                        <a:path w="56" h="28">
                          <a:moveTo>
                            <a:pt x="56" y="28"/>
                          </a:moveTo>
                          <a:cubicBezTo>
                            <a:pt x="56" y="13"/>
                            <a:pt x="44" y="0"/>
                            <a:pt x="28" y="0"/>
                          </a:cubicBezTo>
                          <a:cubicBezTo>
                            <a:pt x="12" y="0"/>
                            <a:pt x="0" y="13"/>
                            <a:pt x="0" y="28"/>
                          </a:cubicBezTo>
                        </a:path>
                      </a:pathLst>
                    </a:custGeom>
                    <a:noFill/>
                    <a:ln w="12700" cap="flat">
                      <a:solidFill>
                        <a:schemeClr val="accent1"/>
                      </a:solidFill>
                      <a:prstDash val="sysDot"/>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896386">
                        <a:defRPr/>
                      </a:pPr>
                      <a:endParaRPr lang="en-US" sz="1800" kern="0">
                        <a:solidFill>
                          <a:srgbClr val="353535"/>
                        </a:solidFill>
                      </a:endParaRPr>
                    </a:p>
                  </p:txBody>
                </p:sp>
                <p:sp>
                  <p:nvSpPr>
                    <p:cNvPr id="85" name="Oval 84">
                      <a:extLst>
                        <a:ext uri="{FF2B5EF4-FFF2-40B4-BE49-F238E27FC236}">
                          <a16:creationId xmlns:a16="http://schemas.microsoft.com/office/drawing/2014/main" id="{7D8ADB4C-2D03-4A69-86FE-6D66FA9D2313}"/>
                        </a:ext>
                      </a:extLst>
                    </p:cNvPr>
                    <p:cNvSpPr>
                      <a:spLocks noChangeArrowheads="1"/>
                    </p:cNvSpPr>
                    <p:nvPr/>
                  </p:nvSpPr>
                  <p:spPr bwMode="auto">
                    <a:xfrm>
                      <a:off x="6507270" y="5804307"/>
                      <a:ext cx="293587" cy="290228"/>
                    </a:xfrm>
                    <a:prstGeom prst="ellipse">
                      <a:avLst/>
                    </a:prstGeom>
                    <a:noFill/>
                    <a:ln w="12700" cap="flat">
                      <a:solidFill>
                        <a:schemeClr val="accent1"/>
                      </a:solidFill>
                      <a:prstDash val="sysDot"/>
                      <a:miter lim="800000"/>
                      <a:headEnd/>
                      <a:tailEnd/>
                    </a:ln>
                  </p:spPr>
                  <p:txBody>
                    <a:bodyPr vert="horz" wrap="square" lIns="91427" tIns="45713" rIns="91427" bIns="45713" numCol="1" anchor="t" anchorCtr="0" compatLnSpc="1">
                      <a:prstTxWarp prst="textNoShape">
                        <a:avLst/>
                      </a:prstTxWarp>
                    </a:bodyPr>
                    <a:lstStyle/>
                    <a:p>
                      <a:pPr defTabSz="896386">
                        <a:defRPr/>
                      </a:pPr>
                      <a:endParaRPr lang="en-US" sz="1800" kern="0">
                        <a:solidFill>
                          <a:srgbClr val="353535"/>
                        </a:solidFill>
                      </a:endParaRPr>
                    </a:p>
                  </p:txBody>
                </p:sp>
              </p:grpSp>
            </p:grpSp>
          </p:grpSp>
          <p:sp>
            <p:nvSpPr>
              <p:cNvPr id="103" name="TextBox 102">
                <a:extLst>
                  <a:ext uri="{FF2B5EF4-FFF2-40B4-BE49-F238E27FC236}">
                    <a16:creationId xmlns:a16="http://schemas.microsoft.com/office/drawing/2014/main" id="{0B6CF994-5FA1-4AFF-81DB-B914398AB07F}"/>
                  </a:ext>
                </a:extLst>
              </p:cNvPr>
              <p:cNvSpPr txBox="1"/>
              <p:nvPr/>
            </p:nvSpPr>
            <p:spPr>
              <a:xfrm>
                <a:off x="9007269" y="3845533"/>
                <a:ext cx="1543901" cy="215444"/>
              </a:xfrm>
              <a:prstGeom prst="rect">
                <a:avLst/>
              </a:prstGeom>
              <a:noFill/>
            </p:spPr>
            <p:txBody>
              <a:bodyPr wrap="square" lIns="0" tIns="0" rIns="0" bIns="0" rtlCol="0">
                <a:spAutoFit/>
              </a:bodyPr>
              <a:lstStyle/>
              <a:p>
                <a:pPr algn="ctr"/>
                <a:r>
                  <a:rPr lang="en-US" sz="1400">
                    <a:gradFill>
                      <a:gsLst>
                        <a:gs pos="2917">
                          <a:schemeClr val="tx1"/>
                        </a:gs>
                        <a:gs pos="30000">
                          <a:schemeClr val="tx1"/>
                        </a:gs>
                      </a:gsLst>
                      <a:lin ang="5400000" scaled="0"/>
                    </a:gradFill>
                  </a:rPr>
                  <a:t>User B</a:t>
                </a:r>
              </a:p>
            </p:txBody>
          </p:sp>
        </p:grpSp>
        <p:sp>
          <p:nvSpPr>
            <p:cNvPr id="11" name="TextBox 10">
              <a:extLst>
                <a:ext uri="{FF2B5EF4-FFF2-40B4-BE49-F238E27FC236}">
                  <a16:creationId xmlns:a16="http://schemas.microsoft.com/office/drawing/2014/main" id="{54E803CE-87E8-458A-96B7-3750992DBDB7}"/>
                </a:ext>
              </a:extLst>
            </p:cNvPr>
            <p:cNvSpPr txBox="1"/>
            <p:nvPr/>
          </p:nvSpPr>
          <p:spPr>
            <a:xfrm>
              <a:off x="9007269" y="3845533"/>
              <a:ext cx="1543901" cy="215444"/>
            </a:xfrm>
            <a:prstGeom prst="rect">
              <a:avLst/>
            </a:prstGeom>
            <a:noFill/>
          </p:spPr>
          <p:txBody>
            <a:bodyPr wrap="square" lIns="0" tIns="0" rIns="0" bIns="0" rtlCol="0">
              <a:spAutoFit/>
            </a:bodyPr>
            <a:lstStyle/>
            <a:p>
              <a:pPr algn="ctr"/>
              <a:r>
                <a:rPr lang="en-US" sz="1400">
                  <a:gradFill>
                    <a:gsLst>
                      <a:gs pos="2917">
                        <a:schemeClr val="tx1"/>
                      </a:gs>
                      <a:gs pos="30000">
                        <a:schemeClr val="tx1"/>
                      </a:gs>
                    </a:gsLst>
                    <a:lin ang="5400000" scaled="0"/>
                  </a:gradFill>
                </a:rPr>
                <a:t>User B</a:t>
              </a:r>
            </a:p>
          </p:txBody>
        </p:sp>
        <p:sp>
          <p:nvSpPr>
            <p:cNvPr id="97" name="Oval 96">
              <a:extLst>
                <a:ext uri="{FF2B5EF4-FFF2-40B4-BE49-F238E27FC236}">
                  <a16:creationId xmlns:a16="http://schemas.microsoft.com/office/drawing/2014/main" id="{EA01C102-9AE6-4D1D-B49C-7BE36F01EC84}"/>
                </a:ext>
              </a:extLst>
            </p:cNvPr>
            <p:cNvSpPr/>
            <p:nvPr/>
          </p:nvSpPr>
          <p:spPr bwMode="auto">
            <a:xfrm>
              <a:off x="8951687" y="2136078"/>
              <a:ext cx="1655064" cy="1655064"/>
            </a:xfrm>
            <a:prstGeom prst="ellipse">
              <a:avLst/>
            </a:prstGeom>
            <a:solidFill>
              <a:schemeClr val="accent4">
                <a:lumMod val="20000"/>
                <a:lumOff val="80000"/>
              </a:schemeClr>
            </a:solid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nvGrpSpPr>
            <p:cNvPr id="98" name="Group 97">
              <a:extLst>
                <a:ext uri="{FF2B5EF4-FFF2-40B4-BE49-F238E27FC236}">
                  <a16:creationId xmlns:a16="http://schemas.microsoft.com/office/drawing/2014/main" id="{B384775D-B7A2-4160-AD9C-FDA177C6BBB5}"/>
                </a:ext>
              </a:extLst>
            </p:cNvPr>
            <p:cNvGrpSpPr/>
            <p:nvPr/>
          </p:nvGrpSpPr>
          <p:grpSpPr>
            <a:xfrm>
              <a:off x="9216746" y="2509506"/>
              <a:ext cx="1124948" cy="908210"/>
              <a:chOff x="1124660" y="2438555"/>
              <a:chExt cx="1323363" cy="1068399"/>
            </a:xfrm>
            <a:solidFill>
              <a:schemeClr val="accent4">
                <a:lumMod val="20000"/>
                <a:lumOff val="80000"/>
              </a:schemeClr>
            </a:solidFill>
          </p:grpSpPr>
          <p:sp>
            <p:nvSpPr>
              <p:cNvPr id="99" name="Freeform 5">
                <a:extLst>
                  <a:ext uri="{FF2B5EF4-FFF2-40B4-BE49-F238E27FC236}">
                    <a16:creationId xmlns:a16="http://schemas.microsoft.com/office/drawing/2014/main" id="{6E6F044B-BC8D-42D3-AF5D-6D6FBC1579C4}"/>
                  </a:ext>
                </a:extLst>
              </p:cNvPr>
              <p:cNvSpPr>
                <a:spLocks noEditPoints="1"/>
              </p:cNvSpPr>
              <p:nvPr/>
            </p:nvSpPr>
            <p:spPr bwMode="auto">
              <a:xfrm>
                <a:off x="1610118" y="2948250"/>
                <a:ext cx="837905" cy="558704"/>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grpFill/>
              <a:ln w="12700" cap="flat">
                <a:solidFill>
                  <a:schemeClr val="accent1"/>
                </a:solidFill>
                <a:prstDash val="solid"/>
                <a:miter lim="800000"/>
                <a:headEnd/>
                <a:tailEnd/>
              </a:ln>
            </p:spPr>
            <p:txBody>
              <a:bodyPr vert="horz" wrap="square" lIns="87880" tIns="43940" rIns="87880" bIns="43940" numCol="1" anchor="t" anchorCtr="0" compatLnSpc="1">
                <a:prstTxWarp prst="textNoShape">
                  <a:avLst/>
                </a:prstTxWarp>
              </a:bodyPr>
              <a:lstStyle/>
              <a:p>
                <a:pPr defTabSz="878727">
                  <a:defRPr/>
                </a:pPr>
                <a:endParaRPr lang="en-US" sz="1730" kern="0">
                  <a:solidFill>
                    <a:sysClr val="windowText" lastClr="000000"/>
                  </a:solidFill>
                </a:endParaRPr>
              </a:p>
            </p:txBody>
          </p:sp>
          <p:grpSp>
            <p:nvGrpSpPr>
              <p:cNvPr id="100" name="Group 99">
                <a:extLst>
                  <a:ext uri="{FF2B5EF4-FFF2-40B4-BE49-F238E27FC236}">
                    <a16:creationId xmlns:a16="http://schemas.microsoft.com/office/drawing/2014/main" id="{925C2F33-8E69-4F5E-99FD-299C35EB42A0}"/>
                  </a:ext>
                </a:extLst>
              </p:cNvPr>
              <p:cNvGrpSpPr/>
              <p:nvPr/>
            </p:nvGrpSpPr>
            <p:grpSpPr>
              <a:xfrm>
                <a:off x="1124660" y="2438555"/>
                <a:ext cx="593820" cy="706058"/>
                <a:chOff x="6447047" y="5804307"/>
                <a:chExt cx="414034" cy="492291"/>
              </a:xfrm>
              <a:grpFill/>
            </p:grpSpPr>
            <p:sp>
              <p:nvSpPr>
                <p:cNvPr id="101" name="Freeform 9">
                  <a:extLst>
                    <a:ext uri="{FF2B5EF4-FFF2-40B4-BE49-F238E27FC236}">
                      <a16:creationId xmlns:a16="http://schemas.microsoft.com/office/drawing/2014/main" id="{0951BCA5-969A-4BD7-B8F8-C77E5F75AC1B}"/>
                    </a:ext>
                  </a:extLst>
                </p:cNvPr>
                <p:cNvSpPr>
                  <a:spLocks/>
                </p:cNvSpPr>
                <p:nvPr/>
              </p:nvSpPr>
              <p:spPr bwMode="auto">
                <a:xfrm>
                  <a:off x="6447047" y="6094541"/>
                  <a:ext cx="414034" cy="202057"/>
                </a:xfrm>
                <a:custGeom>
                  <a:avLst/>
                  <a:gdLst>
                    <a:gd name="T0" fmla="*/ 56 w 56"/>
                    <a:gd name="T1" fmla="*/ 28 h 28"/>
                    <a:gd name="T2" fmla="*/ 28 w 56"/>
                    <a:gd name="T3" fmla="*/ 0 h 28"/>
                    <a:gd name="T4" fmla="*/ 0 w 56"/>
                    <a:gd name="T5" fmla="*/ 28 h 28"/>
                  </a:gdLst>
                  <a:ahLst/>
                  <a:cxnLst>
                    <a:cxn ang="0">
                      <a:pos x="T0" y="T1"/>
                    </a:cxn>
                    <a:cxn ang="0">
                      <a:pos x="T2" y="T3"/>
                    </a:cxn>
                    <a:cxn ang="0">
                      <a:pos x="T4" y="T5"/>
                    </a:cxn>
                  </a:cxnLst>
                  <a:rect l="0" t="0" r="r" b="b"/>
                  <a:pathLst>
                    <a:path w="56" h="28">
                      <a:moveTo>
                        <a:pt x="56" y="28"/>
                      </a:moveTo>
                      <a:cubicBezTo>
                        <a:pt x="56" y="13"/>
                        <a:pt x="44" y="0"/>
                        <a:pt x="28" y="0"/>
                      </a:cubicBezTo>
                      <a:cubicBezTo>
                        <a:pt x="12" y="0"/>
                        <a:pt x="0" y="13"/>
                        <a:pt x="0" y="28"/>
                      </a:cubicBezTo>
                    </a:path>
                  </a:pathLst>
                </a:custGeom>
                <a:grpFill/>
                <a:ln w="12700" cap="flat">
                  <a:solidFill>
                    <a:schemeClr val="accent1"/>
                  </a:solidFill>
                  <a:prstDash val="solid"/>
                  <a:miter lim="800000"/>
                  <a:headEnd/>
                  <a:tailEnd/>
                </a:ln>
              </p:spPr>
              <p:txBody>
                <a:bodyPr vert="horz" wrap="square" lIns="91427" tIns="45713" rIns="91427" bIns="45713" numCol="1" anchor="t" anchorCtr="0" compatLnSpc="1">
                  <a:prstTxWarp prst="textNoShape">
                    <a:avLst/>
                  </a:prstTxWarp>
                </a:bodyPr>
                <a:lstStyle/>
                <a:p>
                  <a:pPr defTabSz="896386">
                    <a:defRPr/>
                  </a:pPr>
                  <a:endParaRPr lang="en-US" sz="1800" kern="0">
                    <a:solidFill>
                      <a:srgbClr val="353535"/>
                    </a:solidFill>
                  </a:endParaRPr>
                </a:p>
              </p:txBody>
            </p:sp>
            <p:sp>
              <p:nvSpPr>
                <p:cNvPr id="102" name="Oval 101">
                  <a:extLst>
                    <a:ext uri="{FF2B5EF4-FFF2-40B4-BE49-F238E27FC236}">
                      <a16:creationId xmlns:a16="http://schemas.microsoft.com/office/drawing/2014/main" id="{67EADE1B-E9C2-4464-B913-293ED176B396}"/>
                    </a:ext>
                  </a:extLst>
                </p:cNvPr>
                <p:cNvSpPr>
                  <a:spLocks noChangeArrowheads="1"/>
                </p:cNvSpPr>
                <p:nvPr/>
              </p:nvSpPr>
              <p:spPr bwMode="auto">
                <a:xfrm>
                  <a:off x="6507270" y="5804307"/>
                  <a:ext cx="293587" cy="290228"/>
                </a:xfrm>
                <a:prstGeom prst="ellipse">
                  <a:avLst/>
                </a:prstGeom>
                <a:grpFill/>
                <a:ln w="12700" cap="flat">
                  <a:solidFill>
                    <a:schemeClr val="accent1"/>
                  </a:solidFill>
                  <a:prstDash val="solid"/>
                  <a:miter lim="800000"/>
                  <a:headEnd/>
                  <a:tailEnd/>
                </a:ln>
              </p:spPr>
              <p:txBody>
                <a:bodyPr vert="horz" wrap="square" lIns="91427" tIns="45713" rIns="91427" bIns="45713" numCol="1" anchor="t" anchorCtr="0" compatLnSpc="1">
                  <a:prstTxWarp prst="textNoShape">
                    <a:avLst/>
                  </a:prstTxWarp>
                </a:bodyPr>
                <a:lstStyle/>
                <a:p>
                  <a:pPr defTabSz="896386">
                    <a:defRPr/>
                  </a:pPr>
                  <a:endParaRPr lang="en-US" sz="1800" kern="0">
                    <a:solidFill>
                      <a:srgbClr val="353535"/>
                    </a:solidFill>
                  </a:endParaRPr>
                </a:p>
              </p:txBody>
            </p:sp>
          </p:grpSp>
        </p:grpSp>
      </p:grpSp>
      <p:cxnSp>
        <p:nvCxnSpPr>
          <p:cNvPr id="104" name="Straight Arrow Connector 103">
            <a:extLst>
              <a:ext uri="{FF2B5EF4-FFF2-40B4-BE49-F238E27FC236}">
                <a16:creationId xmlns:a16="http://schemas.microsoft.com/office/drawing/2014/main" id="{833E9D44-8266-4273-9CAE-D2309D7DB624}"/>
              </a:ext>
            </a:extLst>
          </p:cNvPr>
          <p:cNvCxnSpPr>
            <a:cxnSpLocks/>
            <a:endCxn id="97" idx="2"/>
          </p:cNvCxnSpPr>
          <p:nvPr/>
        </p:nvCxnSpPr>
        <p:spPr>
          <a:xfrm>
            <a:off x="7744265" y="2963610"/>
            <a:ext cx="1207422" cy="0"/>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649883F6-7245-45E1-858B-316EC0E7555B}"/>
              </a:ext>
            </a:extLst>
          </p:cNvPr>
          <p:cNvSpPr txBox="1"/>
          <p:nvPr/>
        </p:nvSpPr>
        <p:spPr>
          <a:xfrm>
            <a:off x="3775275" y="4936735"/>
            <a:ext cx="4476347" cy="1231106"/>
          </a:xfrm>
          <a:prstGeom prst="rect">
            <a:avLst/>
          </a:prstGeom>
          <a:noFill/>
        </p:spPr>
        <p:txBody>
          <a:bodyPr wrap="square" lIns="0" tIns="0" rIns="0" bIns="0" rtlCol="0">
            <a:spAutoFit/>
          </a:bodyPr>
          <a:lstStyle/>
          <a:p>
            <a:pPr algn="ctr"/>
            <a:endParaRPr lang="en-US" sz="2000" dirty="0">
              <a:gradFill>
                <a:gsLst>
                  <a:gs pos="2917">
                    <a:schemeClr val="tx1"/>
                  </a:gs>
                  <a:gs pos="30000">
                    <a:schemeClr val="tx1"/>
                  </a:gs>
                </a:gsLst>
                <a:lin ang="5400000" scaled="0"/>
              </a:gradFill>
            </a:endParaRPr>
          </a:p>
          <a:p>
            <a:pPr algn="ctr"/>
            <a:r>
              <a:rPr lang="en-US" sz="2000" dirty="0">
                <a:gradFill>
                  <a:gsLst>
                    <a:gs pos="2917">
                      <a:schemeClr val="tx1"/>
                    </a:gs>
                    <a:gs pos="30000">
                      <a:schemeClr val="tx1"/>
                    </a:gs>
                  </a:gsLst>
                  <a:lin ang="5400000" scaled="0"/>
                </a:gradFill>
              </a:rPr>
              <a:t>Uses common, organizations, or consumers, endpoints to sign in</a:t>
            </a:r>
          </a:p>
          <a:p>
            <a:pPr algn="ctr"/>
            <a:r>
              <a:rPr lang="en-US" sz="2000" dirty="0">
                <a:gradFill>
                  <a:gsLst>
                    <a:gs pos="2917">
                      <a:schemeClr val="tx1"/>
                    </a:gs>
                    <a:gs pos="30000">
                      <a:schemeClr val="tx1"/>
                    </a:gs>
                  </a:gsLst>
                  <a:lin ang="5400000" scaled="0"/>
                </a:gradFill>
              </a:rPr>
              <a:t>No invitation/external account needed</a:t>
            </a:r>
          </a:p>
        </p:txBody>
      </p:sp>
      <p:grpSp>
        <p:nvGrpSpPr>
          <p:cNvPr id="12" name="Group 11">
            <a:extLst>
              <a:ext uri="{FF2B5EF4-FFF2-40B4-BE49-F238E27FC236}">
                <a16:creationId xmlns:a16="http://schemas.microsoft.com/office/drawing/2014/main" id="{858B2F2A-A96B-3E1B-C5C6-8F21381EE5B1}"/>
              </a:ext>
            </a:extLst>
          </p:cNvPr>
          <p:cNvGrpSpPr/>
          <p:nvPr/>
        </p:nvGrpSpPr>
        <p:grpSpPr>
          <a:xfrm>
            <a:off x="5896723" y="2802052"/>
            <a:ext cx="2013982" cy="1728845"/>
            <a:chOff x="5896723" y="2802052"/>
            <a:chExt cx="2013982" cy="1728845"/>
          </a:xfrm>
        </p:grpSpPr>
        <p:sp>
          <p:nvSpPr>
            <p:cNvPr id="8" name="Rectangle 7">
              <a:extLst>
                <a:ext uri="{FF2B5EF4-FFF2-40B4-BE49-F238E27FC236}">
                  <a16:creationId xmlns:a16="http://schemas.microsoft.com/office/drawing/2014/main" id="{B337B9E8-BACA-00A2-2753-365A8C1B85C4}"/>
                </a:ext>
              </a:extLst>
            </p:cNvPr>
            <p:cNvSpPr/>
            <p:nvPr/>
          </p:nvSpPr>
          <p:spPr bwMode="auto">
            <a:xfrm>
              <a:off x="5896723" y="2802052"/>
              <a:ext cx="2013982" cy="1715728"/>
            </a:xfrm>
            <a:prstGeom prst="rect">
              <a:avLst/>
            </a:prstGeom>
            <a:solidFill>
              <a:schemeClr val="bg1">
                <a:lumMod val="85000"/>
                <a:alpha val="5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200" dirty="0">
                  <a:solidFill>
                    <a:schemeClr val="tx1"/>
                  </a:solidFill>
                  <a:ea typeface="Segoe UI" pitchFamily="34" charset="0"/>
                  <a:cs typeface="Segoe UI" pitchFamily="34" charset="0"/>
                </a:rPr>
                <a:t>Contoso Enterprise App</a:t>
              </a:r>
            </a:p>
            <a:p>
              <a:pPr algn="ctr" defTabSz="932472" fontAlgn="base">
                <a:spcBef>
                  <a:spcPct val="0"/>
                </a:spcBef>
                <a:spcAft>
                  <a:spcPct val="0"/>
                </a:spcAft>
              </a:pPr>
              <a:r>
                <a:rPr lang="en-US" sz="1200" dirty="0">
                  <a:solidFill>
                    <a:schemeClr val="tx1"/>
                  </a:solidFill>
                  <a:ea typeface="Segoe UI" pitchFamily="34" charset="0"/>
                  <a:cs typeface="Segoe UI" pitchFamily="34" charset="0"/>
                </a:rPr>
                <a:t>(Consent)</a:t>
              </a:r>
            </a:p>
          </p:txBody>
        </p:sp>
        <p:grpSp>
          <p:nvGrpSpPr>
            <p:cNvPr id="88" name="Group 87">
              <a:extLst>
                <a:ext uri="{FF2B5EF4-FFF2-40B4-BE49-F238E27FC236}">
                  <a16:creationId xmlns:a16="http://schemas.microsoft.com/office/drawing/2014/main" id="{5494A29C-3055-4375-A005-BFABE7C645EF}"/>
                </a:ext>
              </a:extLst>
            </p:cNvPr>
            <p:cNvGrpSpPr/>
            <p:nvPr/>
          </p:nvGrpSpPr>
          <p:grpSpPr>
            <a:xfrm>
              <a:off x="5943325" y="3470241"/>
              <a:ext cx="1818898" cy="1060656"/>
              <a:chOff x="3441994" y="2445082"/>
              <a:chExt cx="1818898" cy="1060656"/>
            </a:xfrm>
          </p:grpSpPr>
          <p:sp>
            <p:nvSpPr>
              <p:cNvPr id="89" name="CRMArticles_EFF5" title="Icon of two documents stacked together with writing on them">
                <a:extLst>
                  <a:ext uri="{FF2B5EF4-FFF2-40B4-BE49-F238E27FC236}">
                    <a16:creationId xmlns:a16="http://schemas.microsoft.com/office/drawing/2014/main" id="{DB5860CE-2E35-46F9-80F8-ED82EAE88286}"/>
                  </a:ext>
                </a:extLst>
              </p:cNvPr>
              <p:cNvSpPr>
                <a:spLocks noChangeAspect="1" noEditPoints="1"/>
              </p:cNvSpPr>
              <p:nvPr/>
            </p:nvSpPr>
            <p:spPr bwMode="auto">
              <a:xfrm>
                <a:off x="4111480" y="2445082"/>
                <a:ext cx="479926" cy="553998"/>
              </a:xfrm>
              <a:custGeom>
                <a:avLst/>
                <a:gdLst>
                  <a:gd name="T0" fmla="*/ 551 w 3583"/>
                  <a:gd name="T1" fmla="*/ 3585 h 4136"/>
                  <a:gd name="T2" fmla="*/ 0 w 3583"/>
                  <a:gd name="T3" fmla="*/ 3585 h 4136"/>
                  <a:gd name="T4" fmla="*/ 0 w 3583"/>
                  <a:gd name="T5" fmla="*/ 0 h 4136"/>
                  <a:gd name="T6" fmla="*/ 3033 w 3583"/>
                  <a:gd name="T7" fmla="*/ 0 h 4136"/>
                  <a:gd name="T8" fmla="*/ 3033 w 3583"/>
                  <a:gd name="T9" fmla="*/ 1103 h 4136"/>
                  <a:gd name="T10" fmla="*/ 2480 w 3583"/>
                  <a:gd name="T11" fmla="*/ 551 h 4136"/>
                  <a:gd name="T12" fmla="*/ 2480 w 3583"/>
                  <a:gd name="T13" fmla="*/ 1654 h 4136"/>
                  <a:gd name="T14" fmla="*/ 3583 w 3583"/>
                  <a:gd name="T15" fmla="*/ 1654 h 4136"/>
                  <a:gd name="T16" fmla="*/ 3583 w 3583"/>
                  <a:gd name="T17" fmla="*/ 1654 h 4136"/>
                  <a:gd name="T18" fmla="*/ 2480 w 3583"/>
                  <a:gd name="T19" fmla="*/ 551 h 4136"/>
                  <a:gd name="T20" fmla="*/ 551 w 3583"/>
                  <a:gd name="T21" fmla="*/ 551 h 4136"/>
                  <a:gd name="T22" fmla="*/ 551 w 3583"/>
                  <a:gd name="T23" fmla="*/ 4136 h 4136"/>
                  <a:gd name="T24" fmla="*/ 3583 w 3583"/>
                  <a:gd name="T25" fmla="*/ 4136 h 4136"/>
                  <a:gd name="T26" fmla="*/ 3583 w 3583"/>
                  <a:gd name="T27" fmla="*/ 1654 h 4136"/>
                  <a:gd name="T28" fmla="*/ 965 w 3583"/>
                  <a:gd name="T29" fmla="*/ 2757 h 4136"/>
                  <a:gd name="T30" fmla="*/ 2894 w 3583"/>
                  <a:gd name="T31" fmla="*/ 2757 h 4136"/>
                  <a:gd name="T32" fmla="*/ 965 w 3583"/>
                  <a:gd name="T33" fmla="*/ 2206 h 4136"/>
                  <a:gd name="T34" fmla="*/ 2894 w 3583"/>
                  <a:gd name="T35" fmla="*/ 2206 h 4136"/>
                  <a:gd name="T36" fmla="*/ 965 w 3583"/>
                  <a:gd name="T37" fmla="*/ 1654 h 4136"/>
                  <a:gd name="T38" fmla="*/ 2068 w 3583"/>
                  <a:gd name="T39" fmla="*/ 1654 h 4136"/>
                  <a:gd name="T40" fmla="*/ 965 w 3583"/>
                  <a:gd name="T41" fmla="*/ 1103 h 4136"/>
                  <a:gd name="T42" fmla="*/ 2068 w 3583"/>
                  <a:gd name="T43" fmla="*/ 1103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3" h="4136">
                    <a:moveTo>
                      <a:pt x="551" y="3585"/>
                    </a:moveTo>
                    <a:lnTo>
                      <a:pt x="0" y="3585"/>
                    </a:lnTo>
                    <a:lnTo>
                      <a:pt x="0" y="0"/>
                    </a:lnTo>
                    <a:lnTo>
                      <a:pt x="3033" y="0"/>
                    </a:lnTo>
                    <a:lnTo>
                      <a:pt x="3033" y="1103"/>
                    </a:lnTo>
                    <a:moveTo>
                      <a:pt x="2480" y="551"/>
                    </a:moveTo>
                    <a:lnTo>
                      <a:pt x="2480" y="1654"/>
                    </a:lnTo>
                    <a:lnTo>
                      <a:pt x="3583" y="1654"/>
                    </a:lnTo>
                    <a:moveTo>
                      <a:pt x="3583" y="1654"/>
                    </a:moveTo>
                    <a:lnTo>
                      <a:pt x="2480" y="551"/>
                    </a:lnTo>
                    <a:lnTo>
                      <a:pt x="551" y="551"/>
                    </a:lnTo>
                    <a:lnTo>
                      <a:pt x="551" y="4136"/>
                    </a:lnTo>
                    <a:lnTo>
                      <a:pt x="3583" y="4136"/>
                    </a:lnTo>
                    <a:lnTo>
                      <a:pt x="3583" y="1654"/>
                    </a:lnTo>
                    <a:moveTo>
                      <a:pt x="965" y="2757"/>
                    </a:moveTo>
                    <a:lnTo>
                      <a:pt x="2894" y="2757"/>
                    </a:lnTo>
                    <a:moveTo>
                      <a:pt x="965" y="2206"/>
                    </a:moveTo>
                    <a:lnTo>
                      <a:pt x="2894" y="2206"/>
                    </a:lnTo>
                    <a:moveTo>
                      <a:pt x="965" y="1654"/>
                    </a:moveTo>
                    <a:lnTo>
                      <a:pt x="2068" y="1654"/>
                    </a:lnTo>
                    <a:moveTo>
                      <a:pt x="965" y="1103"/>
                    </a:moveTo>
                    <a:lnTo>
                      <a:pt x="2068" y="1103"/>
                    </a:lnTo>
                  </a:path>
                </a:pathLst>
              </a:custGeom>
              <a:noFill/>
              <a:ln w="127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endParaRPr lang="en-US"/>
              </a:p>
            </p:txBody>
          </p:sp>
          <p:sp>
            <p:nvSpPr>
              <p:cNvPr id="90" name="TextBox 89">
                <a:extLst>
                  <a:ext uri="{FF2B5EF4-FFF2-40B4-BE49-F238E27FC236}">
                    <a16:creationId xmlns:a16="http://schemas.microsoft.com/office/drawing/2014/main" id="{877310CA-EAA7-4846-9554-20B130C29007}"/>
                  </a:ext>
                </a:extLst>
              </p:cNvPr>
              <p:cNvSpPr txBox="1"/>
              <p:nvPr/>
            </p:nvSpPr>
            <p:spPr>
              <a:xfrm>
                <a:off x="3441994" y="3074851"/>
                <a:ext cx="1818898" cy="430887"/>
              </a:xfrm>
              <a:prstGeom prst="rect">
                <a:avLst/>
              </a:prstGeom>
              <a:noFill/>
            </p:spPr>
            <p:txBody>
              <a:bodyPr wrap="square" lIns="0" tIns="0" rIns="0" bIns="0" rtlCol="0">
                <a:spAutoFit/>
              </a:bodyPr>
              <a:lstStyle/>
              <a:p>
                <a:pPr algn="ctr"/>
                <a:r>
                  <a:rPr lang="en-US" sz="1400" dirty="0">
                    <a:gradFill>
                      <a:gsLst>
                        <a:gs pos="2917">
                          <a:schemeClr val="tx1"/>
                        </a:gs>
                        <a:gs pos="30000">
                          <a:schemeClr val="tx1"/>
                        </a:gs>
                      </a:gsLst>
                      <a:lin ang="5400000" scaled="0"/>
                    </a:gradFill>
                  </a:rPr>
                  <a:t>Contoso </a:t>
                </a:r>
                <a:br>
                  <a:rPr lang="en-US" sz="1400" dirty="0">
                    <a:gradFill>
                      <a:gsLst>
                        <a:gs pos="2917">
                          <a:schemeClr val="tx1"/>
                        </a:gs>
                        <a:gs pos="30000">
                          <a:schemeClr val="tx1"/>
                        </a:gs>
                      </a:gsLst>
                      <a:lin ang="5400000" scaled="0"/>
                    </a:gradFill>
                  </a:rPr>
                </a:br>
                <a:r>
                  <a:rPr lang="en-US" sz="1400" dirty="0">
                    <a:gradFill>
                      <a:gsLst>
                        <a:gs pos="2917">
                          <a:schemeClr val="tx1"/>
                        </a:gs>
                        <a:gs pos="30000">
                          <a:schemeClr val="tx1"/>
                        </a:gs>
                      </a:gsLst>
                      <a:lin ang="5400000" scaled="0"/>
                    </a:gradFill>
                  </a:rPr>
                  <a:t>Data</a:t>
                </a:r>
              </a:p>
            </p:txBody>
          </p:sp>
        </p:grpSp>
      </p:grpSp>
      <p:cxnSp>
        <p:nvCxnSpPr>
          <p:cNvPr id="7" name="Connector: Elbow 6">
            <a:extLst>
              <a:ext uri="{FF2B5EF4-FFF2-40B4-BE49-F238E27FC236}">
                <a16:creationId xmlns:a16="http://schemas.microsoft.com/office/drawing/2014/main" id="{E692DFC2-BCF5-41E1-ACD1-5D3AAFE41CC6}"/>
              </a:ext>
            </a:extLst>
          </p:cNvPr>
          <p:cNvCxnSpPr>
            <a:cxnSpLocks/>
            <a:stCxn id="86" idx="3"/>
          </p:cNvCxnSpPr>
          <p:nvPr/>
        </p:nvCxnSpPr>
        <p:spPr>
          <a:xfrm>
            <a:off x="3435935" y="1917021"/>
            <a:ext cx="2406663" cy="456803"/>
          </a:xfrm>
          <a:prstGeom prst="bentConnector2">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13504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0"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6398E9A-BF5B-78AC-CCCF-E80F10E6BCC5}"/>
              </a:ext>
            </a:extLst>
          </p:cNvPr>
          <p:cNvSpPr/>
          <p:nvPr/>
        </p:nvSpPr>
        <p:spPr bwMode="auto">
          <a:xfrm>
            <a:off x="3775275" y="2706652"/>
            <a:ext cx="2551034" cy="1756031"/>
          </a:xfrm>
          <a:prstGeom prst="rect">
            <a:avLst/>
          </a:prstGeom>
          <a:solidFill>
            <a:schemeClr val="bg1">
              <a:lumMod val="85000"/>
              <a:alpha val="5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200" dirty="0" err="1">
                <a:solidFill>
                  <a:schemeClr val="tx1"/>
                </a:solidFill>
                <a:ea typeface="Segoe UI" pitchFamily="34" charset="0"/>
                <a:cs typeface="Segoe UI" pitchFamily="34" charset="0"/>
              </a:rPr>
              <a:t>Adatum</a:t>
            </a:r>
            <a:r>
              <a:rPr lang="en-US" sz="1200" dirty="0">
                <a:solidFill>
                  <a:schemeClr val="tx1"/>
                </a:solidFill>
                <a:ea typeface="Segoe UI" pitchFamily="34" charset="0"/>
                <a:cs typeface="Segoe UI" pitchFamily="34" charset="0"/>
              </a:rPr>
              <a:t> Enterprise App (Consent)</a:t>
            </a:r>
          </a:p>
        </p:txBody>
      </p:sp>
      <p:sp>
        <p:nvSpPr>
          <p:cNvPr id="4" name="Rectangle 3">
            <a:extLst>
              <a:ext uri="{FF2B5EF4-FFF2-40B4-BE49-F238E27FC236}">
                <a16:creationId xmlns:a16="http://schemas.microsoft.com/office/drawing/2014/main" id="{E3521D6A-9981-49D2-AA38-2D032AB7383C}"/>
              </a:ext>
            </a:extLst>
          </p:cNvPr>
          <p:cNvSpPr/>
          <p:nvPr/>
        </p:nvSpPr>
        <p:spPr bwMode="auto">
          <a:xfrm>
            <a:off x="3775275" y="2345249"/>
            <a:ext cx="2551034" cy="366201"/>
          </a:xfrm>
          <a:prstGeom prst="rect">
            <a:avLst/>
          </a:prstGeom>
          <a:solidFill>
            <a:schemeClr val="bg1">
              <a:lumMod val="85000"/>
              <a:alpha val="5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72" fontAlgn="base">
              <a:spcBef>
                <a:spcPct val="0"/>
              </a:spcBef>
              <a:spcAft>
                <a:spcPct val="0"/>
              </a:spcAft>
            </a:pPr>
            <a:r>
              <a:rPr lang="en-US" sz="1200" dirty="0">
                <a:solidFill>
                  <a:schemeClr val="tx1"/>
                </a:solidFill>
                <a:ea typeface="Segoe UI" pitchFamily="34" charset="0"/>
                <a:cs typeface="Segoe UI" pitchFamily="34" charset="0"/>
              </a:rPr>
              <a:t>App Registration</a:t>
            </a:r>
          </a:p>
        </p:txBody>
      </p:sp>
      <p:grpSp>
        <p:nvGrpSpPr>
          <p:cNvPr id="26" name="Group 207">
            <a:extLst>
              <a:ext uri="{FF2B5EF4-FFF2-40B4-BE49-F238E27FC236}">
                <a16:creationId xmlns:a16="http://schemas.microsoft.com/office/drawing/2014/main" id="{3DFB7B86-BD07-4A5F-931B-3E05031ECD2B}"/>
              </a:ext>
            </a:extLst>
          </p:cNvPr>
          <p:cNvGrpSpPr>
            <a:grpSpLocks noChangeAspect="1"/>
          </p:cNvGrpSpPr>
          <p:nvPr/>
        </p:nvGrpSpPr>
        <p:grpSpPr bwMode="auto">
          <a:xfrm>
            <a:off x="1065678" y="1428750"/>
            <a:ext cx="2370257" cy="5135563"/>
            <a:chOff x="3860" y="2040"/>
            <a:chExt cx="150" cy="325"/>
          </a:xfrm>
          <a:noFill/>
        </p:grpSpPr>
        <p:sp>
          <p:nvSpPr>
            <p:cNvPr id="27" name="Rectangle 208">
              <a:extLst>
                <a:ext uri="{FF2B5EF4-FFF2-40B4-BE49-F238E27FC236}">
                  <a16:creationId xmlns:a16="http://schemas.microsoft.com/office/drawing/2014/main" id="{31CB0E78-E170-443E-A686-D50E0CACEA0F}"/>
                </a:ext>
              </a:extLst>
            </p:cNvPr>
            <p:cNvSpPr>
              <a:spLocks noChangeArrowheads="1"/>
            </p:cNvSpPr>
            <p:nvPr/>
          </p:nvSpPr>
          <p:spPr bwMode="auto">
            <a:xfrm>
              <a:off x="3860" y="2071"/>
              <a:ext cx="150" cy="294"/>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32" name="Freeform 211">
              <a:extLst>
                <a:ext uri="{FF2B5EF4-FFF2-40B4-BE49-F238E27FC236}">
                  <a16:creationId xmlns:a16="http://schemas.microsoft.com/office/drawing/2014/main" id="{3FE56F62-3463-40B3-9142-358AF1C4C115}"/>
                </a:ext>
              </a:extLst>
            </p:cNvPr>
            <p:cNvSpPr>
              <a:spLocks/>
            </p:cNvSpPr>
            <p:nvPr/>
          </p:nvSpPr>
          <p:spPr bwMode="auto">
            <a:xfrm>
              <a:off x="3917" y="2312"/>
              <a:ext cx="36" cy="53"/>
            </a:xfrm>
            <a:custGeom>
              <a:avLst/>
              <a:gdLst>
                <a:gd name="T0" fmla="*/ 19 w 19"/>
                <a:gd name="T1" fmla="*/ 28 h 28"/>
                <a:gd name="T2" fmla="*/ 19 w 19"/>
                <a:gd name="T3" fmla="*/ 10 h 28"/>
                <a:gd name="T4" fmla="*/ 9 w 19"/>
                <a:gd name="T5" fmla="*/ 0 h 28"/>
                <a:gd name="T6" fmla="*/ 0 w 19"/>
                <a:gd name="T7" fmla="*/ 10 h 28"/>
                <a:gd name="T8" fmla="*/ 0 w 19"/>
                <a:gd name="T9" fmla="*/ 28 h 28"/>
              </a:gdLst>
              <a:ahLst/>
              <a:cxnLst>
                <a:cxn ang="0">
                  <a:pos x="T0" y="T1"/>
                </a:cxn>
                <a:cxn ang="0">
                  <a:pos x="T2" y="T3"/>
                </a:cxn>
                <a:cxn ang="0">
                  <a:pos x="T4" y="T5"/>
                </a:cxn>
                <a:cxn ang="0">
                  <a:pos x="T6" y="T7"/>
                </a:cxn>
                <a:cxn ang="0">
                  <a:pos x="T8" y="T9"/>
                </a:cxn>
              </a:cxnLst>
              <a:rect l="0" t="0" r="r" b="b"/>
              <a:pathLst>
                <a:path w="19" h="28">
                  <a:moveTo>
                    <a:pt x="19" y="28"/>
                  </a:moveTo>
                  <a:cubicBezTo>
                    <a:pt x="19" y="10"/>
                    <a:pt x="19" y="10"/>
                    <a:pt x="19" y="10"/>
                  </a:cubicBezTo>
                  <a:cubicBezTo>
                    <a:pt x="19" y="5"/>
                    <a:pt x="15" y="0"/>
                    <a:pt x="9" y="0"/>
                  </a:cubicBezTo>
                  <a:cubicBezTo>
                    <a:pt x="4" y="0"/>
                    <a:pt x="0" y="5"/>
                    <a:pt x="0" y="10"/>
                  </a:cubicBezTo>
                  <a:cubicBezTo>
                    <a:pt x="0" y="28"/>
                    <a:pt x="0" y="28"/>
                    <a:pt x="0" y="28"/>
                  </a:cubicBezTo>
                </a:path>
              </a:pathLst>
            </a:cu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33" name="Rectangle 212">
              <a:extLst>
                <a:ext uri="{FF2B5EF4-FFF2-40B4-BE49-F238E27FC236}">
                  <a16:creationId xmlns:a16="http://schemas.microsoft.com/office/drawing/2014/main" id="{DC627BFB-4FF7-4411-9801-7C8F4042ED6C}"/>
                </a:ext>
              </a:extLst>
            </p:cNvPr>
            <p:cNvSpPr>
              <a:spLocks noChangeArrowheads="1"/>
            </p:cNvSpPr>
            <p:nvPr/>
          </p:nvSpPr>
          <p:spPr bwMode="auto">
            <a:xfrm>
              <a:off x="3888" y="2040"/>
              <a:ext cx="42" cy="31"/>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34" name="Rectangle 213">
              <a:extLst>
                <a:ext uri="{FF2B5EF4-FFF2-40B4-BE49-F238E27FC236}">
                  <a16:creationId xmlns:a16="http://schemas.microsoft.com/office/drawing/2014/main" id="{39702320-244C-4A33-8880-BB44F222B175}"/>
                </a:ext>
              </a:extLst>
            </p:cNvPr>
            <p:cNvSpPr>
              <a:spLocks noChangeArrowheads="1"/>
            </p:cNvSpPr>
            <p:nvPr/>
          </p:nvSpPr>
          <p:spPr bwMode="auto">
            <a:xfrm>
              <a:off x="3970" y="2098"/>
              <a:ext cx="15" cy="15"/>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35" name="Rectangle 214">
              <a:extLst>
                <a:ext uri="{FF2B5EF4-FFF2-40B4-BE49-F238E27FC236}">
                  <a16:creationId xmlns:a16="http://schemas.microsoft.com/office/drawing/2014/main" id="{88C3510E-4AAD-4944-B7D2-11D90CE25765}"/>
                </a:ext>
              </a:extLst>
            </p:cNvPr>
            <p:cNvSpPr>
              <a:spLocks noChangeArrowheads="1"/>
            </p:cNvSpPr>
            <p:nvPr/>
          </p:nvSpPr>
          <p:spPr bwMode="auto">
            <a:xfrm>
              <a:off x="3970" y="2138"/>
              <a:ext cx="15" cy="15"/>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36" name="Rectangle 215">
              <a:extLst>
                <a:ext uri="{FF2B5EF4-FFF2-40B4-BE49-F238E27FC236}">
                  <a16:creationId xmlns:a16="http://schemas.microsoft.com/office/drawing/2014/main" id="{81104053-27FE-4102-B6A2-681936CD7F41}"/>
                </a:ext>
              </a:extLst>
            </p:cNvPr>
            <p:cNvSpPr>
              <a:spLocks noChangeArrowheads="1"/>
            </p:cNvSpPr>
            <p:nvPr/>
          </p:nvSpPr>
          <p:spPr bwMode="auto">
            <a:xfrm>
              <a:off x="3970" y="2176"/>
              <a:ext cx="15" cy="15"/>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37" name="Rectangle 216">
              <a:extLst>
                <a:ext uri="{FF2B5EF4-FFF2-40B4-BE49-F238E27FC236}">
                  <a16:creationId xmlns:a16="http://schemas.microsoft.com/office/drawing/2014/main" id="{5DE653E5-67B2-439F-B73B-7173126FF264}"/>
                </a:ext>
              </a:extLst>
            </p:cNvPr>
            <p:cNvSpPr>
              <a:spLocks noChangeArrowheads="1"/>
            </p:cNvSpPr>
            <p:nvPr/>
          </p:nvSpPr>
          <p:spPr bwMode="auto">
            <a:xfrm>
              <a:off x="3970" y="2216"/>
              <a:ext cx="15" cy="16"/>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38" name="Rectangle 217">
              <a:extLst>
                <a:ext uri="{FF2B5EF4-FFF2-40B4-BE49-F238E27FC236}">
                  <a16:creationId xmlns:a16="http://schemas.microsoft.com/office/drawing/2014/main" id="{BD0B9257-4F49-4F5C-A42C-EAA690E6139E}"/>
                </a:ext>
              </a:extLst>
            </p:cNvPr>
            <p:cNvSpPr>
              <a:spLocks noChangeArrowheads="1"/>
            </p:cNvSpPr>
            <p:nvPr/>
          </p:nvSpPr>
          <p:spPr bwMode="auto">
            <a:xfrm>
              <a:off x="3970" y="2254"/>
              <a:ext cx="15" cy="16"/>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39" name="Rectangle 218">
              <a:extLst>
                <a:ext uri="{FF2B5EF4-FFF2-40B4-BE49-F238E27FC236}">
                  <a16:creationId xmlns:a16="http://schemas.microsoft.com/office/drawing/2014/main" id="{52307AC8-B24C-4B70-BAF8-0A2B318BC524}"/>
                </a:ext>
              </a:extLst>
            </p:cNvPr>
            <p:cNvSpPr>
              <a:spLocks noChangeArrowheads="1"/>
            </p:cNvSpPr>
            <p:nvPr/>
          </p:nvSpPr>
          <p:spPr bwMode="auto">
            <a:xfrm>
              <a:off x="3885" y="2098"/>
              <a:ext cx="15" cy="15"/>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40" name="Rectangle 219">
              <a:extLst>
                <a:ext uri="{FF2B5EF4-FFF2-40B4-BE49-F238E27FC236}">
                  <a16:creationId xmlns:a16="http://schemas.microsoft.com/office/drawing/2014/main" id="{6A9F2845-7972-4CE1-B9BF-5798AF51F72F}"/>
                </a:ext>
              </a:extLst>
            </p:cNvPr>
            <p:cNvSpPr>
              <a:spLocks noChangeArrowheads="1"/>
            </p:cNvSpPr>
            <p:nvPr/>
          </p:nvSpPr>
          <p:spPr bwMode="auto">
            <a:xfrm>
              <a:off x="3885" y="2138"/>
              <a:ext cx="15" cy="15"/>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41" name="Rectangle 220">
              <a:extLst>
                <a:ext uri="{FF2B5EF4-FFF2-40B4-BE49-F238E27FC236}">
                  <a16:creationId xmlns:a16="http://schemas.microsoft.com/office/drawing/2014/main" id="{611BA7D8-1A81-4998-BB90-60BB3EF9BDB2}"/>
                </a:ext>
              </a:extLst>
            </p:cNvPr>
            <p:cNvSpPr>
              <a:spLocks noChangeArrowheads="1"/>
            </p:cNvSpPr>
            <p:nvPr/>
          </p:nvSpPr>
          <p:spPr bwMode="auto">
            <a:xfrm>
              <a:off x="3885" y="2176"/>
              <a:ext cx="15" cy="15"/>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42" name="Rectangle 221">
              <a:extLst>
                <a:ext uri="{FF2B5EF4-FFF2-40B4-BE49-F238E27FC236}">
                  <a16:creationId xmlns:a16="http://schemas.microsoft.com/office/drawing/2014/main" id="{694099BE-1711-4C8F-9E3F-DC3C47E83837}"/>
                </a:ext>
              </a:extLst>
            </p:cNvPr>
            <p:cNvSpPr>
              <a:spLocks noChangeArrowheads="1"/>
            </p:cNvSpPr>
            <p:nvPr/>
          </p:nvSpPr>
          <p:spPr bwMode="auto">
            <a:xfrm>
              <a:off x="3885" y="2216"/>
              <a:ext cx="15" cy="16"/>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43" name="Rectangle 222">
              <a:extLst>
                <a:ext uri="{FF2B5EF4-FFF2-40B4-BE49-F238E27FC236}">
                  <a16:creationId xmlns:a16="http://schemas.microsoft.com/office/drawing/2014/main" id="{38AC7296-942F-440A-B2E1-DC51B1A227C4}"/>
                </a:ext>
              </a:extLst>
            </p:cNvPr>
            <p:cNvSpPr>
              <a:spLocks noChangeArrowheads="1"/>
            </p:cNvSpPr>
            <p:nvPr/>
          </p:nvSpPr>
          <p:spPr bwMode="auto">
            <a:xfrm>
              <a:off x="3885" y="2254"/>
              <a:ext cx="15" cy="16"/>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44" name="Rectangle 223">
              <a:extLst>
                <a:ext uri="{FF2B5EF4-FFF2-40B4-BE49-F238E27FC236}">
                  <a16:creationId xmlns:a16="http://schemas.microsoft.com/office/drawing/2014/main" id="{F1FF5898-725C-46D8-AEB6-4F409506C6A1}"/>
                </a:ext>
              </a:extLst>
            </p:cNvPr>
            <p:cNvSpPr>
              <a:spLocks noChangeArrowheads="1"/>
            </p:cNvSpPr>
            <p:nvPr/>
          </p:nvSpPr>
          <p:spPr bwMode="auto">
            <a:xfrm>
              <a:off x="3927" y="2098"/>
              <a:ext cx="15" cy="15"/>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45" name="Rectangle 224">
              <a:extLst>
                <a:ext uri="{FF2B5EF4-FFF2-40B4-BE49-F238E27FC236}">
                  <a16:creationId xmlns:a16="http://schemas.microsoft.com/office/drawing/2014/main" id="{50253DB0-66AA-40AB-B43F-165DD4BE8023}"/>
                </a:ext>
              </a:extLst>
            </p:cNvPr>
            <p:cNvSpPr>
              <a:spLocks noChangeArrowheads="1"/>
            </p:cNvSpPr>
            <p:nvPr/>
          </p:nvSpPr>
          <p:spPr bwMode="auto">
            <a:xfrm>
              <a:off x="3927" y="2138"/>
              <a:ext cx="15" cy="15"/>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46" name="Rectangle 225">
              <a:extLst>
                <a:ext uri="{FF2B5EF4-FFF2-40B4-BE49-F238E27FC236}">
                  <a16:creationId xmlns:a16="http://schemas.microsoft.com/office/drawing/2014/main" id="{B1D351AA-220E-4638-A377-2AB72E44EE03}"/>
                </a:ext>
              </a:extLst>
            </p:cNvPr>
            <p:cNvSpPr>
              <a:spLocks noChangeArrowheads="1"/>
            </p:cNvSpPr>
            <p:nvPr/>
          </p:nvSpPr>
          <p:spPr bwMode="auto">
            <a:xfrm>
              <a:off x="3927" y="2176"/>
              <a:ext cx="15" cy="15"/>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47" name="Rectangle 226">
              <a:extLst>
                <a:ext uri="{FF2B5EF4-FFF2-40B4-BE49-F238E27FC236}">
                  <a16:creationId xmlns:a16="http://schemas.microsoft.com/office/drawing/2014/main" id="{90A0578D-C727-4006-B937-C92CB4210CBB}"/>
                </a:ext>
              </a:extLst>
            </p:cNvPr>
            <p:cNvSpPr>
              <a:spLocks noChangeArrowheads="1"/>
            </p:cNvSpPr>
            <p:nvPr/>
          </p:nvSpPr>
          <p:spPr bwMode="auto">
            <a:xfrm>
              <a:off x="3927" y="2216"/>
              <a:ext cx="15" cy="16"/>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48" name="Rectangle 227">
              <a:extLst>
                <a:ext uri="{FF2B5EF4-FFF2-40B4-BE49-F238E27FC236}">
                  <a16:creationId xmlns:a16="http://schemas.microsoft.com/office/drawing/2014/main" id="{D09F15DC-0F5E-497E-A218-78E4F0E7836B}"/>
                </a:ext>
              </a:extLst>
            </p:cNvPr>
            <p:cNvSpPr>
              <a:spLocks noChangeArrowheads="1"/>
            </p:cNvSpPr>
            <p:nvPr/>
          </p:nvSpPr>
          <p:spPr bwMode="auto">
            <a:xfrm>
              <a:off x="3927" y="2254"/>
              <a:ext cx="15" cy="16"/>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cxnSp>
        <p:nvCxnSpPr>
          <p:cNvPr id="107" name="Straight Arrow Connector 106">
            <a:extLst>
              <a:ext uri="{FF2B5EF4-FFF2-40B4-BE49-F238E27FC236}">
                <a16:creationId xmlns:a16="http://schemas.microsoft.com/office/drawing/2014/main" id="{FEFE82E0-3254-4AB6-8255-3AB1B4BDB5DB}"/>
              </a:ext>
            </a:extLst>
          </p:cNvPr>
          <p:cNvCxnSpPr>
            <a:cxnSpLocks/>
            <a:stCxn id="89" idx="7"/>
          </p:cNvCxnSpPr>
          <p:nvPr/>
        </p:nvCxnSpPr>
        <p:spPr>
          <a:xfrm flipV="1">
            <a:off x="3029675" y="3888491"/>
            <a:ext cx="755589" cy="815956"/>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60" name="Group 207">
            <a:extLst>
              <a:ext uri="{FF2B5EF4-FFF2-40B4-BE49-F238E27FC236}">
                <a16:creationId xmlns:a16="http://schemas.microsoft.com/office/drawing/2014/main" id="{359F53F2-704B-4511-ADF1-23C027ACD669}"/>
              </a:ext>
            </a:extLst>
          </p:cNvPr>
          <p:cNvGrpSpPr>
            <a:grpSpLocks noChangeAspect="1"/>
          </p:cNvGrpSpPr>
          <p:nvPr/>
        </p:nvGrpSpPr>
        <p:grpSpPr bwMode="auto">
          <a:xfrm>
            <a:off x="8590962" y="1428750"/>
            <a:ext cx="2370257" cy="5135563"/>
            <a:chOff x="3860" y="2040"/>
            <a:chExt cx="150" cy="325"/>
          </a:xfrm>
          <a:noFill/>
        </p:grpSpPr>
        <p:sp>
          <p:nvSpPr>
            <p:cNvPr id="61" name="Rectangle 208">
              <a:extLst>
                <a:ext uri="{FF2B5EF4-FFF2-40B4-BE49-F238E27FC236}">
                  <a16:creationId xmlns:a16="http://schemas.microsoft.com/office/drawing/2014/main" id="{F5F96FC2-E182-4EB6-ADA4-C652B78AAC8E}"/>
                </a:ext>
              </a:extLst>
            </p:cNvPr>
            <p:cNvSpPr>
              <a:spLocks noChangeArrowheads="1"/>
            </p:cNvSpPr>
            <p:nvPr/>
          </p:nvSpPr>
          <p:spPr bwMode="auto">
            <a:xfrm>
              <a:off x="3860" y="2071"/>
              <a:ext cx="150" cy="294"/>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62" name="Freeform 211">
              <a:extLst>
                <a:ext uri="{FF2B5EF4-FFF2-40B4-BE49-F238E27FC236}">
                  <a16:creationId xmlns:a16="http://schemas.microsoft.com/office/drawing/2014/main" id="{1F3236B5-7F0B-4331-8E0D-2252BF9F7C5C}"/>
                </a:ext>
              </a:extLst>
            </p:cNvPr>
            <p:cNvSpPr>
              <a:spLocks/>
            </p:cNvSpPr>
            <p:nvPr/>
          </p:nvSpPr>
          <p:spPr bwMode="auto">
            <a:xfrm>
              <a:off x="3917" y="2312"/>
              <a:ext cx="36" cy="53"/>
            </a:xfrm>
            <a:custGeom>
              <a:avLst/>
              <a:gdLst>
                <a:gd name="T0" fmla="*/ 19 w 19"/>
                <a:gd name="T1" fmla="*/ 28 h 28"/>
                <a:gd name="T2" fmla="*/ 19 w 19"/>
                <a:gd name="T3" fmla="*/ 10 h 28"/>
                <a:gd name="T4" fmla="*/ 9 w 19"/>
                <a:gd name="T5" fmla="*/ 0 h 28"/>
                <a:gd name="T6" fmla="*/ 0 w 19"/>
                <a:gd name="T7" fmla="*/ 10 h 28"/>
                <a:gd name="T8" fmla="*/ 0 w 19"/>
                <a:gd name="T9" fmla="*/ 28 h 28"/>
              </a:gdLst>
              <a:ahLst/>
              <a:cxnLst>
                <a:cxn ang="0">
                  <a:pos x="T0" y="T1"/>
                </a:cxn>
                <a:cxn ang="0">
                  <a:pos x="T2" y="T3"/>
                </a:cxn>
                <a:cxn ang="0">
                  <a:pos x="T4" y="T5"/>
                </a:cxn>
                <a:cxn ang="0">
                  <a:pos x="T6" y="T7"/>
                </a:cxn>
                <a:cxn ang="0">
                  <a:pos x="T8" y="T9"/>
                </a:cxn>
              </a:cxnLst>
              <a:rect l="0" t="0" r="r" b="b"/>
              <a:pathLst>
                <a:path w="19" h="28">
                  <a:moveTo>
                    <a:pt x="19" y="28"/>
                  </a:moveTo>
                  <a:cubicBezTo>
                    <a:pt x="19" y="10"/>
                    <a:pt x="19" y="10"/>
                    <a:pt x="19" y="10"/>
                  </a:cubicBezTo>
                  <a:cubicBezTo>
                    <a:pt x="19" y="5"/>
                    <a:pt x="15" y="0"/>
                    <a:pt x="9" y="0"/>
                  </a:cubicBezTo>
                  <a:cubicBezTo>
                    <a:pt x="4" y="0"/>
                    <a:pt x="0" y="5"/>
                    <a:pt x="0" y="10"/>
                  </a:cubicBezTo>
                  <a:cubicBezTo>
                    <a:pt x="0" y="28"/>
                    <a:pt x="0" y="28"/>
                    <a:pt x="0" y="28"/>
                  </a:cubicBezTo>
                </a:path>
              </a:pathLst>
            </a:cu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63" name="Rectangle 212">
              <a:extLst>
                <a:ext uri="{FF2B5EF4-FFF2-40B4-BE49-F238E27FC236}">
                  <a16:creationId xmlns:a16="http://schemas.microsoft.com/office/drawing/2014/main" id="{BDB9342D-A06E-4446-947B-7EB80FC1522F}"/>
                </a:ext>
              </a:extLst>
            </p:cNvPr>
            <p:cNvSpPr>
              <a:spLocks noChangeArrowheads="1"/>
            </p:cNvSpPr>
            <p:nvPr/>
          </p:nvSpPr>
          <p:spPr bwMode="auto">
            <a:xfrm>
              <a:off x="3888" y="2040"/>
              <a:ext cx="42" cy="31"/>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64" name="Rectangle 213">
              <a:extLst>
                <a:ext uri="{FF2B5EF4-FFF2-40B4-BE49-F238E27FC236}">
                  <a16:creationId xmlns:a16="http://schemas.microsoft.com/office/drawing/2014/main" id="{36803883-8470-41AC-8591-09BDBF7128E7}"/>
                </a:ext>
              </a:extLst>
            </p:cNvPr>
            <p:cNvSpPr>
              <a:spLocks noChangeArrowheads="1"/>
            </p:cNvSpPr>
            <p:nvPr/>
          </p:nvSpPr>
          <p:spPr bwMode="auto">
            <a:xfrm>
              <a:off x="3970" y="2098"/>
              <a:ext cx="15" cy="15"/>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65" name="Rectangle 214">
              <a:extLst>
                <a:ext uri="{FF2B5EF4-FFF2-40B4-BE49-F238E27FC236}">
                  <a16:creationId xmlns:a16="http://schemas.microsoft.com/office/drawing/2014/main" id="{AF0ABB88-C6E4-4AEC-957E-A2F799942C4E}"/>
                </a:ext>
              </a:extLst>
            </p:cNvPr>
            <p:cNvSpPr>
              <a:spLocks noChangeArrowheads="1"/>
            </p:cNvSpPr>
            <p:nvPr/>
          </p:nvSpPr>
          <p:spPr bwMode="auto">
            <a:xfrm>
              <a:off x="3970" y="2138"/>
              <a:ext cx="15" cy="15"/>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66" name="Rectangle 215">
              <a:extLst>
                <a:ext uri="{FF2B5EF4-FFF2-40B4-BE49-F238E27FC236}">
                  <a16:creationId xmlns:a16="http://schemas.microsoft.com/office/drawing/2014/main" id="{1256DAFB-858B-4147-99A6-D58325F84A72}"/>
                </a:ext>
              </a:extLst>
            </p:cNvPr>
            <p:cNvSpPr>
              <a:spLocks noChangeArrowheads="1"/>
            </p:cNvSpPr>
            <p:nvPr/>
          </p:nvSpPr>
          <p:spPr bwMode="auto">
            <a:xfrm>
              <a:off x="3970" y="2176"/>
              <a:ext cx="15" cy="15"/>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67" name="Rectangle 216">
              <a:extLst>
                <a:ext uri="{FF2B5EF4-FFF2-40B4-BE49-F238E27FC236}">
                  <a16:creationId xmlns:a16="http://schemas.microsoft.com/office/drawing/2014/main" id="{6BAF6035-F87E-45D3-A4A0-CE7E4A44A077}"/>
                </a:ext>
              </a:extLst>
            </p:cNvPr>
            <p:cNvSpPr>
              <a:spLocks noChangeArrowheads="1"/>
            </p:cNvSpPr>
            <p:nvPr/>
          </p:nvSpPr>
          <p:spPr bwMode="auto">
            <a:xfrm>
              <a:off x="3970" y="2216"/>
              <a:ext cx="15" cy="16"/>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68" name="Rectangle 217">
              <a:extLst>
                <a:ext uri="{FF2B5EF4-FFF2-40B4-BE49-F238E27FC236}">
                  <a16:creationId xmlns:a16="http://schemas.microsoft.com/office/drawing/2014/main" id="{B43B0BFB-20EF-4E91-91EC-4167D83B4292}"/>
                </a:ext>
              </a:extLst>
            </p:cNvPr>
            <p:cNvSpPr>
              <a:spLocks noChangeArrowheads="1"/>
            </p:cNvSpPr>
            <p:nvPr/>
          </p:nvSpPr>
          <p:spPr bwMode="auto">
            <a:xfrm>
              <a:off x="3970" y="2254"/>
              <a:ext cx="15" cy="16"/>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69" name="Rectangle 218">
              <a:extLst>
                <a:ext uri="{FF2B5EF4-FFF2-40B4-BE49-F238E27FC236}">
                  <a16:creationId xmlns:a16="http://schemas.microsoft.com/office/drawing/2014/main" id="{7928DCD8-7635-478D-9D28-E06C11321556}"/>
                </a:ext>
              </a:extLst>
            </p:cNvPr>
            <p:cNvSpPr>
              <a:spLocks noChangeArrowheads="1"/>
            </p:cNvSpPr>
            <p:nvPr/>
          </p:nvSpPr>
          <p:spPr bwMode="auto">
            <a:xfrm>
              <a:off x="3885" y="2098"/>
              <a:ext cx="15" cy="15"/>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70" name="Rectangle 219">
              <a:extLst>
                <a:ext uri="{FF2B5EF4-FFF2-40B4-BE49-F238E27FC236}">
                  <a16:creationId xmlns:a16="http://schemas.microsoft.com/office/drawing/2014/main" id="{06D85507-BB7E-4C10-8C6B-483E2902176F}"/>
                </a:ext>
              </a:extLst>
            </p:cNvPr>
            <p:cNvSpPr>
              <a:spLocks noChangeArrowheads="1"/>
            </p:cNvSpPr>
            <p:nvPr/>
          </p:nvSpPr>
          <p:spPr bwMode="auto">
            <a:xfrm>
              <a:off x="3885" y="2138"/>
              <a:ext cx="15" cy="15"/>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71" name="Rectangle 220">
              <a:extLst>
                <a:ext uri="{FF2B5EF4-FFF2-40B4-BE49-F238E27FC236}">
                  <a16:creationId xmlns:a16="http://schemas.microsoft.com/office/drawing/2014/main" id="{E856FC1F-4D7D-4E87-8BED-B68CA5FB593A}"/>
                </a:ext>
              </a:extLst>
            </p:cNvPr>
            <p:cNvSpPr>
              <a:spLocks noChangeArrowheads="1"/>
            </p:cNvSpPr>
            <p:nvPr/>
          </p:nvSpPr>
          <p:spPr bwMode="auto">
            <a:xfrm>
              <a:off x="3885" y="2176"/>
              <a:ext cx="15" cy="15"/>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72" name="Rectangle 221">
              <a:extLst>
                <a:ext uri="{FF2B5EF4-FFF2-40B4-BE49-F238E27FC236}">
                  <a16:creationId xmlns:a16="http://schemas.microsoft.com/office/drawing/2014/main" id="{DF54E572-E3C0-4EB1-A9D1-9A307FAB6B64}"/>
                </a:ext>
              </a:extLst>
            </p:cNvPr>
            <p:cNvSpPr>
              <a:spLocks noChangeArrowheads="1"/>
            </p:cNvSpPr>
            <p:nvPr/>
          </p:nvSpPr>
          <p:spPr bwMode="auto">
            <a:xfrm>
              <a:off x="3885" y="2216"/>
              <a:ext cx="15" cy="16"/>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73" name="Rectangle 222">
              <a:extLst>
                <a:ext uri="{FF2B5EF4-FFF2-40B4-BE49-F238E27FC236}">
                  <a16:creationId xmlns:a16="http://schemas.microsoft.com/office/drawing/2014/main" id="{B7419A12-5138-4A3A-ABC9-84117ECD0082}"/>
                </a:ext>
              </a:extLst>
            </p:cNvPr>
            <p:cNvSpPr>
              <a:spLocks noChangeArrowheads="1"/>
            </p:cNvSpPr>
            <p:nvPr/>
          </p:nvSpPr>
          <p:spPr bwMode="auto">
            <a:xfrm>
              <a:off x="3885" y="2254"/>
              <a:ext cx="15" cy="16"/>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74" name="Rectangle 223">
              <a:extLst>
                <a:ext uri="{FF2B5EF4-FFF2-40B4-BE49-F238E27FC236}">
                  <a16:creationId xmlns:a16="http://schemas.microsoft.com/office/drawing/2014/main" id="{3F57830D-6CA3-4204-B4A7-F9FA2F5DEB4D}"/>
                </a:ext>
              </a:extLst>
            </p:cNvPr>
            <p:cNvSpPr>
              <a:spLocks noChangeArrowheads="1"/>
            </p:cNvSpPr>
            <p:nvPr/>
          </p:nvSpPr>
          <p:spPr bwMode="auto">
            <a:xfrm>
              <a:off x="3927" y="2098"/>
              <a:ext cx="15" cy="15"/>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75" name="Rectangle 224">
              <a:extLst>
                <a:ext uri="{FF2B5EF4-FFF2-40B4-BE49-F238E27FC236}">
                  <a16:creationId xmlns:a16="http://schemas.microsoft.com/office/drawing/2014/main" id="{6CD6BEAE-5238-4A28-8E8B-59D766D2FD60}"/>
                </a:ext>
              </a:extLst>
            </p:cNvPr>
            <p:cNvSpPr>
              <a:spLocks noChangeArrowheads="1"/>
            </p:cNvSpPr>
            <p:nvPr/>
          </p:nvSpPr>
          <p:spPr bwMode="auto">
            <a:xfrm>
              <a:off x="3927" y="2138"/>
              <a:ext cx="15" cy="15"/>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76" name="Rectangle 225">
              <a:extLst>
                <a:ext uri="{FF2B5EF4-FFF2-40B4-BE49-F238E27FC236}">
                  <a16:creationId xmlns:a16="http://schemas.microsoft.com/office/drawing/2014/main" id="{5EF92A67-5896-4596-8892-1463F28E2766}"/>
                </a:ext>
              </a:extLst>
            </p:cNvPr>
            <p:cNvSpPr>
              <a:spLocks noChangeArrowheads="1"/>
            </p:cNvSpPr>
            <p:nvPr/>
          </p:nvSpPr>
          <p:spPr bwMode="auto">
            <a:xfrm>
              <a:off x="3927" y="2176"/>
              <a:ext cx="15" cy="15"/>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77" name="Rectangle 226">
              <a:extLst>
                <a:ext uri="{FF2B5EF4-FFF2-40B4-BE49-F238E27FC236}">
                  <a16:creationId xmlns:a16="http://schemas.microsoft.com/office/drawing/2014/main" id="{FAA39145-8FCB-4D57-BDBB-CD57ED57A86A}"/>
                </a:ext>
              </a:extLst>
            </p:cNvPr>
            <p:cNvSpPr>
              <a:spLocks noChangeArrowheads="1"/>
            </p:cNvSpPr>
            <p:nvPr/>
          </p:nvSpPr>
          <p:spPr bwMode="auto">
            <a:xfrm>
              <a:off x="3927" y="2216"/>
              <a:ext cx="15" cy="16"/>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78" name="Rectangle 227">
              <a:extLst>
                <a:ext uri="{FF2B5EF4-FFF2-40B4-BE49-F238E27FC236}">
                  <a16:creationId xmlns:a16="http://schemas.microsoft.com/office/drawing/2014/main" id="{9D0D3EA0-DCCB-4A0D-A4CC-2785A61F9673}"/>
                </a:ext>
              </a:extLst>
            </p:cNvPr>
            <p:cNvSpPr>
              <a:spLocks noChangeArrowheads="1"/>
            </p:cNvSpPr>
            <p:nvPr/>
          </p:nvSpPr>
          <p:spPr bwMode="auto">
            <a:xfrm>
              <a:off x="3927" y="2254"/>
              <a:ext cx="15" cy="16"/>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sp>
        <p:nvSpPr>
          <p:cNvPr id="2" name="Title 1">
            <a:extLst>
              <a:ext uri="{FF2B5EF4-FFF2-40B4-BE49-F238E27FC236}">
                <a16:creationId xmlns:a16="http://schemas.microsoft.com/office/drawing/2014/main" id="{4C484D8F-F2C2-4E99-8262-1B5126EF2AF4}"/>
              </a:ext>
            </a:extLst>
          </p:cNvPr>
          <p:cNvSpPr>
            <a:spLocks noGrp="1"/>
          </p:cNvSpPr>
          <p:nvPr>
            <p:ph type="title"/>
          </p:nvPr>
        </p:nvSpPr>
        <p:spPr/>
        <p:txBody>
          <a:bodyPr/>
          <a:lstStyle/>
          <a:p>
            <a:r>
              <a:rPr lang="en-US" dirty="0"/>
              <a:t>External Identities (aka B2B) </a:t>
            </a:r>
          </a:p>
        </p:txBody>
      </p:sp>
      <p:grpSp>
        <p:nvGrpSpPr>
          <p:cNvPr id="19" name="Group 18">
            <a:extLst>
              <a:ext uri="{FF2B5EF4-FFF2-40B4-BE49-F238E27FC236}">
                <a16:creationId xmlns:a16="http://schemas.microsoft.com/office/drawing/2014/main" id="{56CD3F94-B837-4BA3-BB38-C9E40BB25DFF}"/>
              </a:ext>
            </a:extLst>
          </p:cNvPr>
          <p:cNvGrpSpPr/>
          <p:nvPr/>
        </p:nvGrpSpPr>
        <p:grpSpPr>
          <a:xfrm>
            <a:off x="1423275" y="2144631"/>
            <a:ext cx="1655064" cy="1655064"/>
            <a:chOff x="1675884" y="3199139"/>
            <a:chExt cx="986281" cy="986281"/>
          </a:xfrm>
          <a:solidFill>
            <a:schemeClr val="tx2">
              <a:lumMod val="20000"/>
              <a:lumOff val="80000"/>
            </a:schemeClr>
          </a:solidFill>
        </p:grpSpPr>
        <p:sp>
          <p:nvSpPr>
            <p:cNvPr id="20" name="Oval 19">
              <a:extLst>
                <a:ext uri="{FF2B5EF4-FFF2-40B4-BE49-F238E27FC236}">
                  <a16:creationId xmlns:a16="http://schemas.microsoft.com/office/drawing/2014/main" id="{1E6FC44B-2EEA-4D9E-873A-CD15E9B50BB0}"/>
                </a:ext>
              </a:extLst>
            </p:cNvPr>
            <p:cNvSpPr/>
            <p:nvPr/>
          </p:nvSpPr>
          <p:spPr bwMode="auto">
            <a:xfrm>
              <a:off x="1675884" y="3199139"/>
              <a:ext cx="986281" cy="986281"/>
            </a:xfrm>
            <a:prstGeom prst="ellipse">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nvGrpSpPr>
            <p:cNvPr id="21" name="Group 20">
              <a:extLst>
                <a:ext uri="{FF2B5EF4-FFF2-40B4-BE49-F238E27FC236}">
                  <a16:creationId xmlns:a16="http://schemas.microsoft.com/office/drawing/2014/main" id="{51FEABE7-AE57-4716-B0AD-67FC83310CD2}"/>
                </a:ext>
              </a:extLst>
            </p:cNvPr>
            <p:cNvGrpSpPr/>
            <p:nvPr/>
          </p:nvGrpSpPr>
          <p:grpSpPr>
            <a:xfrm>
              <a:off x="1833837" y="3421671"/>
              <a:ext cx="670376" cy="541218"/>
              <a:chOff x="1124660" y="2438555"/>
              <a:chExt cx="1323363" cy="1068399"/>
            </a:xfrm>
            <a:grpFill/>
          </p:grpSpPr>
          <p:sp>
            <p:nvSpPr>
              <p:cNvPr id="22" name="Freeform 5">
                <a:extLst>
                  <a:ext uri="{FF2B5EF4-FFF2-40B4-BE49-F238E27FC236}">
                    <a16:creationId xmlns:a16="http://schemas.microsoft.com/office/drawing/2014/main" id="{22DF074B-C3D4-404D-8D59-F04308482667}"/>
                  </a:ext>
                </a:extLst>
              </p:cNvPr>
              <p:cNvSpPr>
                <a:spLocks noEditPoints="1"/>
              </p:cNvSpPr>
              <p:nvPr/>
            </p:nvSpPr>
            <p:spPr bwMode="auto">
              <a:xfrm>
                <a:off x="1610118" y="2948250"/>
                <a:ext cx="837905" cy="558704"/>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grpFill/>
              <a:ln w="12700" cap="flat">
                <a:solidFill>
                  <a:schemeClr val="accent1"/>
                </a:solidFill>
                <a:prstDash val="solid"/>
                <a:miter lim="800000"/>
                <a:headEnd/>
                <a:tailEnd/>
              </a:ln>
            </p:spPr>
            <p:txBody>
              <a:bodyPr vert="horz" wrap="square" lIns="87880" tIns="43940" rIns="87880" bIns="43940" numCol="1" anchor="t" anchorCtr="0" compatLnSpc="1">
                <a:prstTxWarp prst="textNoShape">
                  <a:avLst/>
                </a:prstTxWarp>
              </a:bodyPr>
              <a:lstStyle/>
              <a:p>
                <a:pPr defTabSz="878727">
                  <a:defRPr/>
                </a:pPr>
                <a:endParaRPr lang="en-US" sz="1730" kern="0">
                  <a:solidFill>
                    <a:sysClr val="windowText" lastClr="000000"/>
                  </a:solidFill>
                </a:endParaRPr>
              </a:p>
            </p:txBody>
          </p:sp>
          <p:grpSp>
            <p:nvGrpSpPr>
              <p:cNvPr id="23" name="Group 22">
                <a:extLst>
                  <a:ext uri="{FF2B5EF4-FFF2-40B4-BE49-F238E27FC236}">
                    <a16:creationId xmlns:a16="http://schemas.microsoft.com/office/drawing/2014/main" id="{B6716EC8-AC6B-44A0-8BD9-6D66A55BA528}"/>
                  </a:ext>
                </a:extLst>
              </p:cNvPr>
              <p:cNvGrpSpPr/>
              <p:nvPr/>
            </p:nvGrpSpPr>
            <p:grpSpPr>
              <a:xfrm>
                <a:off x="1124660" y="2438555"/>
                <a:ext cx="593820" cy="706058"/>
                <a:chOff x="6447047" y="5804307"/>
                <a:chExt cx="414034" cy="492291"/>
              </a:xfrm>
              <a:grpFill/>
            </p:grpSpPr>
            <p:sp>
              <p:nvSpPr>
                <p:cNvPr id="29" name="Freeform 9">
                  <a:extLst>
                    <a:ext uri="{FF2B5EF4-FFF2-40B4-BE49-F238E27FC236}">
                      <a16:creationId xmlns:a16="http://schemas.microsoft.com/office/drawing/2014/main" id="{EE647BA4-83E5-4555-B44A-0C68B23B23DF}"/>
                    </a:ext>
                  </a:extLst>
                </p:cNvPr>
                <p:cNvSpPr>
                  <a:spLocks/>
                </p:cNvSpPr>
                <p:nvPr/>
              </p:nvSpPr>
              <p:spPr bwMode="auto">
                <a:xfrm>
                  <a:off x="6447047" y="6094541"/>
                  <a:ext cx="414034" cy="202057"/>
                </a:xfrm>
                <a:custGeom>
                  <a:avLst/>
                  <a:gdLst>
                    <a:gd name="T0" fmla="*/ 56 w 56"/>
                    <a:gd name="T1" fmla="*/ 28 h 28"/>
                    <a:gd name="T2" fmla="*/ 28 w 56"/>
                    <a:gd name="T3" fmla="*/ 0 h 28"/>
                    <a:gd name="T4" fmla="*/ 0 w 56"/>
                    <a:gd name="T5" fmla="*/ 28 h 28"/>
                  </a:gdLst>
                  <a:ahLst/>
                  <a:cxnLst>
                    <a:cxn ang="0">
                      <a:pos x="T0" y="T1"/>
                    </a:cxn>
                    <a:cxn ang="0">
                      <a:pos x="T2" y="T3"/>
                    </a:cxn>
                    <a:cxn ang="0">
                      <a:pos x="T4" y="T5"/>
                    </a:cxn>
                  </a:cxnLst>
                  <a:rect l="0" t="0" r="r" b="b"/>
                  <a:pathLst>
                    <a:path w="56" h="28">
                      <a:moveTo>
                        <a:pt x="56" y="28"/>
                      </a:moveTo>
                      <a:cubicBezTo>
                        <a:pt x="56" y="13"/>
                        <a:pt x="44" y="0"/>
                        <a:pt x="28" y="0"/>
                      </a:cubicBezTo>
                      <a:cubicBezTo>
                        <a:pt x="12" y="0"/>
                        <a:pt x="0" y="13"/>
                        <a:pt x="0" y="28"/>
                      </a:cubicBezTo>
                    </a:path>
                  </a:pathLst>
                </a:custGeom>
                <a:grpFill/>
                <a:ln w="12700" cap="flat">
                  <a:solidFill>
                    <a:schemeClr val="accent1"/>
                  </a:solidFill>
                  <a:prstDash val="solid"/>
                  <a:miter lim="800000"/>
                  <a:headEnd/>
                  <a:tailEnd/>
                </a:ln>
              </p:spPr>
              <p:txBody>
                <a:bodyPr vert="horz" wrap="square" lIns="91427" tIns="45713" rIns="91427" bIns="45713" numCol="1" anchor="t" anchorCtr="0" compatLnSpc="1">
                  <a:prstTxWarp prst="textNoShape">
                    <a:avLst/>
                  </a:prstTxWarp>
                </a:bodyPr>
                <a:lstStyle/>
                <a:p>
                  <a:pPr defTabSz="896386">
                    <a:defRPr/>
                  </a:pPr>
                  <a:endParaRPr lang="en-US" sz="1800" kern="0">
                    <a:solidFill>
                      <a:srgbClr val="353535"/>
                    </a:solidFill>
                  </a:endParaRPr>
                </a:p>
              </p:txBody>
            </p:sp>
            <p:sp>
              <p:nvSpPr>
                <p:cNvPr id="30" name="Oval 29">
                  <a:extLst>
                    <a:ext uri="{FF2B5EF4-FFF2-40B4-BE49-F238E27FC236}">
                      <a16:creationId xmlns:a16="http://schemas.microsoft.com/office/drawing/2014/main" id="{2440525C-D24D-4468-A2AF-27B3F985DFC3}"/>
                    </a:ext>
                  </a:extLst>
                </p:cNvPr>
                <p:cNvSpPr>
                  <a:spLocks noChangeArrowheads="1"/>
                </p:cNvSpPr>
                <p:nvPr/>
              </p:nvSpPr>
              <p:spPr bwMode="auto">
                <a:xfrm>
                  <a:off x="6507270" y="5804307"/>
                  <a:ext cx="293587" cy="290228"/>
                </a:xfrm>
                <a:prstGeom prst="ellipse">
                  <a:avLst/>
                </a:prstGeom>
                <a:grpFill/>
                <a:ln w="12700" cap="flat">
                  <a:solidFill>
                    <a:schemeClr val="accent1"/>
                  </a:solidFill>
                  <a:prstDash val="solid"/>
                  <a:miter lim="800000"/>
                  <a:headEnd/>
                  <a:tailEnd/>
                </a:ln>
              </p:spPr>
              <p:txBody>
                <a:bodyPr vert="horz" wrap="square" lIns="91427" tIns="45713" rIns="91427" bIns="45713" numCol="1" anchor="t" anchorCtr="0" compatLnSpc="1">
                  <a:prstTxWarp prst="textNoShape">
                    <a:avLst/>
                  </a:prstTxWarp>
                </a:bodyPr>
                <a:lstStyle/>
                <a:p>
                  <a:pPr defTabSz="896386">
                    <a:defRPr/>
                  </a:pPr>
                  <a:endParaRPr lang="en-US" sz="1800" kern="0">
                    <a:solidFill>
                      <a:srgbClr val="353535"/>
                    </a:solidFill>
                  </a:endParaRPr>
                </a:p>
              </p:txBody>
            </p:sp>
          </p:grpSp>
        </p:grpSp>
      </p:grpSp>
      <p:sp>
        <p:nvSpPr>
          <p:cNvPr id="10" name="TextBox 9">
            <a:extLst>
              <a:ext uri="{FF2B5EF4-FFF2-40B4-BE49-F238E27FC236}">
                <a16:creationId xmlns:a16="http://schemas.microsoft.com/office/drawing/2014/main" id="{03148B4F-4B1E-48CC-97A2-14E71A967CE7}"/>
              </a:ext>
            </a:extLst>
          </p:cNvPr>
          <p:cNvSpPr txBox="1"/>
          <p:nvPr/>
        </p:nvSpPr>
        <p:spPr>
          <a:xfrm>
            <a:off x="1523370" y="3845533"/>
            <a:ext cx="1454874" cy="215444"/>
          </a:xfrm>
          <a:prstGeom prst="rect">
            <a:avLst/>
          </a:prstGeom>
          <a:noFill/>
        </p:spPr>
        <p:txBody>
          <a:bodyPr wrap="square" lIns="0" tIns="0" rIns="0" bIns="0" rtlCol="0">
            <a:spAutoFit/>
          </a:bodyPr>
          <a:lstStyle/>
          <a:p>
            <a:pPr algn="ctr"/>
            <a:r>
              <a:rPr lang="en-US" sz="1400" dirty="0">
                <a:gradFill>
                  <a:gsLst>
                    <a:gs pos="2917">
                      <a:schemeClr val="tx1"/>
                    </a:gs>
                    <a:gs pos="30000">
                      <a:schemeClr val="tx1"/>
                    </a:gs>
                  </a:gsLst>
                  <a:lin ang="5400000" scaled="0"/>
                </a:gradFill>
              </a:rPr>
              <a:t>User A</a:t>
            </a:r>
          </a:p>
        </p:txBody>
      </p:sp>
      <p:sp>
        <p:nvSpPr>
          <p:cNvPr id="86" name="Rectangle 85">
            <a:extLst>
              <a:ext uri="{FF2B5EF4-FFF2-40B4-BE49-F238E27FC236}">
                <a16:creationId xmlns:a16="http://schemas.microsoft.com/office/drawing/2014/main" id="{9A137737-C68D-42A4-893F-E39DD673E196}"/>
              </a:ext>
            </a:extLst>
          </p:cNvPr>
          <p:cNvSpPr/>
          <p:nvPr/>
        </p:nvSpPr>
        <p:spPr>
          <a:xfrm>
            <a:off x="2171798" y="1587252"/>
            <a:ext cx="1264137" cy="659537"/>
          </a:xfrm>
          <a:prstGeom prst="rect">
            <a:avLst/>
          </a:prstGeom>
          <a:noFill/>
          <a:ln>
            <a:noFill/>
          </a:ln>
        </p:spPr>
        <p:txBody>
          <a:bodyPr wrap="square" lIns="0" tIns="0" rIns="0" bIns="0" anchor="t" anchorCtr="1">
            <a:noAutofit/>
          </a:bodyPr>
          <a:lstStyle/>
          <a:p>
            <a:pPr defTabSz="878441" fontAlgn="base">
              <a:lnSpc>
                <a:spcPct val="90000"/>
              </a:lnSpc>
              <a:spcBef>
                <a:spcPts val="1200"/>
              </a:spcBef>
              <a:spcAft>
                <a:spcPct val="0"/>
              </a:spcAft>
              <a:defRPr/>
            </a:pPr>
            <a:r>
              <a:rPr lang="en-US" sz="2000" spc="-29" dirty="0" err="1">
                <a:solidFill>
                  <a:srgbClr val="505050"/>
                </a:solidFill>
                <a:ea typeface="Segoe UI" pitchFamily="34" charset="0"/>
                <a:cs typeface="Segoe UI" pitchFamily="34" charset="0"/>
              </a:rPr>
              <a:t>Adatum</a:t>
            </a:r>
            <a:endParaRPr lang="en-US" sz="2000" spc="-29" dirty="0">
              <a:solidFill>
                <a:srgbClr val="505050"/>
              </a:solidFill>
              <a:ea typeface="Segoe UI" pitchFamily="34" charset="0"/>
              <a:cs typeface="Segoe UI" pitchFamily="34" charset="0"/>
            </a:endParaRPr>
          </a:p>
        </p:txBody>
      </p:sp>
      <p:sp>
        <p:nvSpPr>
          <p:cNvPr id="87" name="Rectangle 86">
            <a:extLst>
              <a:ext uri="{FF2B5EF4-FFF2-40B4-BE49-F238E27FC236}">
                <a16:creationId xmlns:a16="http://schemas.microsoft.com/office/drawing/2014/main" id="{D8EFF3EF-655E-436E-8D10-0436F000F0A4}"/>
              </a:ext>
            </a:extLst>
          </p:cNvPr>
          <p:cNvSpPr/>
          <p:nvPr/>
        </p:nvSpPr>
        <p:spPr>
          <a:xfrm>
            <a:off x="9697081" y="1587252"/>
            <a:ext cx="1264137" cy="659537"/>
          </a:xfrm>
          <a:prstGeom prst="rect">
            <a:avLst/>
          </a:prstGeom>
          <a:noFill/>
          <a:ln>
            <a:noFill/>
          </a:ln>
        </p:spPr>
        <p:txBody>
          <a:bodyPr wrap="square" lIns="0" tIns="0" rIns="0" bIns="0" anchor="t" anchorCtr="1">
            <a:noAutofit/>
          </a:bodyPr>
          <a:lstStyle/>
          <a:p>
            <a:pPr defTabSz="878441" fontAlgn="base">
              <a:lnSpc>
                <a:spcPct val="90000"/>
              </a:lnSpc>
              <a:spcBef>
                <a:spcPts val="1200"/>
              </a:spcBef>
              <a:spcAft>
                <a:spcPct val="0"/>
              </a:spcAft>
              <a:defRPr/>
            </a:pPr>
            <a:r>
              <a:rPr lang="en-US" sz="2000" spc="-29" dirty="0">
                <a:solidFill>
                  <a:srgbClr val="505050"/>
                </a:solidFill>
                <a:ea typeface="Segoe UI" pitchFamily="34" charset="0"/>
                <a:cs typeface="Segoe UI" pitchFamily="34" charset="0"/>
              </a:rPr>
              <a:t>Contoso</a:t>
            </a:r>
          </a:p>
        </p:txBody>
      </p:sp>
      <p:grpSp>
        <p:nvGrpSpPr>
          <p:cNvPr id="91" name="Group 90">
            <a:extLst>
              <a:ext uri="{FF2B5EF4-FFF2-40B4-BE49-F238E27FC236}">
                <a16:creationId xmlns:a16="http://schemas.microsoft.com/office/drawing/2014/main" id="{160A6548-0C44-4FFD-833A-5C40DBE3C0EA}"/>
              </a:ext>
            </a:extLst>
          </p:cNvPr>
          <p:cNvGrpSpPr/>
          <p:nvPr/>
        </p:nvGrpSpPr>
        <p:grpSpPr>
          <a:xfrm>
            <a:off x="3665232" y="3279894"/>
            <a:ext cx="1818898" cy="1060656"/>
            <a:chOff x="3441994" y="2445082"/>
            <a:chExt cx="1818898" cy="1060656"/>
          </a:xfrm>
        </p:grpSpPr>
        <p:sp>
          <p:nvSpPr>
            <p:cNvPr id="92" name="CRMArticles_EFF5" title="Icon of two documents stacked together with writing on them">
              <a:extLst>
                <a:ext uri="{FF2B5EF4-FFF2-40B4-BE49-F238E27FC236}">
                  <a16:creationId xmlns:a16="http://schemas.microsoft.com/office/drawing/2014/main" id="{704DAB10-2B1A-480F-89D9-94E5FADBBBEE}"/>
                </a:ext>
              </a:extLst>
            </p:cNvPr>
            <p:cNvSpPr>
              <a:spLocks noChangeAspect="1" noEditPoints="1"/>
            </p:cNvSpPr>
            <p:nvPr/>
          </p:nvSpPr>
          <p:spPr bwMode="auto">
            <a:xfrm>
              <a:off x="4111480" y="2445082"/>
              <a:ext cx="479926" cy="553998"/>
            </a:xfrm>
            <a:custGeom>
              <a:avLst/>
              <a:gdLst>
                <a:gd name="T0" fmla="*/ 551 w 3583"/>
                <a:gd name="T1" fmla="*/ 3585 h 4136"/>
                <a:gd name="T2" fmla="*/ 0 w 3583"/>
                <a:gd name="T3" fmla="*/ 3585 h 4136"/>
                <a:gd name="T4" fmla="*/ 0 w 3583"/>
                <a:gd name="T5" fmla="*/ 0 h 4136"/>
                <a:gd name="T6" fmla="*/ 3033 w 3583"/>
                <a:gd name="T7" fmla="*/ 0 h 4136"/>
                <a:gd name="T8" fmla="*/ 3033 w 3583"/>
                <a:gd name="T9" fmla="*/ 1103 h 4136"/>
                <a:gd name="T10" fmla="*/ 2480 w 3583"/>
                <a:gd name="T11" fmla="*/ 551 h 4136"/>
                <a:gd name="T12" fmla="*/ 2480 w 3583"/>
                <a:gd name="T13" fmla="*/ 1654 h 4136"/>
                <a:gd name="T14" fmla="*/ 3583 w 3583"/>
                <a:gd name="T15" fmla="*/ 1654 h 4136"/>
                <a:gd name="T16" fmla="*/ 3583 w 3583"/>
                <a:gd name="T17" fmla="*/ 1654 h 4136"/>
                <a:gd name="T18" fmla="*/ 2480 w 3583"/>
                <a:gd name="T19" fmla="*/ 551 h 4136"/>
                <a:gd name="T20" fmla="*/ 551 w 3583"/>
                <a:gd name="T21" fmla="*/ 551 h 4136"/>
                <a:gd name="T22" fmla="*/ 551 w 3583"/>
                <a:gd name="T23" fmla="*/ 4136 h 4136"/>
                <a:gd name="T24" fmla="*/ 3583 w 3583"/>
                <a:gd name="T25" fmla="*/ 4136 h 4136"/>
                <a:gd name="T26" fmla="*/ 3583 w 3583"/>
                <a:gd name="T27" fmla="*/ 1654 h 4136"/>
                <a:gd name="T28" fmla="*/ 965 w 3583"/>
                <a:gd name="T29" fmla="*/ 2757 h 4136"/>
                <a:gd name="T30" fmla="*/ 2894 w 3583"/>
                <a:gd name="T31" fmla="*/ 2757 h 4136"/>
                <a:gd name="T32" fmla="*/ 965 w 3583"/>
                <a:gd name="T33" fmla="*/ 2206 h 4136"/>
                <a:gd name="T34" fmla="*/ 2894 w 3583"/>
                <a:gd name="T35" fmla="*/ 2206 h 4136"/>
                <a:gd name="T36" fmla="*/ 965 w 3583"/>
                <a:gd name="T37" fmla="*/ 1654 h 4136"/>
                <a:gd name="T38" fmla="*/ 2068 w 3583"/>
                <a:gd name="T39" fmla="*/ 1654 h 4136"/>
                <a:gd name="T40" fmla="*/ 965 w 3583"/>
                <a:gd name="T41" fmla="*/ 1103 h 4136"/>
                <a:gd name="T42" fmla="*/ 2068 w 3583"/>
                <a:gd name="T43" fmla="*/ 1103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3" h="4136">
                  <a:moveTo>
                    <a:pt x="551" y="3585"/>
                  </a:moveTo>
                  <a:lnTo>
                    <a:pt x="0" y="3585"/>
                  </a:lnTo>
                  <a:lnTo>
                    <a:pt x="0" y="0"/>
                  </a:lnTo>
                  <a:lnTo>
                    <a:pt x="3033" y="0"/>
                  </a:lnTo>
                  <a:lnTo>
                    <a:pt x="3033" y="1103"/>
                  </a:lnTo>
                  <a:moveTo>
                    <a:pt x="2480" y="551"/>
                  </a:moveTo>
                  <a:lnTo>
                    <a:pt x="2480" y="1654"/>
                  </a:lnTo>
                  <a:lnTo>
                    <a:pt x="3583" y="1654"/>
                  </a:lnTo>
                  <a:moveTo>
                    <a:pt x="3583" y="1654"/>
                  </a:moveTo>
                  <a:lnTo>
                    <a:pt x="2480" y="551"/>
                  </a:lnTo>
                  <a:lnTo>
                    <a:pt x="551" y="551"/>
                  </a:lnTo>
                  <a:lnTo>
                    <a:pt x="551" y="4136"/>
                  </a:lnTo>
                  <a:lnTo>
                    <a:pt x="3583" y="4136"/>
                  </a:lnTo>
                  <a:lnTo>
                    <a:pt x="3583" y="1654"/>
                  </a:lnTo>
                  <a:moveTo>
                    <a:pt x="965" y="2757"/>
                  </a:moveTo>
                  <a:lnTo>
                    <a:pt x="2894" y="2757"/>
                  </a:lnTo>
                  <a:moveTo>
                    <a:pt x="965" y="2206"/>
                  </a:moveTo>
                  <a:lnTo>
                    <a:pt x="2894" y="2206"/>
                  </a:lnTo>
                  <a:moveTo>
                    <a:pt x="965" y="1654"/>
                  </a:moveTo>
                  <a:lnTo>
                    <a:pt x="2068" y="1654"/>
                  </a:lnTo>
                  <a:moveTo>
                    <a:pt x="965" y="1103"/>
                  </a:moveTo>
                  <a:lnTo>
                    <a:pt x="2068" y="1103"/>
                  </a:lnTo>
                </a:path>
              </a:pathLst>
            </a:custGeom>
            <a:noFill/>
            <a:ln w="127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endParaRPr lang="en-US"/>
            </a:p>
          </p:txBody>
        </p:sp>
        <p:sp>
          <p:nvSpPr>
            <p:cNvPr id="93" name="TextBox 92">
              <a:extLst>
                <a:ext uri="{FF2B5EF4-FFF2-40B4-BE49-F238E27FC236}">
                  <a16:creationId xmlns:a16="http://schemas.microsoft.com/office/drawing/2014/main" id="{242E9C0C-CBD7-4567-8BCD-4577BAF60D7A}"/>
                </a:ext>
              </a:extLst>
            </p:cNvPr>
            <p:cNvSpPr txBox="1"/>
            <p:nvPr/>
          </p:nvSpPr>
          <p:spPr>
            <a:xfrm>
              <a:off x="3441994" y="3074851"/>
              <a:ext cx="1818898" cy="430887"/>
            </a:xfrm>
            <a:prstGeom prst="rect">
              <a:avLst/>
            </a:prstGeom>
            <a:noFill/>
          </p:spPr>
          <p:txBody>
            <a:bodyPr wrap="square" lIns="0" tIns="0" rIns="0" bIns="0" rtlCol="0">
              <a:spAutoFit/>
            </a:bodyPr>
            <a:lstStyle/>
            <a:p>
              <a:pPr algn="ctr"/>
              <a:r>
                <a:rPr lang="en-US" sz="1400" dirty="0" err="1">
                  <a:gradFill>
                    <a:gsLst>
                      <a:gs pos="2917">
                        <a:schemeClr val="tx1"/>
                      </a:gs>
                      <a:gs pos="30000">
                        <a:schemeClr val="tx1"/>
                      </a:gs>
                    </a:gsLst>
                    <a:lin ang="5400000" scaled="0"/>
                  </a:gradFill>
                </a:rPr>
                <a:t>Adatum</a:t>
              </a:r>
              <a:r>
                <a:rPr lang="en-US" sz="1400" dirty="0">
                  <a:gradFill>
                    <a:gsLst>
                      <a:gs pos="2917">
                        <a:schemeClr val="tx1"/>
                      </a:gs>
                      <a:gs pos="30000">
                        <a:schemeClr val="tx1"/>
                      </a:gs>
                    </a:gsLst>
                    <a:lin ang="5400000" scaled="0"/>
                  </a:gradFill>
                </a:rPr>
                <a:t> </a:t>
              </a:r>
              <a:br>
                <a:rPr lang="en-US" sz="1400" dirty="0">
                  <a:gradFill>
                    <a:gsLst>
                      <a:gs pos="2917">
                        <a:schemeClr val="tx1"/>
                      </a:gs>
                      <a:gs pos="30000">
                        <a:schemeClr val="tx1"/>
                      </a:gs>
                    </a:gsLst>
                    <a:lin ang="5400000" scaled="0"/>
                  </a:gradFill>
                </a:rPr>
              </a:br>
              <a:r>
                <a:rPr lang="en-US" sz="1400" dirty="0">
                  <a:gradFill>
                    <a:gsLst>
                      <a:gs pos="2917">
                        <a:schemeClr val="tx1"/>
                      </a:gs>
                      <a:gs pos="30000">
                        <a:schemeClr val="tx1"/>
                      </a:gs>
                    </a:gsLst>
                    <a:lin ang="5400000" scaled="0"/>
                  </a:gradFill>
                </a:rPr>
                <a:t>Data</a:t>
              </a:r>
            </a:p>
          </p:txBody>
        </p:sp>
      </p:grpSp>
      <p:cxnSp>
        <p:nvCxnSpPr>
          <p:cNvPr id="94" name="Straight Arrow Connector 93">
            <a:extLst>
              <a:ext uri="{FF2B5EF4-FFF2-40B4-BE49-F238E27FC236}">
                <a16:creationId xmlns:a16="http://schemas.microsoft.com/office/drawing/2014/main" id="{96B1BA1A-20EF-424C-9D06-63881E5A491E}"/>
              </a:ext>
            </a:extLst>
          </p:cNvPr>
          <p:cNvCxnSpPr>
            <a:cxnSpLocks/>
          </p:cNvCxnSpPr>
          <p:nvPr/>
        </p:nvCxnSpPr>
        <p:spPr>
          <a:xfrm flipV="1">
            <a:off x="3078339" y="2963611"/>
            <a:ext cx="884061" cy="8552"/>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C7C2479B-68F8-AA6F-94C4-D51967777AF3}"/>
              </a:ext>
            </a:extLst>
          </p:cNvPr>
          <p:cNvGrpSpPr/>
          <p:nvPr/>
        </p:nvGrpSpPr>
        <p:grpSpPr>
          <a:xfrm>
            <a:off x="8986005" y="3443101"/>
            <a:ext cx="1655064" cy="1924899"/>
            <a:chOff x="8951687" y="2136078"/>
            <a:chExt cx="1655064" cy="1924899"/>
          </a:xfrm>
        </p:grpSpPr>
        <p:grpSp>
          <p:nvGrpSpPr>
            <p:cNvPr id="3" name="Group 2">
              <a:extLst>
                <a:ext uri="{FF2B5EF4-FFF2-40B4-BE49-F238E27FC236}">
                  <a16:creationId xmlns:a16="http://schemas.microsoft.com/office/drawing/2014/main" id="{CDB93482-19A6-4DE1-892E-C7CA98B93206}"/>
                </a:ext>
              </a:extLst>
            </p:cNvPr>
            <p:cNvGrpSpPr/>
            <p:nvPr/>
          </p:nvGrpSpPr>
          <p:grpSpPr>
            <a:xfrm>
              <a:off x="8951687" y="2136078"/>
              <a:ext cx="1655064" cy="1924899"/>
              <a:chOff x="8951687" y="2136078"/>
              <a:chExt cx="1655064" cy="1924899"/>
            </a:xfrm>
          </p:grpSpPr>
          <p:grpSp>
            <p:nvGrpSpPr>
              <p:cNvPr id="79" name="Group 78">
                <a:extLst>
                  <a:ext uri="{FF2B5EF4-FFF2-40B4-BE49-F238E27FC236}">
                    <a16:creationId xmlns:a16="http://schemas.microsoft.com/office/drawing/2014/main" id="{0D9CA2FA-6BD1-41AD-AD23-1E11BE849489}"/>
                  </a:ext>
                </a:extLst>
              </p:cNvPr>
              <p:cNvGrpSpPr/>
              <p:nvPr/>
            </p:nvGrpSpPr>
            <p:grpSpPr>
              <a:xfrm>
                <a:off x="8951687" y="2136078"/>
                <a:ext cx="1655064" cy="1655064"/>
                <a:chOff x="1675884" y="3199139"/>
                <a:chExt cx="986281" cy="986281"/>
              </a:xfrm>
            </p:grpSpPr>
            <p:sp>
              <p:nvSpPr>
                <p:cNvPr id="80" name="Oval 79">
                  <a:extLst>
                    <a:ext uri="{FF2B5EF4-FFF2-40B4-BE49-F238E27FC236}">
                      <a16:creationId xmlns:a16="http://schemas.microsoft.com/office/drawing/2014/main" id="{1C105CEA-2D69-45C8-8F70-3821C7C07AF0}"/>
                    </a:ext>
                  </a:extLst>
                </p:cNvPr>
                <p:cNvSpPr/>
                <p:nvPr/>
              </p:nvSpPr>
              <p:spPr bwMode="auto">
                <a:xfrm>
                  <a:off x="1675884" y="3199139"/>
                  <a:ext cx="986281" cy="986281"/>
                </a:xfrm>
                <a:prstGeom prst="ellipse">
                  <a:avLst/>
                </a:prstGeom>
                <a:solidFill>
                  <a:schemeClr val="bg1"/>
                </a:solidFill>
                <a:ln w="9525" cap="sq">
                  <a:solidFill>
                    <a:schemeClr val="bg2">
                      <a:lumMod val="75000"/>
                    </a:schemeClr>
                  </a:solidFill>
                  <a:prstDash val="sysDot"/>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nvGrpSpPr>
                <p:cNvPr id="81" name="Group 80">
                  <a:extLst>
                    <a:ext uri="{FF2B5EF4-FFF2-40B4-BE49-F238E27FC236}">
                      <a16:creationId xmlns:a16="http://schemas.microsoft.com/office/drawing/2014/main" id="{4D55CD2F-3205-424F-BC48-54CACC8168A2}"/>
                    </a:ext>
                  </a:extLst>
                </p:cNvPr>
                <p:cNvGrpSpPr/>
                <p:nvPr/>
              </p:nvGrpSpPr>
              <p:grpSpPr>
                <a:xfrm>
                  <a:off x="1833837" y="3421671"/>
                  <a:ext cx="670376" cy="541218"/>
                  <a:chOff x="1124660" y="2438555"/>
                  <a:chExt cx="1323363" cy="1068399"/>
                </a:xfrm>
              </p:grpSpPr>
              <p:sp>
                <p:nvSpPr>
                  <p:cNvPr id="82" name="Freeform 5">
                    <a:extLst>
                      <a:ext uri="{FF2B5EF4-FFF2-40B4-BE49-F238E27FC236}">
                        <a16:creationId xmlns:a16="http://schemas.microsoft.com/office/drawing/2014/main" id="{9B1ED0BF-8141-457B-B151-B557A4CB06DC}"/>
                      </a:ext>
                    </a:extLst>
                  </p:cNvPr>
                  <p:cNvSpPr>
                    <a:spLocks noEditPoints="1"/>
                  </p:cNvSpPr>
                  <p:nvPr/>
                </p:nvSpPr>
                <p:spPr bwMode="auto">
                  <a:xfrm>
                    <a:off x="1610118" y="2948250"/>
                    <a:ext cx="837905" cy="558704"/>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2700" cap="flat">
                    <a:solidFill>
                      <a:schemeClr val="accent1"/>
                    </a:solidFill>
                    <a:prstDash val="sysDot"/>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defTabSz="878727">
                      <a:defRPr/>
                    </a:pPr>
                    <a:endParaRPr lang="en-US" sz="1730" kern="0">
                      <a:solidFill>
                        <a:sysClr val="windowText" lastClr="000000"/>
                      </a:solidFill>
                    </a:endParaRPr>
                  </a:p>
                </p:txBody>
              </p:sp>
              <p:grpSp>
                <p:nvGrpSpPr>
                  <p:cNvPr id="83" name="Group 82">
                    <a:extLst>
                      <a:ext uri="{FF2B5EF4-FFF2-40B4-BE49-F238E27FC236}">
                        <a16:creationId xmlns:a16="http://schemas.microsoft.com/office/drawing/2014/main" id="{95A2F89E-DC73-462F-9AA1-56CF389A7505}"/>
                      </a:ext>
                    </a:extLst>
                  </p:cNvPr>
                  <p:cNvGrpSpPr/>
                  <p:nvPr/>
                </p:nvGrpSpPr>
                <p:grpSpPr>
                  <a:xfrm>
                    <a:off x="1124660" y="2438555"/>
                    <a:ext cx="593820" cy="706058"/>
                    <a:chOff x="6447047" y="5804307"/>
                    <a:chExt cx="414034" cy="492291"/>
                  </a:xfrm>
                </p:grpSpPr>
                <p:sp>
                  <p:nvSpPr>
                    <p:cNvPr id="84" name="Freeform 9">
                      <a:extLst>
                        <a:ext uri="{FF2B5EF4-FFF2-40B4-BE49-F238E27FC236}">
                          <a16:creationId xmlns:a16="http://schemas.microsoft.com/office/drawing/2014/main" id="{2BC2DFF4-3B56-4EA4-97E7-268A28209F56}"/>
                        </a:ext>
                      </a:extLst>
                    </p:cNvPr>
                    <p:cNvSpPr>
                      <a:spLocks/>
                    </p:cNvSpPr>
                    <p:nvPr/>
                  </p:nvSpPr>
                  <p:spPr bwMode="auto">
                    <a:xfrm>
                      <a:off x="6447047" y="6094541"/>
                      <a:ext cx="414034" cy="202057"/>
                    </a:xfrm>
                    <a:custGeom>
                      <a:avLst/>
                      <a:gdLst>
                        <a:gd name="T0" fmla="*/ 56 w 56"/>
                        <a:gd name="T1" fmla="*/ 28 h 28"/>
                        <a:gd name="T2" fmla="*/ 28 w 56"/>
                        <a:gd name="T3" fmla="*/ 0 h 28"/>
                        <a:gd name="T4" fmla="*/ 0 w 56"/>
                        <a:gd name="T5" fmla="*/ 28 h 28"/>
                      </a:gdLst>
                      <a:ahLst/>
                      <a:cxnLst>
                        <a:cxn ang="0">
                          <a:pos x="T0" y="T1"/>
                        </a:cxn>
                        <a:cxn ang="0">
                          <a:pos x="T2" y="T3"/>
                        </a:cxn>
                        <a:cxn ang="0">
                          <a:pos x="T4" y="T5"/>
                        </a:cxn>
                      </a:cxnLst>
                      <a:rect l="0" t="0" r="r" b="b"/>
                      <a:pathLst>
                        <a:path w="56" h="28">
                          <a:moveTo>
                            <a:pt x="56" y="28"/>
                          </a:moveTo>
                          <a:cubicBezTo>
                            <a:pt x="56" y="13"/>
                            <a:pt x="44" y="0"/>
                            <a:pt x="28" y="0"/>
                          </a:cubicBezTo>
                          <a:cubicBezTo>
                            <a:pt x="12" y="0"/>
                            <a:pt x="0" y="13"/>
                            <a:pt x="0" y="28"/>
                          </a:cubicBezTo>
                        </a:path>
                      </a:pathLst>
                    </a:custGeom>
                    <a:noFill/>
                    <a:ln w="12700" cap="flat">
                      <a:solidFill>
                        <a:schemeClr val="accent1"/>
                      </a:solidFill>
                      <a:prstDash val="sysDot"/>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896386">
                        <a:defRPr/>
                      </a:pPr>
                      <a:endParaRPr lang="en-US" sz="1800" kern="0">
                        <a:solidFill>
                          <a:srgbClr val="353535"/>
                        </a:solidFill>
                      </a:endParaRPr>
                    </a:p>
                  </p:txBody>
                </p:sp>
                <p:sp>
                  <p:nvSpPr>
                    <p:cNvPr id="85" name="Oval 84">
                      <a:extLst>
                        <a:ext uri="{FF2B5EF4-FFF2-40B4-BE49-F238E27FC236}">
                          <a16:creationId xmlns:a16="http://schemas.microsoft.com/office/drawing/2014/main" id="{7D8ADB4C-2D03-4A69-86FE-6D66FA9D2313}"/>
                        </a:ext>
                      </a:extLst>
                    </p:cNvPr>
                    <p:cNvSpPr>
                      <a:spLocks noChangeArrowheads="1"/>
                    </p:cNvSpPr>
                    <p:nvPr/>
                  </p:nvSpPr>
                  <p:spPr bwMode="auto">
                    <a:xfrm>
                      <a:off x="6507270" y="5804307"/>
                      <a:ext cx="293587" cy="290228"/>
                    </a:xfrm>
                    <a:prstGeom prst="ellipse">
                      <a:avLst/>
                    </a:prstGeom>
                    <a:noFill/>
                    <a:ln w="12700" cap="flat">
                      <a:solidFill>
                        <a:schemeClr val="accent1"/>
                      </a:solidFill>
                      <a:prstDash val="sysDot"/>
                      <a:miter lim="800000"/>
                      <a:headEnd/>
                      <a:tailEnd/>
                    </a:ln>
                  </p:spPr>
                  <p:txBody>
                    <a:bodyPr vert="horz" wrap="square" lIns="91427" tIns="45713" rIns="91427" bIns="45713" numCol="1" anchor="t" anchorCtr="0" compatLnSpc="1">
                      <a:prstTxWarp prst="textNoShape">
                        <a:avLst/>
                      </a:prstTxWarp>
                    </a:bodyPr>
                    <a:lstStyle/>
                    <a:p>
                      <a:pPr defTabSz="896386">
                        <a:defRPr/>
                      </a:pPr>
                      <a:endParaRPr lang="en-US" sz="1800" kern="0">
                        <a:solidFill>
                          <a:srgbClr val="353535"/>
                        </a:solidFill>
                      </a:endParaRPr>
                    </a:p>
                  </p:txBody>
                </p:sp>
              </p:grpSp>
            </p:grpSp>
          </p:grpSp>
          <p:sp>
            <p:nvSpPr>
              <p:cNvPr id="103" name="TextBox 102">
                <a:extLst>
                  <a:ext uri="{FF2B5EF4-FFF2-40B4-BE49-F238E27FC236}">
                    <a16:creationId xmlns:a16="http://schemas.microsoft.com/office/drawing/2014/main" id="{0B6CF994-5FA1-4AFF-81DB-B914398AB07F}"/>
                  </a:ext>
                </a:extLst>
              </p:cNvPr>
              <p:cNvSpPr txBox="1"/>
              <p:nvPr/>
            </p:nvSpPr>
            <p:spPr>
              <a:xfrm>
                <a:off x="9007269" y="3845533"/>
                <a:ext cx="1543901" cy="215444"/>
              </a:xfrm>
              <a:prstGeom prst="rect">
                <a:avLst/>
              </a:prstGeom>
              <a:noFill/>
            </p:spPr>
            <p:txBody>
              <a:bodyPr wrap="square" lIns="0" tIns="0" rIns="0" bIns="0" rtlCol="0">
                <a:spAutoFit/>
              </a:bodyPr>
              <a:lstStyle/>
              <a:p>
                <a:pPr algn="ctr"/>
                <a:r>
                  <a:rPr lang="en-US" sz="1400">
                    <a:gradFill>
                      <a:gsLst>
                        <a:gs pos="2917">
                          <a:schemeClr val="tx1"/>
                        </a:gs>
                        <a:gs pos="30000">
                          <a:schemeClr val="tx1"/>
                        </a:gs>
                      </a:gsLst>
                      <a:lin ang="5400000" scaled="0"/>
                    </a:gradFill>
                  </a:rPr>
                  <a:t>User B</a:t>
                </a:r>
              </a:p>
            </p:txBody>
          </p:sp>
        </p:grpSp>
        <p:sp>
          <p:nvSpPr>
            <p:cNvPr id="11" name="TextBox 10">
              <a:extLst>
                <a:ext uri="{FF2B5EF4-FFF2-40B4-BE49-F238E27FC236}">
                  <a16:creationId xmlns:a16="http://schemas.microsoft.com/office/drawing/2014/main" id="{54E803CE-87E8-458A-96B7-3750992DBDB7}"/>
                </a:ext>
              </a:extLst>
            </p:cNvPr>
            <p:cNvSpPr txBox="1"/>
            <p:nvPr/>
          </p:nvSpPr>
          <p:spPr>
            <a:xfrm>
              <a:off x="9007269" y="3845533"/>
              <a:ext cx="1543901" cy="215444"/>
            </a:xfrm>
            <a:prstGeom prst="rect">
              <a:avLst/>
            </a:prstGeom>
            <a:noFill/>
          </p:spPr>
          <p:txBody>
            <a:bodyPr wrap="square" lIns="0" tIns="0" rIns="0" bIns="0" rtlCol="0">
              <a:spAutoFit/>
            </a:bodyPr>
            <a:lstStyle/>
            <a:p>
              <a:pPr algn="ctr"/>
              <a:r>
                <a:rPr lang="en-US" sz="1400" dirty="0">
                  <a:gradFill>
                    <a:gsLst>
                      <a:gs pos="2917">
                        <a:schemeClr val="tx1"/>
                      </a:gs>
                      <a:gs pos="30000">
                        <a:schemeClr val="tx1"/>
                      </a:gs>
                    </a:gsLst>
                    <a:lin ang="5400000" scaled="0"/>
                  </a:gradFill>
                </a:rPr>
                <a:t>User B</a:t>
              </a:r>
            </a:p>
          </p:txBody>
        </p:sp>
        <p:grpSp>
          <p:nvGrpSpPr>
            <p:cNvPr id="96" name="Group 95">
              <a:extLst>
                <a:ext uri="{FF2B5EF4-FFF2-40B4-BE49-F238E27FC236}">
                  <a16:creationId xmlns:a16="http://schemas.microsoft.com/office/drawing/2014/main" id="{2EC4DEDA-928E-48F6-8AAE-D817C0630AA8}"/>
                </a:ext>
              </a:extLst>
            </p:cNvPr>
            <p:cNvGrpSpPr/>
            <p:nvPr/>
          </p:nvGrpSpPr>
          <p:grpSpPr>
            <a:xfrm>
              <a:off x="8951687" y="2136078"/>
              <a:ext cx="1655064" cy="1655064"/>
              <a:chOff x="1675884" y="3199139"/>
              <a:chExt cx="986281" cy="986281"/>
            </a:xfrm>
            <a:solidFill>
              <a:schemeClr val="accent4">
                <a:lumMod val="20000"/>
                <a:lumOff val="80000"/>
              </a:schemeClr>
            </a:solidFill>
          </p:grpSpPr>
          <p:sp>
            <p:nvSpPr>
              <p:cNvPr id="97" name="Oval 96">
                <a:extLst>
                  <a:ext uri="{FF2B5EF4-FFF2-40B4-BE49-F238E27FC236}">
                    <a16:creationId xmlns:a16="http://schemas.microsoft.com/office/drawing/2014/main" id="{EA01C102-9AE6-4D1D-B49C-7BE36F01EC84}"/>
                  </a:ext>
                </a:extLst>
              </p:cNvPr>
              <p:cNvSpPr/>
              <p:nvPr/>
            </p:nvSpPr>
            <p:spPr bwMode="auto">
              <a:xfrm>
                <a:off x="1675884" y="3199139"/>
                <a:ext cx="986281" cy="986281"/>
              </a:xfrm>
              <a:prstGeom prst="ellipse">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nvGrpSpPr>
              <p:cNvPr id="98" name="Group 97">
                <a:extLst>
                  <a:ext uri="{FF2B5EF4-FFF2-40B4-BE49-F238E27FC236}">
                    <a16:creationId xmlns:a16="http://schemas.microsoft.com/office/drawing/2014/main" id="{B384775D-B7A2-4160-AD9C-FDA177C6BBB5}"/>
                  </a:ext>
                </a:extLst>
              </p:cNvPr>
              <p:cNvGrpSpPr/>
              <p:nvPr/>
            </p:nvGrpSpPr>
            <p:grpSpPr>
              <a:xfrm>
                <a:off x="1833837" y="3421671"/>
                <a:ext cx="670376" cy="541218"/>
                <a:chOff x="1124660" y="2438555"/>
                <a:chExt cx="1323363" cy="1068399"/>
              </a:xfrm>
              <a:grpFill/>
            </p:grpSpPr>
            <p:sp>
              <p:nvSpPr>
                <p:cNvPr id="99" name="Freeform 5">
                  <a:extLst>
                    <a:ext uri="{FF2B5EF4-FFF2-40B4-BE49-F238E27FC236}">
                      <a16:creationId xmlns:a16="http://schemas.microsoft.com/office/drawing/2014/main" id="{6E6F044B-BC8D-42D3-AF5D-6D6FBC1579C4}"/>
                    </a:ext>
                  </a:extLst>
                </p:cNvPr>
                <p:cNvSpPr>
                  <a:spLocks noEditPoints="1"/>
                </p:cNvSpPr>
                <p:nvPr/>
              </p:nvSpPr>
              <p:spPr bwMode="auto">
                <a:xfrm>
                  <a:off x="1610118" y="2948250"/>
                  <a:ext cx="837905" cy="558704"/>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grpFill/>
                <a:ln w="12700" cap="flat">
                  <a:solidFill>
                    <a:schemeClr val="accent1"/>
                  </a:solidFill>
                  <a:prstDash val="solid"/>
                  <a:miter lim="800000"/>
                  <a:headEnd/>
                  <a:tailEnd/>
                </a:ln>
              </p:spPr>
              <p:txBody>
                <a:bodyPr vert="horz" wrap="square" lIns="87880" tIns="43940" rIns="87880" bIns="43940" numCol="1" anchor="t" anchorCtr="0" compatLnSpc="1">
                  <a:prstTxWarp prst="textNoShape">
                    <a:avLst/>
                  </a:prstTxWarp>
                </a:bodyPr>
                <a:lstStyle/>
                <a:p>
                  <a:pPr defTabSz="878727">
                    <a:defRPr/>
                  </a:pPr>
                  <a:endParaRPr lang="en-US" sz="1730" kern="0">
                    <a:solidFill>
                      <a:sysClr val="windowText" lastClr="000000"/>
                    </a:solidFill>
                  </a:endParaRPr>
                </a:p>
              </p:txBody>
            </p:sp>
            <p:grpSp>
              <p:nvGrpSpPr>
                <p:cNvPr id="100" name="Group 99">
                  <a:extLst>
                    <a:ext uri="{FF2B5EF4-FFF2-40B4-BE49-F238E27FC236}">
                      <a16:creationId xmlns:a16="http://schemas.microsoft.com/office/drawing/2014/main" id="{925C2F33-8E69-4F5E-99FD-299C35EB42A0}"/>
                    </a:ext>
                  </a:extLst>
                </p:cNvPr>
                <p:cNvGrpSpPr/>
                <p:nvPr/>
              </p:nvGrpSpPr>
              <p:grpSpPr>
                <a:xfrm>
                  <a:off x="1124660" y="2438555"/>
                  <a:ext cx="593820" cy="706058"/>
                  <a:chOff x="6447047" y="5804307"/>
                  <a:chExt cx="414034" cy="492291"/>
                </a:xfrm>
                <a:grpFill/>
              </p:grpSpPr>
              <p:sp>
                <p:nvSpPr>
                  <p:cNvPr id="101" name="Freeform 9">
                    <a:extLst>
                      <a:ext uri="{FF2B5EF4-FFF2-40B4-BE49-F238E27FC236}">
                        <a16:creationId xmlns:a16="http://schemas.microsoft.com/office/drawing/2014/main" id="{0951BCA5-969A-4BD7-B8F8-C77E5F75AC1B}"/>
                      </a:ext>
                    </a:extLst>
                  </p:cNvPr>
                  <p:cNvSpPr>
                    <a:spLocks/>
                  </p:cNvSpPr>
                  <p:nvPr/>
                </p:nvSpPr>
                <p:spPr bwMode="auto">
                  <a:xfrm>
                    <a:off x="6447047" y="6094541"/>
                    <a:ext cx="414034" cy="202057"/>
                  </a:xfrm>
                  <a:custGeom>
                    <a:avLst/>
                    <a:gdLst>
                      <a:gd name="T0" fmla="*/ 56 w 56"/>
                      <a:gd name="T1" fmla="*/ 28 h 28"/>
                      <a:gd name="T2" fmla="*/ 28 w 56"/>
                      <a:gd name="T3" fmla="*/ 0 h 28"/>
                      <a:gd name="T4" fmla="*/ 0 w 56"/>
                      <a:gd name="T5" fmla="*/ 28 h 28"/>
                    </a:gdLst>
                    <a:ahLst/>
                    <a:cxnLst>
                      <a:cxn ang="0">
                        <a:pos x="T0" y="T1"/>
                      </a:cxn>
                      <a:cxn ang="0">
                        <a:pos x="T2" y="T3"/>
                      </a:cxn>
                      <a:cxn ang="0">
                        <a:pos x="T4" y="T5"/>
                      </a:cxn>
                    </a:cxnLst>
                    <a:rect l="0" t="0" r="r" b="b"/>
                    <a:pathLst>
                      <a:path w="56" h="28">
                        <a:moveTo>
                          <a:pt x="56" y="28"/>
                        </a:moveTo>
                        <a:cubicBezTo>
                          <a:pt x="56" y="13"/>
                          <a:pt x="44" y="0"/>
                          <a:pt x="28" y="0"/>
                        </a:cubicBezTo>
                        <a:cubicBezTo>
                          <a:pt x="12" y="0"/>
                          <a:pt x="0" y="13"/>
                          <a:pt x="0" y="28"/>
                        </a:cubicBezTo>
                      </a:path>
                    </a:pathLst>
                  </a:custGeom>
                  <a:grpFill/>
                  <a:ln w="12700" cap="flat">
                    <a:solidFill>
                      <a:schemeClr val="accent1"/>
                    </a:solidFill>
                    <a:prstDash val="solid"/>
                    <a:miter lim="800000"/>
                    <a:headEnd/>
                    <a:tailEnd/>
                  </a:ln>
                </p:spPr>
                <p:txBody>
                  <a:bodyPr vert="horz" wrap="square" lIns="91427" tIns="45713" rIns="91427" bIns="45713" numCol="1" anchor="t" anchorCtr="0" compatLnSpc="1">
                    <a:prstTxWarp prst="textNoShape">
                      <a:avLst/>
                    </a:prstTxWarp>
                  </a:bodyPr>
                  <a:lstStyle/>
                  <a:p>
                    <a:pPr defTabSz="896386">
                      <a:defRPr/>
                    </a:pPr>
                    <a:endParaRPr lang="en-US" sz="1800" kern="0">
                      <a:solidFill>
                        <a:srgbClr val="353535"/>
                      </a:solidFill>
                    </a:endParaRPr>
                  </a:p>
                </p:txBody>
              </p:sp>
              <p:sp>
                <p:nvSpPr>
                  <p:cNvPr id="102" name="Oval 101">
                    <a:extLst>
                      <a:ext uri="{FF2B5EF4-FFF2-40B4-BE49-F238E27FC236}">
                        <a16:creationId xmlns:a16="http://schemas.microsoft.com/office/drawing/2014/main" id="{67EADE1B-E9C2-4464-B913-293ED176B396}"/>
                      </a:ext>
                    </a:extLst>
                  </p:cNvPr>
                  <p:cNvSpPr>
                    <a:spLocks noChangeArrowheads="1"/>
                  </p:cNvSpPr>
                  <p:nvPr/>
                </p:nvSpPr>
                <p:spPr bwMode="auto">
                  <a:xfrm>
                    <a:off x="6507270" y="5804307"/>
                    <a:ext cx="293587" cy="290228"/>
                  </a:xfrm>
                  <a:prstGeom prst="ellipse">
                    <a:avLst/>
                  </a:prstGeom>
                  <a:grpFill/>
                  <a:ln w="12700" cap="flat">
                    <a:solidFill>
                      <a:schemeClr val="accent1"/>
                    </a:solidFill>
                    <a:prstDash val="solid"/>
                    <a:miter lim="800000"/>
                    <a:headEnd/>
                    <a:tailEnd/>
                  </a:ln>
                </p:spPr>
                <p:txBody>
                  <a:bodyPr vert="horz" wrap="square" lIns="91427" tIns="45713" rIns="91427" bIns="45713" numCol="1" anchor="t" anchorCtr="0" compatLnSpc="1">
                    <a:prstTxWarp prst="textNoShape">
                      <a:avLst/>
                    </a:prstTxWarp>
                  </a:bodyPr>
                  <a:lstStyle/>
                  <a:p>
                    <a:pPr defTabSz="896386">
                      <a:defRPr/>
                    </a:pPr>
                    <a:endParaRPr lang="en-US" sz="1800" kern="0">
                      <a:solidFill>
                        <a:srgbClr val="353535"/>
                      </a:solidFill>
                    </a:endParaRPr>
                  </a:p>
                </p:txBody>
              </p:sp>
            </p:grpSp>
          </p:grpSp>
        </p:grpSp>
      </p:grpSp>
      <p:grpSp>
        <p:nvGrpSpPr>
          <p:cNvPr id="88" name="Group 87">
            <a:extLst>
              <a:ext uri="{FF2B5EF4-FFF2-40B4-BE49-F238E27FC236}">
                <a16:creationId xmlns:a16="http://schemas.microsoft.com/office/drawing/2014/main" id="{42C736F0-5928-465A-A0E6-2FE234DF67DD}"/>
              </a:ext>
            </a:extLst>
          </p:cNvPr>
          <p:cNvGrpSpPr/>
          <p:nvPr/>
        </p:nvGrpSpPr>
        <p:grpSpPr>
          <a:xfrm>
            <a:off x="2728527" y="4652778"/>
            <a:ext cx="352817" cy="352817"/>
            <a:chOff x="1675884" y="3199139"/>
            <a:chExt cx="986281" cy="986281"/>
          </a:xfrm>
          <a:solidFill>
            <a:schemeClr val="tx2">
              <a:lumMod val="20000"/>
              <a:lumOff val="80000"/>
            </a:schemeClr>
          </a:solidFill>
        </p:grpSpPr>
        <p:sp>
          <p:nvSpPr>
            <p:cNvPr id="89" name="Oval 88">
              <a:extLst>
                <a:ext uri="{FF2B5EF4-FFF2-40B4-BE49-F238E27FC236}">
                  <a16:creationId xmlns:a16="http://schemas.microsoft.com/office/drawing/2014/main" id="{13E3D8C4-3037-4D3F-8FA4-E551E9506134}"/>
                </a:ext>
              </a:extLst>
            </p:cNvPr>
            <p:cNvSpPr/>
            <p:nvPr/>
          </p:nvSpPr>
          <p:spPr bwMode="auto">
            <a:xfrm>
              <a:off x="1675884" y="3199139"/>
              <a:ext cx="986281" cy="986281"/>
            </a:xfrm>
            <a:prstGeom prst="ellipse">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nvGrpSpPr>
            <p:cNvPr id="90" name="Group 89">
              <a:extLst>
                <a:ext uri="{FF2B5EF4-FFF2-40B4-BE49-F238E27FC236}">
                  <a16:creationId xmlns:a16="http://schemas.microsoft.com/office/drawing/2014/main" id="{407040DA-5DEE-4066-BA12-F9417D39E03B}"/>
                </a:ext>
              </a:extLst>
            </p:cNvPr>
            <p:cNvGrpSpPr/>
            <p:nvPr/>
          </p:nvGrpSpPr>
          <p:grpSpPr>
            <a:xfrm>
              <a:off x="1833837" y="3421671"/>
              <a:ext cx="670376" cy="541218"/>
              <a:chOff x="1124660" y="2438555"/>
              <a:chExt cx="1323363" cy="1068399"/>
            </a:xfrm>
            <a:grpFill/>
          </p:grpSpPr>
          <p:sp>
            <p:nvSpPr>
              <p:cNvPr id="95" name="Freeform 5">
                <a:extLst>
                  <a:ext uri="{FF2B5EF4-FFF2-40B4-BE49-F238E27FC236}">
                    <a16:creationId xmlns:a16="http://schemas.microsoft.com/office/drawing/2014/main" id="{4594CEDA-8D40-4F38-A7A4-EAA6F6D0D711}"/>
                  </a:ext>
                </a:extLst>
              </p:cNvPr>
              <p:cNvSpPr>
                <a:spLocks noEditPoints="1"/>
              </p:cNvSpPr>
              <p:nvPr/>
            </p:nvSpPr>
            <p:spPr bwMode="auto">
              <a:xfrm>
                <a:off x="1610118" y="2948250"/>
                <a:ext cx="837905" cy="558704"/>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grpFill/>
              <a:ln w="12700" cap="flat">
                <a:solidFill>
                  <a:schemeClr val="accent1"/>
                </a:solidFill>
                <a:prstDash val="solid"/>
                <a:miter lim="800000"/>
                <a:headEnd/>
                <a:tailEnd/>
              </a:ln>
            </p:spPr>
            <p:txBody>
              <a:bodyPr vert="horz" wrap="square" lIns="87880" tIns="43940" rIns="87880" bIns="43940" numCol="1" anchor="t" anchorCtr="0" compatLnSpc="1">
                <a:prstTxWarp prst="textNoShape">
                  <a:avLst/>
                </a:prstTxWarp>
              </a:bodyPr>
              <a:lstStyle/>
              <a:p>
                <a:pPr defTabSz="878727">
                  <a:defRPr/>
                </a:pPr>
                <a:endParaRPr lang="en-US" sz="1730" kern="0">
                  <a:solidFill>
                    <a:sysClr val="windowText" lastClr="000000"/>
                  </a:solidFill>
                </a:endParaRPr>
              </a:p>
            </p:txBody>
          </p:sp>
          <p:grpSp>
            <p:nvGrpSpPr>
              <p:cNvPr id="105" name="Group 104">
                <a:extLst>
                  <a:ext uri="{FF2B5EF4-FFF2-40B4-BE49-F238E27FC236}">
                    <a16:creationId xmlns:a16="http://schemas.microsoft.com/office/drawing/2014/main" id="{6A4A99A0-3F17-4000-BFC6-92B78AD9D53D}"/>
                  </a:ext>
                </a:extLst>
              </p:cNvPr>
              <p:cNvGrpSpPr/>
              <p:nvPr/>
            </p:nvGrpSpPr>
            <p:grpSpPr>
              <a:xfrm>
                <a:off x="1124660" y="2438555"/>
                <a:ext cx="593820" cy="706058"/>
                <a:chOff x="6447047" y="5804307"/>
                <a:chExt cx="414034" cy="492291"/>
              </a:xfrm>
              <a:grpFill/>
            </p:grpSpPr>
            <p:sp>
              <p:nvSpPr>
                <p:cNvPr id="106" name="Freeform 9">
                  <a:extLst>
                    <a:ext uri="{FF2B5EF4-FFF2-40B4-BE49-F238E27FC236}">
                      <a16:creationId xmlns:a16="http://schemas.microsoft.com/office/drawing/2014/main" id="{714DA26D-BAB6-4E64-94D4-F49091C95484}"/>
                    </a:ext>
                  </a:extLst>
                </p:cNvPr>
                <p:cNvSpPr>
                  <a:spLocks/>
                </p:cNvSpPr>
                <p:nvPr/>
              </p:nvSpPr>
              <p:spPr bwMode="auto">
                <a:xfrm>
                  <a:off x="6447047" y="6094541"/>
                  <a:ext cx="414034" cy="202057"/>
                </a:xfrm>
                <a:custGeom>
                  <a:avLst/>
                  <a:gdLst>
                    <a:gd name="T0" fmla="*/ 56 w 56"/>
                    <a:gd name="T1" fmla="*/ 28 h 28"/>
                    <a:gd name="T2" fmla="*/ 28 w 56"/>
                    <a:gd name="T3" fmla="*/ 0 h 28"/>
                    <a:gd name="T4" fmla="*/ 0 w 56"/>
                    <a:gd name="T5" fmla="*/ 28 h 28"/>
                  </a:gdLst>
                  <a:ahLst/>
                  <a:cxnLst>
                    <a:cxn ang="0">
                      <a:pos x="T0" y="T1"/>
                    </a:cxn>
                    <a:cxn ang="0">
                      <a:pos x="T2" y="T3"/>
                    </a:cxn>
                    <a:cxn ang="0">
                      <a:pos x="T4" y="T5"/>
                    </a:cxn>
                  </a:cxnLst>
                  <a:rect l="0" t="0" r="r" b="b"/>
                  <a:pathLst>
                    <a:path w="56" h="28">
                      <a:moveTo>
                        <a:pt x="56" y="28"/>
                      </a:moveTo>
                      <a:cubicBezTo>
                        <a:pt x="56" y="13"/>
                        <a:pt x="44" y="0"/>
                        <a:pt x="28" y="0"/>
                      </a:cubicBezTo>
                      <a:cubicBezTo>
                        <a:pt x="12" y="0"/>
                        <a:pt x="0" y="13"/>
                        <a:pt x="0" y="28"/>
                      </a:cubicBezTo>
                    </a:path>
                  </a:pathLst>
                </a:custGeom>
                <a:grpFill/>
                <a:ln w="12700" cap="flat">
                  <a:solidFill>
                    <a:schemeClr val="accent1"/>
                  </a:solidFill>
                  <a:prstDash val="solid"/>
                  <a:miter lim="800000"/>
                  <a:headEnd/>
                  <a:tailEnd/>
                </a:ln>
              </p:spPr>
              <p:txBody>
                <a:bodyPr vert="horz" wrap="square" lIns="91427" tIns="45713" rIns="91427" bIns="45713" numCol="1" anchor="t" anchorCtr="0" compatLnSpc="1">
                  <a:prstTxWarp prst="textNoShape">
                    <a:avLst/>
                  </a:prstTxWarp>
                </a:bodyPr>
                <a:lstStyle/>
                <a:p>
                  <a:pPr defTabSz="896386">
                    <a:defRPr/>
                  </a:pPr>
                  <a:endParaRPr lang="en-US" sz="1800" kern="0">
                    <a:solidFill>
                      <a:srgbClr val="353535"/>
                    </a:solidFill>
                  </a:endParaRPr>
                </a:p>
              </p:txBody>
            </p:sp>
            <p:sp>
              <p:nvSpPr>
                <p:cNvPr id="108" name="Oval 107">
                  <a:extLst>
                    <a:ext uri="{FF2B5EF4-FFF2-40B4-BE49-F238E27FC236}">
                      <a16:creationId xmlns:a16="http://schemas.microsoft.com/office/drawing/2014/main" id="{E72BCC41-D753-484F-B615-C8B13752D6CA}"/>
                    </a:ext>
                  </a:extLst>
                </p:cNvPr>
                <p:cNvSpPr>
                  <a:spLocks noChangeArrowheads="1"/>
                </p:cNvSpPr>
                <p:nvPr/>
              </p:nvSpPr>
              <p:spPr bwMode="auto">
                <a:xfrm>
                  <a:off x="6507270" y="5804307"/>
                  <a:ext cx="293587" cy="290228"/>
                </a:xfrm>
                <a:prstGeom prst="ellipse">
                  <a:avLst/>
                </a:prstGeom>
                <a:grpFill/>
                <a:ln w="12700" cap="flat">
                  <a:solidFill>
                    <a:schemeClr val="accent1"/>
                  </a:solidFill>
                  <a:prstDash val="solid"/>
                  <a:miter lim="800000"/>
                  <a:headEnd/>
                  <a:tailEnd/>
                </a:ln>
              </p:spPr>
              <p:txBody>
                <a:bodyPr vert="horz" wrap="square" lIns="91427" tIns="45713" rIns="91427" bIns="45713" numCol="1" anchor="t" anchorCtr="0" compatLnSpc="1">
                  <a:prstTxWarp prst="textNoShape">
                    <a:avLst/>
                  </a:prstTxWarp>
                </a:bodyPr>
                <a:lstStyle/>
                <a:p>
                  <a:pPr defTabSz="896386">
                    <a:defRPr/>
                  </a:pPr>
                  <a:endParaRPr lang="en-US" sz="1800" kern="0">
                    <a:solidFill>
                      <a:srgbClr val="353535"/>
                    </a:solidFill>
                  </a:endParaRPr>
                </a:p>
              </p:txBody>
            </p:sp>
          </p:grpSp>
        </p:grpSp>
      </p:grpSp>
      <p:sp>
        <p:nvSpPr>
          <p:cNvPr id="7" name="TextBox 6">
            <a:extLst>
              <a:ext uri="{FF2B5EF4-FFF2-40B4-BE49-F238E27FC236}">
                <a16:creationId xmlns:a16="http://schemas.microsoft.com/office/drawing/2014/main" id="{BFBEB463-C247-40BE-93F6-A8EE60B7C9BF}"/>
              </a:ext>
            </a:extLst>
          </p:cNvPr>
          <p:cNvSpPr txBox="1"/>
          <p:nvPr/>
        </p:nvSpPr>
        <p:spPr>
          <a:xfrm>
            <a:off x="3775275" y="4936735"/>
            <a:ext cx="4476347" cy="1538883"/>
          </a:xfrm>
          <a:prstGeom prst="rect">
            <a:avLst/>
          </a:prstGeom>
          <a:noFill/>
        </p:spPr>
        <p:txBody>
          <a:bodyPr wrap="square" lIns="0" tIns="0" rIns="0" bIns="0" rtlCol="0">
            <a:spAutoFit/>
          </a:bodyPr>
          <a:lstStyle/>
          <a:p>
            <a:pPr algn="ctr"/>
            <a:endParaRPr lang="en-US" sz="2000" dirty="0">
              <a:gradFill>
                <a:gsLst>
                  <a:gs pos="2917">
                    <a:schemeClr val="tx1"/>
                  </a:gs>
                  <a:gs pos="30000">
                    <a:schemeClr val="tx1"/>
                  </a:gs>
                </a:gsLst>
                <a:lin ang="5400000" scaled="0"/>
              </a:gradFill>
            </a:endParaRPr>
          </a:p>
          <a:p>
            <a:pPr algn="ctr"/>
            <a:r>
              <a:rPr lang="en-US" sz="2000" dirty="0">
                <a:gradFill>
                  <a:gsLst>
                    <a:gs pos="2917">
                      <a:schemeClr val="tx1"/>
                    </a:gs>
                    <a:gs pos="30000">
                      <a:schemeClr val="tx1"/>
                    </a:gs>
                  </a:gsLst>
                  <a:lin ang="5400000" scaled="0"/>
                </a:gradFill>
              </a:rPr>
              <a:t>Use </a:t>
            </a:r>
            <a:r>
              <a:rPr lang="en-US" sz="2000" dirty="0" err="1">
                <a:gradFill>
                  <a:gsLst>
                    <a:gs pos="2917">
                      <a:schemeClr val="tx1"/>
                    </a:gs>
                    <a:gs pos="30000">
                      <a:schemeClr val="tx1"/>
                    </a:gs>
                  </a:gsLst>
                  <a:lin ang="5400000" scaled="0"/>
                </a:gradFill>
              </a:rPr>
              <a:t>Adatum</a:t>
            </a:r>
            <a:r>
              <a:rPr lang="en-US" sz="2000" dirty="0">
                <a:gradFill>
                  <a:gsLst>
                    <a:gs pos="2917">
                      <a:schemeClr val="tx1"/>
                    </a:gs>
                    <a:gs pos="30000">
                      <a:schemeClr val="tx1"/>
                    </a:gs>
                  </a:gsLst>
                  <a:lin ang="5400000" scaled="0"/>
                </a:gradFill>
              </a:rPr>
              <a:t> endpoint to sign in</a:t>
            </a:r>
          </a:p>
          <a:p>
            <a:pPr algn="ctr"/>
            <a:r>
              <a:rPr lang="en-US" sz="2000" dirty="0">
                <a:gradFill>
                  <a:gsLst>
                    <a:gs pos="2917">
                      <a:schemeClr val="tx1"/>
                    </a:gs>
                    <a:gs pos="30000">
                      <a:schemeClr val="tx1"/>
                    </a:gs>
                  </a:gsLst>
                  <a:lin ang="5400000" scaled="0"/>
                </a:gradFill>
              </a:rPr>
              <a:t>Can’t use common, organizations, nor consumers, endpoints</a:t>
            </a:r>
          </a:p>
          <a:p>
            <a:pPr algn="ctr"/>
            <a:r>
              <a:rPr lang="en-US" sz="2000" dirty="0">
                <a:gradFill>
                  <a:gsLst>
                    <a:gs pos="2917">
                      <a:schemeClr val="tx1"/>
                    </a:gs>
                    <a:gs pos="30000">
                      <a:schemeClr val="tx1"/>
                    </a:gs>
                  </a:gsLst>
                  <a:lin ang="5400000" scaled="0"/>
                </a:gradFill>
              </a:rPr>
              <a:t>Invitation/external account needed</a:t>
            </a:r>
          </a:p>
        </p:txBody>
      </p:sp>
      <p:cxnSp>
        <p:nvCxnSpPr>
          <p:cNvPr id="6" name="Connector: Elbow 5">
            <a:extLst>
              <a:ext uri="{FF2B5EF4-FFF2-40B4-BE49-F238E27FC236}">
                <a16:creationId xmlns:a16="http://schemas.microsoft.com/office/drawing/2014/main" id="{A689DE82-425F-4C43-B0A8-CA5EC6C55A1B}"/>
              </a:ext>
            </a:extLst>
          </p:cNvPr>
          <p:cNvCxnSpPr>
            <a:cxnSpLocks/>
            <a:stCxn id="86" idx="3"/>
            <a:endCxn id="4" idx="0"/>
          </p:cNvCxnSpPr>
          <p:nvPr/>
        </p:nvCxnSpPr>
        <p:spPr>
          <a:xfrm>
            <a:off x="3435935" y="1917021"/>
            <a:ext cx="1614857" cy="428228"/>
          </a:xfrm>
          <a:prstGeom prst="bentConnector2">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4" name="Arrow: Left 23">
            <a:extLst>
              <a:ext uri="{FF2B5EF4-FFF2-40B4-BE49-F238E27FC236}">
                <a16:creationId xmlns:a16="http://schemas.microsoft.com/office/drawing/2014/main" id="{6F805DD8-9C3B-4C03-6AAE-6AEB5B894EBE}"/>
              </a:ext>
            </a:extLst>
          </p:cNvPr>
          <p:cNvSpPr/>
          <p:nvPr/>
        </p:nvSpPr>
        <p:spPr bwMode="auto">
          <a:xfrm>
            <a:off x="3097881" y="4569305"/>
            <a:ext cx="6022338" cy="474935"/>
          </a:xfrm>
          <a:prstGeom prst="lef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gradFill>
                  <a:gsLst>
                    <a:gs pos="40075">
                      <a:srgbClr val="FFFFFF"/>
                    </a:gs>
                    <a:gs pos="30000">
                      <a:srgbClr val="FFFFFF"/>
                    </a:gs>
                  </a:gsLst>
                  <a:lin ang="5400000" scaled="0"/>
                </a:gradFill>
              </a:rPr>
              <a:t>Invite</a:t>
            </a:r>
          </a:p>
        </p:txBody>
      </p:sp>
      <p:sp>
        <p:nvSpPr>
          <p:cNvPr id="25" name="TextBox 24">
            <a:extLst>
              <a:ext uri="{FF2B5EF4-FFF2-40B4-BE49-F238E27FC236}">
                <a16:creationId xmlns:a16="http://schemas.microsoft.com/office/drawing/2014/main" id="{E0C00E5B-BC34-A494-62EC-DECBCB504F3E}"/>
              </a:ext>
            </a:extLst>
          </p:cNvPr>
          <p:cNvSpPr txBox="1"/>
          <p:nvPr/>
        </p:nvSpPr>
        <p:spPr>
          <a:xfrm>
            <a:off x="2494161" y="5058958"/>
            <a:ext cx="856436" cy="430887"/>
          </a:xfrm>
          <a:prstGeom prst="rect">
            <a:avLst/>
          </a:prstGeom>
          <a:noFill/>
        </p:spPr>
        <p:txBody>
          <a:bodyPr wrap="square" lIns="0" tIns="0" rIns="0" bIns="0" rtlCol="0">
            <a:spAutoFit/>
          </a:bodyPr>
          <a:lstStyle/>
          <a:p>
            <a:pPr algn="ctr"/>
            <a:r>
              <a:rPr lang="en-US" sz="1400" dirty="0">
                <a:gradFill>
                  <a:gsLst>
                    <a:gs pos="2917">
                      <a:schemeClr val="tx1"/>
                    </a:gs>
                    <a:gs pos="30000">
                      <a:schemeClr val="tx1"/>
                    </a:gs>
                  </a:gsLst>
                  <a:lin ang="5400000" scaled="0"/>
                </a:gradFill>
              </a:rPr>
              <a:t>Guest User B</a:t>
            </a:r>
          </a:p>
        </p:txBody>
      </p:sp>
      <p:sp>
        <p:nvSpPr>
          <p:cNvPr id="28" name="Arrow: Right 27">
            <a:extLst>
              <a:ext uri="{FF2B5EF4-FFF2-40B4-BE49-F238E27FC236}">
                <a16:creationId xmlns:a16="http://schemas.microsoft.com/office/drawing/2014/main" id="{1477B365-4651-4724-8761-3CD47B4F3CFA}"/>
              </a:ext>
            </a:extLst>
          </p:cNvPr>
          <p:cNvSpPr/>
          <p:nvPr/>
        </p:nvSpPr>
        <p:spPr bwMode="auto">
          <a:xfrm>
            <a:off x="3097881" y="4732383"/>
            <a:ext cx="5493081" cy="411114"/>
          </a:xfrm>
          <a:prstGeom prst="rightArrow">
            <a:avLst/>
          </a:prstGeom>
          <a:solidFill>
            <a:schemeClr val="accent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gradFill>
                  <a:gsLst>
                    <a:gs pos="40075">
                      <a:srgbClr val="FFFFFF"/>
                    </a:gs>
                    <a:gs pos="30000">
                      <a:srgbClr val="FFFFFF"/>
                    </a:gs>
                  </a:gsLst>
                  <a:lin ang="5400000" scaled="0"/>
                </a:gradFill>
              </a:rPr>
              <a:t>Authentication when needed</a:t>
            </a:r>
          </a:p>
        </p:txBody>
      </p:sp>
    </p:spTree>
    <p:extLst>
      <p:ext uri="{BB962C8B-B14F-4D97-AF65-F5344CB8AC3E}">
        <p14:creationId xmlns:p14="http://schemas.microsoft.com/office/powerpoint/2010/main" val="322239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8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grpId="1" nodeType="clickEffect">
                                  <p:stCondLst>
                                    <p:cond delay="0"/>
                                  </p:stCondLst>
                                  <p:childTnLst>
                                    <p:set>
                                      <p:cBhvr>
                                        <p:cTn id="38" dur="1" fill="hold">
                                          <p:stCondLst>
                                            <p:cond delay="0"/>
                                          </p:stCondLst>
                                        </p:cTn>
                                        <p:tgtEl>
                                          <p:spTgt spid="24"/>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0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4" grpId="0" animBg="1"/>
      <p:bldP spid="10" grpId="0"/>
      <p:bldP spid="24" grpId="0" animBg="1"/>
      <p:bldP spid="24" grpId="1" animBg="1"/>
      <p:bldP spid="25" grpId="0"/>
      <p:bldP spid="28"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A229704-BB50-4AF5-9794-F84F091AA09C}"/>
              </a:ext>
            </a:extLst>
          </p:cNvPr>
          <p:cNvSpPr>
            <a:spLocks noGrp="1"/>
          </p:cNvSpPr>
          <p:nvPr>
            <p:ph type="title"/>
          </p:nvPr>
        </p:nvSpPr>
        <p:spPr>
          <a:xfrm>
            <a:off x="585216" y="3035808"/>
            <a:ext cx="6400800" cy="498598"/>
          </a:xfrm>
        </p:spPr>
        <p:txBody>
          <a:bodyPr/>
          <a:lstStyle/>
          <a:p>
            <a:r>
              <a:rPr lang="en-US" dirty="0"/>
              <a:t>Demo Application registration</a:t>
            </a:r>
          </a:p>
        </p:txBody>
      </p:sp>
      <p:sp>
        <p:nvSpPr>
          <p:cNvPr id="2" name="TextBox 1">
            <a:extLst>
              <a:ext uri="{FF2B5EF4-FFF2-40B4-BE49-F238E27FC236}">
                <a16:creationId xmlns:a16="http://schemas.microsoft.com/office/drawing/2014/main" id="{1E6DC25D-0482-420C-8631-1C17783C56B8}"/>
              </a:ext>
            </a:extLst>
          </p:cNvPr>
          <p:cNvSpPr txBox="1"/>
          <p:nvPr/>
        </p:nvSpPr>
        <p:spPr>
          <a:xfrm>
            <a:off x="286871" y="6427694"/>
            <a:ext cx="137858" cy="307777"/>
          </a:xfrm>
          <a:prstGeom prst="rect">
            <a:avLst/>
          </a:prstGeom>
          <a:noFill/>
        </p:spPr>
        <p:txBody>
          <a:bodyPr wrap="none" lIns="0" tIns="0" rIns="0" bIns="0" rtlCol="0">
            <a:spAutoFit/>
          </a:bodyPr>
          <a:lstStyle/>
          <a:p>
            <a:pPr algn="l"/>
            <a:fld id="{75E8E2A3-35EC-44CC-90A7-AF9A02EE3F5C}" type="slidenum">
              <a:rPr lang="en-US" sz="2000" smtClean="0">
                <a:gradFill>
                  <a:gsLst>
                    <a:gs pos="2917">
                      <a:schemeClr val="tx1"/>
                    </a:gs>
                    <a:gs pos="30000">
                      <a:schemeClr val="tx1"/>
                    </a:gs>
                  </a:gsLst>
                  <a:lin ang="5400000" scaled="0"/>
                </a:gradFill>
              </a:rPr>
              <a:t>32</a:t>
            </a:fld>
            <a:endParaRPr lang="en-US" sz="200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7284410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339D220-1708-48C0-A506-A83E43F714AD}"/>
              </a:ext>
            </a:extLst>
          </p:cNvPr>
          <p:cNvSpPr>
            <a:spLocks noGrp="1"/>
          </p:cNvSpPr>
          <p:nvPr>
            <p:ph type="title"/>
          </p:nvPr>
        </p:nvSpPr>
        <p:spPr/>
        <p:txBody>
          <a:bodyPr/>
          <a:lstStyle/>
          <a:p>
            <a:r>
              <a:rPr lang="en-US"/>
              <a:t>Microsoft identity platform</a:t>
            </a:r>
          </a:p>
        </p:txBody>
      </p:sp>
      <p:sp>
        <p:nvSpPr>
          <p:cNvPr id="6" name="Text Placeholder 5">
            <a:extLst>
              <a:ext uri="{FF2B5EF4-FFF2-40B4-BE49-F238E27FC236}">
                <a16:creationId xmlns:a16="http://schemas.microsoft.com/office/drawing/2014/main" id="{FED5DF6C-67E1-4014-A404-2800BFE86C15}"/>
              </a:ext>
            </a:extLst>
          </p:cNvPr>
          <p:cNvSpPr>
            <a:spLocks noGrp="1"/>
          </p:cNvSpPr>
          <p:nvPr>
            <p:ph type="body" sz="quarter" idx="10"/>
          </p:nvPr>
        </p:nvSpPr>
        <p:spPr>
          <a:xfrm>
            <a:off x="584200" y="1435497"/>
            <a:ext cx="11018520" cy="5084469"/>
          </a:xfrm>
        </p:spPr>
        <p:txBody>
          <a:bodyPr/>
          <a:lstStyle/>
          <a:p>
            <a:r>
              <a:rPr lang="en-US"/>
              <a:t>Standards based cloud endpoint</a:t>
            </a:r>
          </a:p>
          <a:p>
            <a:r>
              <a:rPr lang="en-US"/>
              <a:t>User Authentication</a:t>
            </a:r>
          </a:p>
          <a:p>
            <a:r>
              <a:rPr lang="en-US"/>
              <a:t>App Authorization</a:t>
            </a:r>
          </a:p>
          <a:p>
            <a:r>
              <a:rPr lang="en-US"/>
              <a:t>Microsoft Authentication Library family</a:t>
            </a:r>
          </a:p>
          <a:p>
            <a:r>
              <a:rPr lang="en-US"/>
              <a:t>Microsoft Graph</a:t>
            </a:r>
          </a:p>
          <a:p>
            <a:r>
              <a:rPr lang="en-US"/>
              <a:t>Provision Users to apps</a:t>
            </a:r>
          </a:p>
          <a:p>
            <a:r>
              <a:rPr lang="en-US"/>
              <a:t>Verified app publishers</a:t>
            </a:r>
          </a:p>
          <a:p>
            <a:endParaRPr lang="en-US"/>
          </a:p>
          <a:p>
            <a:r>
              <a:rPr lang="en-US"/>
              <a:t>Control Plane for today’s apps</a:t>
            </a:r>
          </a:p>
          <a:p>
            <a:endParaRPr lang="en-US"/>
          </a:p>
        </p:txBody>
      </p:sp>
    </p:spTree>
    <p:extLst>
      <p:ext uri="{BB962C8B-B14F-4D97-AF65-F5344CB8AC3E}">
        <p14:creationId xmlns:p14="http://schemas.microsoft.com/office/powerpoint/2010/main" val="2924716061"/>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339D220-1708-48C0-A506-A83E43F714AD}"/>
              </a:ext>
            </a:extLst>
          </p:cNvPr>
          <p:cNvSpPr>
            <a:spLocks noGrp="1"/>
          </p:cNvSpPr>
          <p:nvPr>
            <p:ph type="title"/>
          </p:nvPr>
        </p:nvSpPr>
        <p:spPr/>
        <p:txBody>
          <a:bodyPr/>
          <a:lstStyle/>
          <a:p>
            <a:r>
              <a:rPr lang="en-US"/>
              <a:t>Microsoft identity platform</a:t>
            </a:r>
          </a:p>
        </p:txBody>
      </p:sp>
      <p:sp>
        <p:nvSpPr>
          <p:cNvPr id="6" name="Text Placeholder 5">
            <a:extLst>
              <a:ext uri="{FF2B5EF4-FFF2-40B4-BE49-F238E27FC236}">
                <a16:creationId xmlns:a16="http://schemas.microsoft.com/office/drawing/2014/main" id="{FED5DF6C-67E1-4014-A404-2800BFE86C15}"/>
              </a:ext>
            </a:extLst>
          </p:cNvPr>
          <p:cNvSpPr>
            <a:spLocks noGrp="1"/>
          </p:cNvSpPr>
          <p:nvPr>
            <p:ph type="body" sz="quarter" idx="10"/>
          </p:nvPr>
        </p:nvSpPr>
        <p:spPr>
          <a:xfrm>
            <a:off x="584200" y="1435497"/>
            <a:ext cx="11018520" cy="1465016"/>
          </a:xfrm>
        </p:spPr>
        <p:txBody>
          <a:bodyPr vert="horz" wrap="square" lIns="0" tIns="0" rIns="0" bIns="0" rtlCol="0" anchor="t">
            <a:spAutoFit/>
          </a:bodyPr>
          <a:lstStyle/>
          <a:p>
            <a:pPr marL="0" indent="0">
              <a:buNone/>
            </a:pPr>
            <a:r>
              <a:rPr lang="en-US" dirty="0">
                <a:latin typeface="Segoe UI Semilight"/>
                <a:cs typeface="Segoe UI Semilight"/>
              </a:rPr>
              <a:t>For Labs and Exercises please refer to the link below -</a:t>
            </a:r>
            <a:endParaRPr lang="en-US" dirty="0"/>
          </a:p>
          <a:p>
            <a:endParaRPr lang="en-US" dirty="0"/>
          </a:p>
          <a:p>
            <a:pPr marL="0" indent="0">
              <a:buNone/>
            </a:pPr>
            <a:r>
              <a:rPr lang="en-US" dirty="0">
                <a:solidFill>
                  <a:srgbClr val="6EAC1C"/>
                </a:solidFill>
                <a:hlinkClick r:id="rId2"/>
              </a:rPr>
              <a:t>Getting Started with Microsoft Identity - Learn | Microsoft Docs</a:t>
            </a:r>
            <a:endParaRPr lang="en-US" dirty="0"/>
          </a:p>
        </p:txBody>
      </p:sp>
    </p:spTree>
    <p:extLst>
      <p:ext uri="{BB962C8B-B14F-4D97-AF65-F5344CB8AC3E}">
        <p14:creationId xmlns:p14="http://schemas.microsoft.com/office/powerpoint/2010/main" val="351952753"/>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DFAFE4E-733D-4D70-AE10-AD5F118C2E6C}"/>
              </a:ext>
            </a:extLst>
          </p:cNvPr>
          <p:cNvSpPr txBox="1"/>
          <p:nvPr/>
        </p:nvSpPr>
        <p:spPr>
          <a:xfrm>
            <a:off x="286871" y="6427694"/>
            <a:ext cx="137858" cy="307777"/>
          </a:xfrm>
          <a:prstGeom prst="rect">
            <a:avLst/>
          </a:prstGeom>
          <a:noFill/>
        </p:spPr>
        <p:txBody>
          <a:bodyPr wrap="none" lIns="0" tIns="0" rIns="0" bIns="0" rtlCol="0">
            <a:spAutoFit/>
          </a:bodyPr>
          <a:lstStyle/>
          <a:p>
            <a:pPr algn="l"/>
            <a:fld id="{75E8E2A3-35EC-44CC-90A7-AF9A02EE3F5C}" type="slidenum">
              <a:rPr lang="en-US" sz="2000" smtClean="0">
                <a:gradFill>
                  <a:gsLst>
                    <a:gs pos="2917">
                      <a:schemeClr val="tx1"/>
                    </a:gs>
                    <a:gs pos="30000">
                      <a:schemeClr val="tx1"/>
                    </a:gs>
                  </a:gsLst>
                  <a:lin ang="5400000" scaled="0"/>
                </a:gradFill>
              </a:rPr>
              <a:t>35</a:t>
            </a:fld>
            <a:endParaRPr lang="en-US" sz="200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175922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5EA317-714A-4CC2-A77B-13AB3F06B621}"/>
              </a:ext>
            </a:extLst>
          </p:cNvPr>
          <p:cNvSpPr>
            <a:spLocks noGrp="1"/>
          </p:cNvSpPr>
          <p:nvPr>
            <p:ph type="title"/>
          </p:nvPr>
        </p:nvSpPr>
        <p:spPr/>
        <p:txBody>
          <a:bodyPr/>
          <a:lstStyle/>
          <a:p>
            <a:r>
              <a:rPr lang="en-US"/>
              <a:t>What Microsoft identity platform does for developers</a:t>
            </a:r>
          </a:p>
        </p:txBody>
      </p:sp>
      <p:sp>
        <p:nvSpPr>
          <p:cNvPr id="3" name="Text Placeholder 2">
            <a:extLst>
              <a:ext uri="{FF2B5EF4-FFF2-40B4-BE49-F238E27FC236}">
                <a16:creationId xmlns:a16="http://schemas.microsoft.com/office/drawing/2014/main" id="{35FF0E12-788C-44BC-9613-BE5D830526E0}"/>
              </a:ext>
            </a:extLst>
          </p:cNvPr>
          <p:cNvSpPr>
            <a:spLocks noGrp="1"/>
          </p:cNvSpPr>
          <p:nvPr>
            <p:ph type="body" sz="quarter" idx="10"/>
          </p:nvPr>
        </p:nvSpPr>
        <p:spPr>
          <a:xfrm>
            <a:off x="588263" y="1136420"/>
            <a:ext cx="11018520" cy="5515356"/>
          </a:xfrm>
        </p:spPr>
        <p:txBody>
          <a:bodyPr/>
          <a:lstStyle/>
          <a:p>
            <a:r>
              <a:rPr lang="en-US" dirty="0"/>
              <a:t>Developers delegate Identity and Access Management to Microsoft Identity</a:t>
            </a:r>
          </a:p>
          <a:p>
            <a:pPr marL="457200" indent="-457200">
              <a:buFont typeface="Arial" panose="020B0604020202020204" pitchFamily="34" charset="0"/>
              <a:buChar char="•"/>
            </a:pPr>
            <a:endParaRPr lang="en-US" b="1" dirty="0"/>
          </a:p>
          <a:p>
            <a:pPr marL="457200" indent="-457200">
              <a:buFont typeface="Arial" panose="020B0604020202020204" pitchFamily="34" charset="0"/>
              <a:buChar char="•"/>
            </a:pPr>
            <a:r>
              <a:rPr lang="en-US" b="1" dirty="0">
                <a:latin typeface="+mn-lt"/>
                <a:cs typeface="Segoe UI" panose="020B0502040204020203" pitchFamily="34" charset="0"/>
              </a:rPr>
              <a:t>Authenticates</a:t>
            </a:r>
            <a:r>
              <a:rPr lang="en-US" dirty="0"/>
              <a:t> users</a:t>
            </a:r>
          </a:p>
          <a:p>
            <a:r>
              <a:rPr lang="en-US" dirty="0"/>
              <a:t>	</a:t>
            </a:r>
            <a:r>
              <a:rPr lang="en-US" dirty="0" err="1"/>
              <a:t>UserID</a:t>
            </a:r>
            <a:r>
              <a:rPr lang="en-US" dirty="0"/>
              <a:t> and password, MFA, </a:t>
            </a:r>
            <a:r>
              <a:rPr lang="en-US" dirty="0" err="1"/>
              <a:t>Passwordless</a:t>
            </a:r>
            <a:r>
              <a:rPr lang="en-US" dirty="0"/>
              <a:t> </a:t>
            </a:r>
          </a:p>
          <a:p>
            <a:pPr marL="457200" indent="-457200">
              <a:buFont typeface="Arial" panose="020B0604020202020204" pitchFamily="34" charset="0"/>
              <a:buChar char="•"/>
            </a:pPr>
            <a:r>
              <a:rPr lang="en-US" b="1" dirty="0">
                <a:latin typeface="+mn-lt"/>
                <a:cs typeface="Segoe UI" panose="020B0502040204020203" pitchFamily="34" charset="0"/>
              </a:rPr>
              <a:t>Authorizes</a:t>
            </a:r>
            <a:r>
              <a:rPr lang="en-US" dirty="0"/>
              <a:t> applications to access resources</a:t>
            </a:r>
          </a:p>
          <a:p>
            <a:pPr marL="457200" indent="-457200">
              <a:buFont typeface="Arial" panose="020B0604020202020204" pitchFamily="34" charset="0"/>
              <a:buChar char="•"/>
            </a:pPr>
            <a:r>
              <a:rPr lang="en-US" dirty="0"/>
              <a:t>Robust directory data with </a:t>
            </a:r>
            <a:r>
              <a:rPr lang="en-US" b="1" dirty="0">
                <a:latin typeface="+mn-lt"/>
                <a:cs typeface="Segoe UI" panose="020B0502040204020203" pitchFamily="34" charset="0"/>
              </a:rPr>
              <a:t>Microsoft</a:t>
            </a:r>
            <a:r>
              <a:rPr lang="en-US" b="1" dirty="0"/>
              <a:t> </a:t>
            </a:r>
            <a:r>
              <a:rPr lang="en-US" b="1" dirty="0">
                <a:latin typeface="+mn-lt"/>
                <a:cs typeface="Segoe UI" panose="020B0502040204020203" pitchFamily="34" charset="0"/>
              </a:rPr>
              <a:t>Graph</a:t>
            </a:r>
          </a:p>
          <a:p>
            <a:r>
              <a:rPr lang="en-US" dirty="0"/>
              <a:t>	Access to the data that drives productivity across Microsoft 365</a:t>
            </a:r>
          </a:p>
          <a:p>
            <a:pPr marL="457200" indent="-457200">
              <a:buFont typeface="Arial" panose="020B0604020202020204" pitchFamily="34" charset="0"/>
              <a:buChar char="•"/>
            </a:pPr>
            <a:r>
              <a:rPr lang="en-US" dirty="0"/>
              <a:t>For ISVs</a:t>
            </a:r>
          </a:p>
          <a:p>
            <a:pPr lvl="1"/>
            <a:r>
              <a:rPr lang="en-US" sz="2800" dirty="0">
                <a:cs typeface="Segoe UI" panose="020B0502040204020203" pitchFamily="34" charset="0"/>
              </a:rPr>
              <a:t>	</a:t>
            </a:r>
            <a:r>
              <a:rPr lang="en-US" sz="2800" b="1" dirty="0">
                <a:cs typeface="Segoe UI" panose="020B0502040204020203" pitchFamily="34" charset="0"/>
              </a:rPr>
              <a:t>Provision</a:t>
            </a:r>
            <a:r>
              <a:rPr lang="en-US" sz="2800" dirty="0">
                <a:cs typeface="Segoe UI" panose="020B0502040204020203" pitchFamily="34" charset="0"/>
              </a:rPr>
              <a:t> users to the app</a:t>
            </a:r>
          </a:p>
          <a:p>
            <a:r>
              <a:rPr lang="en-US" dirty="0"/>
              <a:t>	Verifies </a:t>
            </a:r>
            <a:r>
              <a:rPr lang="en-US" b="1" dirty="0">
                <a:latin typeface="+mn-lt"/>
                <a:cs typeface="Segoe UI" panose="020B0502040204020203" pitchFamily="34" charset="0"/>
              </a:rPr>
              <a:t>app publishers</a:t>
            </a:r>
          </a:p>
        </p:txBody>
      </p:sp>
    </p:spTree>
    <p:extLst>
      <p:ext uri="{BB962C8B-B14F-4D97-AF65-F5344CB8AC3E}">
        <p14:creationId xmlns:p14="http://schemas.microsoft.com/office/powerpoint/2010/main" val="3386445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3F5074F-8BF6-47CB-B9E1-567E43B93D65}"/>
              </a:ext>
            </a:extLst>
          </p:cNvPr>
          <p:cNvSpPr/>
          <p:nvPr/>
        </p:nvSpPr>
        <p:spPr bwMode="auto">
          <a:xfrm>
            <a:off x="2918770" y="5870691"/>
            <a:ext cx="8859852" cy="723317"/>
          </a:xfrm>
          <a:prstGeom prst="rect">
            <a:avLst/>
          </a:prstGeom>
          <a:solidFill>
            <a:schemeClr val="bg1"/>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0" rIns="89642"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ts val="294"/>
              </a:spcAft>
              <a:buClrTx/>
              <a:buSzTx/>
              <a:buFontTx/>
              <a:buNone/>
              <a:tabLst/>
              <a:defRPr/>
            </a:pPr>
            <a:endParaRPr kumimoji="0" lang="en-US" sz="1078" b="0" i="0" u="none" strike="noStrike" kern="1200" cap="none" spc="0" normalizeH="0" baseline="0" noProof="0">
              <a:ln>
                <a:noFill/>
              </a:ln>
              <a:solidFill>
                <a:srgbClr val="282828"/>
              </a:solidFill>
              <a:effectLst/>
              <a:uLnTx/>
              <a:uFillTx/>
              <a:latin typeface="Segoe UI"/>
              <a:ea typeface="Segoe UI" pitchFamily="34" charset="0"/>
              <a:cs typeface="Segoe UI" pitchFamily="34" charset="0"/>
            </a:endParaRPr>
          </a:p>
        </p:txBody>
      </p:sp>
      <p:sp>
        <p:nvSpPr>
          <p:cNvPr id="4" name="Rectangle 3">
            <a:extLst>
              <a:ext uri="{FF2B5EF4-FFF2-40B4-BE49-F238E27FC236}">
                <a16:creationId xmlns:a16="http://schemas.microsoft.com/office/drawing/2014/main" id="{0ACA35C1-032D-4EC5-A2E7-3244EF51ED97}"/>
              </a:ext>
            </a:extLst>
          </p:cNvPr>
          <p:cNvSpPr/>
          <p:nvPr/>
        </p:nvSpPr>
        <p:spPr bwMode="auto">
          <a:xfrm>
            <a:off x="2906346" y="4065529"/>
            <a:ext cx="8859852" cy="1488450"/>
          </a:xfrm>
          <a:prstGeom prst="rect">
            <a:avLst/>
          </a:prstGeom>
          <a:solidFill>
            <a:schemeClr val="bg1"/>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0" rIns="89642"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ts val="294"/>
              </a:spcAft>
              <a:buClrTx/>
              <a:buSzTx/>
              <a:buFontTx/>
              <a:buNone/>
              <a:tabLst/>
              <a:defRPr/>
            </a:pPr>
            <a:endParaRPr kumimoji="0" lang="en-US" sz="1078" b="0" i="0" u="none" strike="noStrike" kern="1200" cap="none" spc="0" normalizeH="0" baseline="0" noProof="0">
              <a:ln>
                <a:noFill/>
              </a:ln>
              <a:solidFill>
                <a:srgbClr val="282828"/>
              </a:solidFill>
              <a:effectLst/>
              <a:uLnTx/>
              <a:uFillTx/>
              <a:latin typeface="Segoe UI"/>
              <a:ea typeface="Segoe UI" pitchFamily="34" charset="0"/>
              <a:cs typeface="Segoe UI" pitchFamily="34" charset="0"/>
            </a:endParaRPr>
          </a:p>
        </p:txBody>
      </p:sp>
      <p:cxnSp>
        <p:nvCxnSpPr>
          <p:cNvPr id="157" name="Straight Connector 156">
            <a:extLst>
              <a:ext uri="{FF2B5EF4-FFF2-40B4-BE49-F238E27FC236}">
                <a16:creationId xmlns:a16="http://schemas.microsoft.com/office/drawing/2014/main" id="{4D2312B9-F29E-43D6-9DC5-3C5E76534018}"/>
              </a:ext>
              <a:ext uri="{C183D7F6-B498-43B3-948B-1728B52AA6E4}">
                <adec:decorative xmlns:adec="http://schemas.microsoft.com/office/drawing/2017/decorative" val="1"/>
              </a:ext>
            </a:extLst>
          </p:cNvPr>
          <p:cNvCxnSpPr>
            <a:cxnSpLocks/>
          </p:cNvCxnSpPr>
          <p:nvPr/>
        </p:nvCxnSpPr>
        <p:spPr>
          <a:xfrm>
            <a:off x="426425" y="5682206"/>
            <a:ext cx="11339773" cy="0"/>
          </a:xfrm>
          <a:prstGeom prst="line">
            <a:avLst/>
          </a:prstGeom>
          <a:ln w="1905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3" name="Title 32">
            <a:extLst>
              <a:ext uri="{FF2B5EF4-FFF2-40B4-BE49-F238E27FC236}">
                <a16:creationId xmlns:a16="http://schemas.microsoft.com/office/drawing/2014/main" id="{CDF0A0D3-7D3A-4042-AFA5-1C766E1A81F3}"/>
              </a:ext>
            </a:extLst>
          </p:cNvPr>
          <p:cNvSpPr>
            <a:spLocks noGrp="1"/>
          </p:cNvSpPr>
          <p:nvPr>
            <p:ph type="title"/>
          </p:nvPr>
        </p:nvSpPr>
        <p:spPr>
          <a:xfrm>
            <a:off x="427980" y="332736"/>
            <a:ext cx="11336039" cy="758022"/>
          </a:xfrm>
        </p:spPr>
        <p:txBody>
          <a:bodyPr/>
          <a:lstStyle/>
          <a:p>
            <a:r>
              <a:rPr lang="en-US" dirty="0"/>
              <a:t>Microsoft identity platform for developers</a:t>
            </a:r>
          </a:p>
        </p:txBody>
      </p:sp>
      <p:sp>
        <p:nvSpPr>
          <p:cNvPr id="18" name="Text Placeholder 17">
            <a:extLst>
              <a:ext uri="{FF2B5EF4-FFF2-40B4-BE49-F238E27FC236}">
                <a16:creationId xmlns:a16="http://schemas.microsoft.com/office/drawing/2014/main" id="{CD6BF969-20B3-4B44-AF89-EF1F24E546C3}"/>
              </a:ext>
            </a:extLst>
          </p:cNvPr>
          <p:cNvSpPr>
            <a:spLocks noGrp="1"/>
          </p:cNvSpPr>
          <p:nvPr>
            <p:ph type="body" sz="quarter" idx="12"/>
          </p:nvPr>
        </p:nvSpPr>
        <p:spPr>
          <a:xfrm>
            <a:off x="426424" y="1084164"/>
            <a:ext cx="11339774" cy="325865"/>
          </a:xfrm>
        </p:spPr>
        <p:txBody>
          <a:bodyPr vert="horz" wrap="square" lIns="0" tIns="0" rIns="0" bIns="0" rtlCol="0" anchor="t">
            <a:spAutoFit/>
          </a:bodyPr>
          <a:lstStyle/>
          <a:p>
            <a:r>
              <a:rPr lang="en-US" sz="2350">
                <a:solidFill>
                  <a:schemeClr val="accent1"/>
                </a:solidFill>
                <a:cs typeface="Segoe UI"/>
              </a:rPr>
              <a:t>Build applications and integrate identity with one unified toolkit</a:t>
            </a:r>
            <a:endParaRPr lang="en-US" sz="2353">
              <a:solidFill>
                <a:schemeClr val="accent1"/>
              </a:solidFill>
            </a:endParaRPr>
          </a:p>
        </p:txBody>
      </p:sp>
      <p:pic>
        <p:nvPicPr>
          <p:cNvPr id="10" name="Picture 9" descr="A close up of a sign&#10;&#10;Description automatically generated">
            <a:extLst>
              <a:ext uri="{FF2B5EF4-FFF2-40B4-BE49-F238E27FC236}">
                <a16:creationId xmlns:a16="http://schemas.microsoft.com/office/drawing/2014/main" id="{6636DED6-170C-47DA-BB87-F439DD59ED2A}"/>
              </a:ext>
            </a:extLst>
          </p:cNvPr>
          <p:cNvPicPr>
            <a:picLocks noChangeAspect="1"/>
          </p:cNvPicPr>
          <p:nvPr/>
        </p:nvPicPr>
        <p:blipFill>
          <a:blip r:embed="rId3"/>
          <a:stretch>
            <a:fillRect/>
          </a:stretch>
        </p:blipFill>
        <p:spPr>
          <a:xfrm>
            <a:off x="4248041" y="5981249"/>
            <a:ext cx="461854" cy="459985"/>
          </a:xfrm>
          <a:prstGeom prst="rect">
            <a:avLst/>
          </a:prstGeom>
        </p:spPr>
      </p:pic>
      <p:pic>
        <p:nvPicPr>
          <p:cNvPr id="1026" name="Picture 2" descr="SCIM: System for Cross-domain Identity Management">
            <a:extLst>
              <a:ext uri="{FF2B5EF4-FFF2-40B4-BE49-F238E27FC236}">
                <a16:creationId xmlns:a16="http://schemas.microsoft.com/office/drawing/2014/main" id="{F315731A-D4D4-46DB-9485-C41A0B078E1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06966" y="6065814"/>
            <a:ext cx="941175" cy="31999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A25B2C66-8BD2-4758-9C35-DCFE74152D77}"/>
              </a:ext>
              <a:ext uri="{C183D7F6-B498-43B3-948B-1728B52AA6E4}">
                <adec:decorative xmlns:adec="http://schemas.microsoft.com/office/drawing/2017/decorative" val="1"/>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254993" y="6065816"/>
            <a:ext cx="1657308" cy="319993"/>
          </a:xfrm>
          <a:prstGeom prst="rect">
            <a:avLst/>
          </a:prstGeom>
        </p:spPr>
      </p:pic>
      <p:cxnSp>
        <p:nvCxnSpPr>
          <p:cNvPr id="22" name="Straight Connector 21">
            <a:extLst>
              <a:ext uri="{FF2B5EF4-FFF2-40B4-BE49-F238E27FC236}">
                <a16:creationId xmlns:a16="http://schemas.microsoft.com/office/drawing/2014/main" id="{5B294757-68DA-4660-889F-BCB6FC104220}"/>
              </a:ext>
            </a:extLst>
          </p:cNvPr>
          <p:cNvCxnSpPr>
            <a:cxnSpLocks/>
          </p:cNvCxnSpPr>
          <p:nvPr/>
        </p:nvCxnSpPr>
        <p:spPr>
          <a:xfrm>
            <a:off x="426425" y="3922324"/>
            <a:ext cx="11339773" cy="0"/>
          </a:xfrm>
          <a:prstGeom prst="line">
            <a:avLst/>
          </a:prstGeom>
          <a:ln w="1905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46" name="Group 45">
            <a:extLst>
              <a:ext uri="{FF2B5EF4-FFF2-40B4-BE49-F238E27FC236}">
                <a16:creationId xmlns:a16="http://schemas.microsoft.com/office/drawing/2014/main" id="{7E152759-BA16-B180-AA63-76D12DEBF913}"/>
              </a:ext>
            </a:extLst>
          </p:cNvPr>
          <p:cNvGrpSpPr/>
          <p:nvPr/>
        </p:nvGrpSpPr>
        <p:grpSpPr>
          <a:xfrm>
            <a:off x="8241098" y="2791691"/>
            <a:ext cx="3550756" cy="857715"/>
            <a:chOff x="416590" y="2823594"/>
            <a:chExt cx="3550756" cy="857715"/>
          </a:xfrm>
        </p:grpSpPr>
        <p:sp>
          <p:nvSpPr>
            <p:cNvPr id="99" name="Rectangle 98">
              <a:extLst>
                <a:ext uri="{FF2B5EF4-FFF2-40B4-BE49-F238E27FC236}">
                  <a16:creationId xmlns:a16="http://schemas.microsoft.com/office/drawing/2014/main" id="{4B087B03-9643-439B-8D86-AA09E64A7CC3}"/>
                </a:ext>
              </a:extLst>
            </p:cNvPr>
            <p:cNvSpPr/>
            <p:nvPr/>
          </p:nvSpPr>
          <p:spPr bwMode="auto">
            <a:xfrm>
              <a:off x="2165456" y="2823594"/>
              <a:ext cx="1801890" cy="857715"/>
            </a:xfrm>
            <a:prstGeom prst="rect">
              <a:avLst/>
            </a:prstGeom>
            <a:solidFill>
              <a:schemeClr val="bg1"/>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0" rIns="89642"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ts val="294"/>
                </a:spcAft>
                <a:buClrTx/>
                <a:buSzTx/>
                <a:buFontTx/>
                <a:buNone/>
                <a:tabLst/>
                <a:defRPr/>
              </a:pPr>
              <a:r>
                <a:rPr kumimoji="0" lang="en-US" sz="1176" b="1" i="0" u="none" strike="noStrike" kern="1200" cap="none" spc="0" normalizeH="0" baseline="0" noProof="0" dirty="0">
                  <a:ln>
                    <a:noFill/>
                  </a:ln>
                  <a:solidFill>
                    <a:srgbClr val="282828"/>
                  </a:solidFill>
                  <a:effectLst/>
                  <a:uLnTx/>
                  <a:uFillTx/>
                  <a:latin typeface="Segoe UI"/>
                  <a:ea typeface="Segoe UI" pitchFamily="34" charset="0"/>
                  <a:cs typeface="Segoe UI" pitchFamily="34" charset="0"/>
                </a:rPr>
                <a:t>Microsoft Partner Network</a:t>
              </a:r>
            </a:p>
          </p:txBody>
        </p:sp>
        <p:cxnSp>
          <p:nvCxnSpPr>
            <p:cNvPr id="97" name="Straight Connector 96">
              <a:extLst>
                <a:ext uri="{FF2B5EF4-FFF2-40B4-BE49-F238E27FC236}">
                  <a16:creationId xmlns:a16="http://schemas.microsoft.com/office/drawing/2014/main" id="{0B4B5173-2537-4127-AA1C-DDABD891E433}"/>
                </a:ext>
              </a:extLst>
            </p:cNvPr>
            <p:cNvCxnSpPr>
              <a:cxnSpLocks/>
            </p:cNvCxnSpPr>
            <p:nvPr/>
          </p:nvCxnSpPr>
          <p:spPr>
            <a:xfrm flipV="1">
              <a:off x="1681509" y="3242084"/>
              <a:ext cx="432164" cy="5578"/>
            </a:xfrm>
            <a:prstGeom prst="line">
              <a:avLst/>
            </a:prstGeom>
            <a:ln w="19050">
              <a:solidFill>
                <a:schemeClr val="accent3">
                  <a:alpha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8" name="TextBox 97">
              <a:extLst>
                <a:ext uri="{FF2B5EF4-FFF2-40B4-BE49-F238E27FC236}">
                  <a16:creationId xmlns:a16="http://schemas.microsoft.com/office/drawing/2014/main" id="{307F88AE-6F63-4279-A29D-478238438361}"/>
                </a:ext>
              </a:extLst>
            </p:cNvPr>
            <p:cNvSpPr txBox="1"/>
            <p:nvPr/>
          </p:nvSpPr>
          <p:spPr>
            <a:xfrm>
              <a:off x="935304" y="3081463"/>
              <a:ext cx="898726" cy="332399"/>
            </a:xfrm>
            <a:prstGeom prst="rect">
              <a:avLst/>
            </a:prstGeom>
            <a:solidFill>
              <a:schemeClr val="bg1"/>
            </a:solidFill>
          </p:spPr>
          <p:txBody>
            <a:bodyPr wrap="square" lIns="0" tIns="0" rIns="0" bIns="0" rtlCol="0" anchor="ctr" anchorCtr="0">
              <a:spAutoFit/>
            </a:bodyPr>
            <a:lstStyle/>
            <a:p>
              <a:pPr marL="0" marR="0" lvl="0" indent="0" algn="l" defTabSz="914314" rtl="0" eaLnBrk="1" fontAlgn="auto" latinLnBrk="0" hangingPunct="1">
                <a:lnSpc>
                  <a:spcPct val="90000"/>
                </a:lnSpc>
                <a:spcBef>
                  <a:spcPts val="0"/>
                </a:spcBef>
                <a:spcAft>
                  <a:spcPts val="588"/>
                </a:spcAft>
                <a:buClrTx/>
                <a:buSzTx/>
                <a:buFontTx/>
                <a:buNone/>
                <a:tabLst/>
                <a:defRPr/>
              </a:pPr>
              <a:r>
                <a:rPr kumimoji="0" lang="en-US" sz="12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Semibold"/>
                  <a:ea typeface="+mn-ea"/>
                  <a:cs typeface="+mn-cs"/>
                </a:rPr>
                <a:t>Publisher</a:t>
              </a:r>
              <a:r>
                <a:rPr kumimoji="0" lang="en-US" sz="1200" b="0" i="0" u="none" strike="noStrike" kern="1200" cap="none" spc="0" normalizeH="0" noProof="0" dirty="0">
                  <a:ln>
                    <a:noFill/>
                  </a:ln>
                  <a:gradFill>
                    <a:gsLst>
                      <a:gs pos="2917">
                        <a:srgbClr val="282828"/>
                      </a:gs>
                      <a:gs pos="30000">
                        <a:srgbClr val="282828"/>
                      </a:gs>
                    </a:gsLst>
                    <a:lin ang="5400000" scaled="0"/>
                  </a:gradFill>
                  <a:effectLst/>
                  <a:uLnTx/>
                  <a:uFillTx/>
                  <a:latin typeface="Segoe UI Semibold"/>
                  <a:ea typeface="+mn-ea"/>
                  <a:cs typeface="+mn-cs"/>
                </a:rPr>
                <a:t> Verification</a:t>
              </a:r>
              <a:endParaRPr kumimoji="0" lang="en-US" sz="12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Semibold"/>
                <a:ea typeface="+mn-ea"/>
                <a:cs typeface="+mn-cs"/>
              </a:endParaRPr>
            </a:p>
          </p:txBody>
        </p:sp>
        <p:sp>
          <p:nvSpPr>
            <p:cNvPr id="100" name="Oval 99">
              <a:extLst>
                <a:ext uri="{FF2B5EF4-FFF2-40B4-BE49-F238E27FC236}">
                  <a16:creationId xmlns:a16="http://schemas.microsoft.com/office/drawing/2014/main" id="{7A5C6FDD-5663-4255-A6D3-A59E8DB6A824}"/>
                </a:ext>
              </a:extLst>
            </p:cNvPr>
            <p:cNvSpPr/>
            <p:nvPr/>
          </p:nvSpPr>
          <p:spPr bwMode="auto">
            <a:xfrm>
              <a:off x="2056327" y="3121313"/>
              <a:ext cx="218259" cy="218259"/>
            </a:xfrm>
            <a:prstGeom prst="ellipse">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01" name="Oval 100">
              <a:extLst>
                <a:ext uri="{FF2B5EF4-FFF2-40B4-BE49-F238E27FC236}">
                  <a16:creationId xmlns:a16="http://schemas.microsoft.com/office/drawing/2014/main" id="{F07B4813-4B05-4B51-AD01-BC6D87B44597}"/>
                </a:ext>
              </a:extLst>
            </p:cNvPr>
            <p:cNvSpPr/>
            <p:nvPr/>
          </p:nvSpPr>
          <p:spPr bwMode="auto">
            <a:xfrm>
              <a:off x="2095301" y="3156671"/>
              <a:ext cx="140309" cy="140309"/>
            </a:xfrm>
            <a:prstGeom prst="ellipse">
              <a:avLst/>
            </a:prstGeom>
            <a:solidFill>
              <a:schemeClr val="bg1"/>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3" name="Group 2">
              <a:extLst>
                <a:ext uri="{FF2B5EF4-FFF2-40B4-BE49-F238E27FC236}">
                  <a16:creationId xmlns:a16="http://schemas.microsoft.com/office/drawing/2014/main" id="{D0F04912-1457-4057-950C-5AD569B94FA7}"/>
                </a:ext>
                <a:ext uri="{C183D7F6-B498-43B3-948B-1728B52AA6E4}">
                  <adec:decorative xmlns:adec="http://schemas.microsoft.com/office/drawing/2017/decorative" val="1"/>
                </a:ext>
              </a:extLst>
            </p:cNvPr>
            <p:cNvGrpSpPr/>
            <p:nvPr/>
          </p:nvGrpSpPr>
          <p:grpSpPr>
            <a:xfrm>
              <a:off x="416590" y="3002044"/>
              <a:ext cx="448559" cy="415120"/>
              <a:chOff x="437796" y="3078610"/>
              <a:chExt cx="457554" cy="457554"/>
            </a:xfrm>
          </p:grpSpPr>
          <p:sp>
            <p:nvSpPr>
              <p:cNvPr id="86" name="Oval 85">
                <a:extLst>
                  <a:ext uri="{FF2B5EF4-FFF2-40B4-BE49-F238E27FC236}">
                    <a16:creationId xmlns:a16="http://schemas.microsoft.com/office/drawing/2014/main" id="{7739FA36-EDD4-422C-B359-C5199EEC712F}"/>
                  </a:ext>
                </a:extLst>
              </p:cNvPr>
              <p:cNvSpPr/>
              <p:nvPr/>
            </p:nvSpPr>
            <p:spPr bwMode="auto">
              <a:xfrm>
                <a:off x="437796" y="3078610"/>
                <a:ext cx="457554" cy="457554"/>
              </a:xfrm>
              <a:prstGeom prst="ellipse">
                <a:avLst/>
              </a:prstGeom>
              <a:noFill/>
              <a:ln w="190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282828"/>
                  </a:solidFill>
                  <a:effectLst/>
                  <a:uLnTx/>
                  <a:uFillTx/>
                  <a:latin typeface="Segoe UI"/>
                  <a:ea typeface="+mn-ea"/>
                  <a:cs typeface="+mn-cs"/>
                </a:endParaRPr>
              </a:p>
            </p:txBody>
          </p:sp>
          <p:sp>
            <p:nvSpPr>
              <p:cNvPr id="90" name="IoT" title="Icon of five circles that all connect to a center circle">
                <a:extLst>
                  <a:ext uri="{FF2B5EF4-FFF2-40B4-BE49-F238E27FC236}">
                    <a16:creationId xmlns:a16="http://schemas.microsoft.com/office/drawing/2014/main" id="{7774F2C2-EBE1-47AD-A037-0A3AD91B0C70}"/>
                  </a:ext>
                </a:extLst>
              </p:cNvPr>
              <p:cNvSpPr>
                <a:spLocks noChangeAspect="1" noEditPoints="1"/>
              </p:cNvSpPr>
              <p:nvPr/>
            </p:nvSpPr>
            <p:spPr bwMode="auto">
              <a:xfrm>
                <a:off x="544895" y="3185514"/>
                <a:ext cx="243357" cy="243747"/>
              </a:xfrm>
              <a:custGeom>
                <a:avLst/>
                <a:gdLst>
                  <a:gd name="T0" fmla="*/ 235 w 352"/>
                  <a:gd name="T1" fmla="*/ 176 h 352"/>
                  <a:gd name="T2" fmla="*/ 176 w 352"/>
                  <a:gd name="T3" fmla="*/ 235 h 352"/>
                  <a:gd name="T4" fmla="*/ 117 w 352"/>
                  <a:gd name="T5" fmla="*/ 176 h 352"/>
                  <a:gd name="T6" fmla="*/ 176 w 352"/>
                  <a:gd name="T7" fmla="*/ 117 h 352"/>
                  <a:gd name="T8" fmla="*/ 235 w 352"/>
                  <a:gd name="T9" fmla="*/ 176 h 352"/>
                  <a:gd name="T10" fmla="*/ 270 w 352"/>
                  <a:gd name="T11" fmla="*/ 0 h 352"/>
                  <a:gd name="T12" fmla="*/ 235 w 352"/>
                  <a:gd name="T13" fmla="*/ 35 h 352"/>
                  <a:gd name="T14" fmla="*/ 270 w 352"/>
                  <a:gd name="T15" fmla="*/ 70 h 352"/>
                  <a:gd name="T16" fmla="*/ 305 w 352"/>
                  <a:gd name="T17" fmla="*/ 35 h 352"/>
                  <a:gd name="T18" fmla="*/ 270 w 352"/>
                  <a:gd name="T19" fmla="*/ 0 h 352"/>
                  <a:gd name="T20" fmla="*/ 82 w 352"/>
                  <a:gd name="T21" fmla="*/ 23 h 352"/>
                  <a:gd name="T22" fmla="*/ 47 w 352"/>
                  <a:gd name="T23" fmla="*/ 59 h 352"/>
                  <a:gd name="T24" fmla="*/ 82 w 352"/>
                  <a:gd name="T25" fmla="*/ 94 h 352"/>
                  <a:gd name="T26" fmla="*/ 117 w 352"/>
                  <a:gd name="T27" fmla="*/ 59 h 352"/>
                  <a:gd name="T28" fmla="*/ 82 w 352"/>
                  <a:gd name="T29" fmla="*/ 23 h 352"/>
                  <a:gd name="T30" fmla="*/ 35 w 352"/>
                  <a:gd name="T31" fmla="*/ 211 h 352"/>
                  <a:gd name="T32" fmla="*/ 0 w 352"/>
                  <a:gd name="T33" fmla="*/ 246 h 352"/>
                  <a:gd name="T34" fmla="*/ 35 w 352"/>
                  <a:gd name="T35" fmla="*/ 282 h 352"/>
                  <a:gd name="T36" fmla="*/ 70 w 352"/>
                  <a:gd name="T37" fmla="*/ 246 h 352"/>
                  <a:gd name="T38" fmla="*/ 35 w 352"/>
                  <a:gd name="T39" fmla="*/ 211 h 352"/>
                  <a:gd name="T40" fmla="*/ 223 w 352"/>
                  <a:gd name="T41" fmla="*/ 282 h 352"/>
                  <a:gd name="T42" fmla="*/ 188 w 352"/>
                  <a:gd name="T43" fmla="*/ 317 h 352"/>
                  <a:gd name="T44" fmla="*/ 223 w 352"/>
                  <a:gd name="T45" fmla="*/ 352 h 352"/>
                  <a:gd name="T46" fmla="*/ 258 w 352"/>
                  <a:gd name="T47" fmla="*/ 317 h 352"/>
                  <a:gd name="T48" fmla="*/ 223 w 352"/>
                  <a:gd name="T49" fmla="*/ 282 h 352"/>
                  <a:gd name="T50" fmla="*/ 317 w 352"/>
                  <a:gd name="T51" fmla="*/ 164 h 352"/>
                  <a:gd name="T52" fmla="*/ 282 w 352"/>
                  <a:gd name="T53" fmla="*/ 199 h 352"/>
                  <a:gd name="T54" fmla="*/ 317 w 352"/>
                  <a:gd name="T55" fmla="*/ 235 h 352"/>
                  <a:gd name="T56" fmla="*/ 352 w 352"/>
                  <a:gd name="T57" fmla="*/ 199 h 352"/>
                  <a:gd name="T58" fmla="*/ 317 w 352"/>
                  <a:gd name="T59" fmla="*/ 164 h 352"/>
                  <a:gd name="T60" fmla="*/ 250 w 352"/>
                  <a:gd name="T61" fmla="*/ 64 h 352"/>
                  <a:gd name="T62" fmla="*/ 209 w 352"/>
                  <a:gd name="T63" fmla="*/ 127 h 352"/>
                  <a:gd name="T64" fmla="*/ 139 w 352"/>
                  <a:gd name="T65" fmla="*/ 130 h 352"/>
                  <a:gd name="T66" fmla="*/ 104 w 352"/>
                  <a:gd name="T67" fmla="*/ 86 h 352"/>
                  <a:gd name="T68" fmla="*/ 67 w 352"/>
                  <a:gd name="T69" fmla="*/ 231 h 352"/>
                  <a:gd name="T70" fmla="*/ 124 w 352"/>
                  <a:gd name="T71" fmla="*/ 202 h 352"/>
                  <a:gd name="T72" fmla="*/ 212 w 352"/>
                  <a:gd name="T73" fmla="*/ 283 h 352"/>
                  <a:gd name="T74" fmla="*/ 195 w 352"/>
                  <a:gd name="T75" fmla="*/ 232 h 352"/>
                  <a:gd name="T76" fmla="*/ 234 w 352"/>
                  <a:gd name="T77" fmla="*/ 186 h 352"/>
                  <a:gd name="T78" fmla="*/ 282 w 352"/>
                  <a:gd name="T79" fmla="*/ 194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2" h="352">
                    <a:moveTo>
                      <a:pt x="235" y="176"/>
                    </a:moveTo>
                    <a:cubicBezTo>
                      <a:pt x="235" y="208"/>
                      <a:pt x="208" y="235"/>
                      <a:pt x="176" y="235"/>
                    </a:cubicBezTo>
                    <a:cubicBezTo>
                      <a:pt x="144" y="235"/>
                      <a:pt x="117" y="208"/>
                      <a:pt x="117" y="176"/>
                    </a:cubicBezTo>
                    <a:cubicBezTo>
                      <a:pt x="117" y="144"/>
                      <a:pt x="144" y="117"/>
                      <a:pt x="176" y="117"/>
                    </a:cubicBezTo>
                    <a:cubicBezTo>
                      <a:pt x="208" y="117"/>
                      <a:pt x="235" y="144"/>
                      <a:pt x="235" y="176"/>
                    </a:cubicBezTo>
                    <a:close/>
                    <a:moveTo>
                      <a:pt x="270" y="0"/>
                    </a:moveTo>
                    <a:cubicBezTo>
                      <a:pt x="250" y="0"/>
                      <a:pt x="235" y="16"/>
                      <a:pt x="235" y="35"/>
                    </a:cubicBezTo>
                    <a:cubicBezTo>
                      <a:pt x="235" y="55"/>
                      <a:pt x="250" y="70"/>
                      <a:pt x="270" y="70"/>
                    </a:cubicBezTo>
                    <a:cubicBezTo>
                      <a:pt x="289" y="70"/>
                      <a:pt x="305" y="55"/>
                      <a:pt x="305" y="35"/>
                    </a:cubicBezTo>
                    <a:cubicBezTo>
                      <a:pt x="305" y="16"/>
                      <a:pt x="289" y="0"/>
                      <a:pt x="270" y="0"/>
                    </a:cubicBezTo>
                    <a:close/>
                    <a:moveTo>
                      <a:pt x="82" y="23"/>
                    </a:moveTo>
                    <a:cubicBezTo>
                      <a:pt x="63" y="23"/>
                      <a:pt x="47" y="39"/>
                      <a:pt x="47" y="59"/>
                    </a:cubicBezTo>
                    <a:cubicBezTo>
                      <a:pt x="47" y="78"/>
                      <a:pt x="63" y="94"/>
                      <a:pt x="82" y="94"/>
                    </a:cubicBezTo>
                    <a:cubicBezTo>
                      <a:pt x="102" y="94"/>
                      <a:pt x="117" y="78"/>
                      <a:pt x="117" y="59"/>
                    </a:cubicBezTo>
                    <a:cubicBezTo>
                      <a:pt x="117" y="39"/>
                      <a:pt x="102" y="23"/>
                      <a:pt x="82" y="23"/>
                    </a:cubicBezTo>
                    <a:close/>
                    <a:moveTo>
                      <a:pt x="35" y="211"/>
                    </a:moveTo>
                    <a:cubicBezTo>
                      <a:pt x="16" y="211"/>
                      <a:pt x="0" y="227"/>
                      <a:pt x="0" y="246"/>
                    </a:cubicBezTo>
                    <a:cubicBezTo>
                      <a:pt x="0" y="266"/>
                      <a:pt x="16" y="282"/>
                      <a:pt x="35" y="282"/>
                    </a:cubicBezTo>
                    <a:cubicBezTo>
                      <a:pt x="55" y="282"/>
                      <a:pt x="70" y="266"/>
                      <a:pt x="70" y="246"/>
                    </a:cubicBezTo>
                    <a:cubicBezTo>
                      <a:pt x="70" y="227"/>
                      <a:pt x="55" y="211"/>
                      <a:pt x="35" y="211"/>
                    </a:cubicBezTo>
                    <a:close/>
                    <a:moveTo>
                      <a:pt x="223" y="282"/>
                    </a:moveTo>
                    <a:cubicBezTo>
                      <a:pt x="203" y="282"/>
                      <a:pt x="188" y="297"/>
                      <a:pt x="188" y="317"/>
                    </a:cubicBezTo>
                    <a:cubicBezTo>
                      <a:pt x="188" y="336"/>
                      <a:pt x="203" y="352"/>
                      <a:pt x="223" y="352"/>
                    </a:cubicBezTo>
                    <a:cubicBezTo>
                      <a:pt x="242" y="352"/>
                      <a:pt x="258" y="336"/>
                      <a:pt x="258" y="317"/>
                    </a:cubicBezTo>
                    <a:cubicBezTo>
                      <a:pt x="258" y="297"/>
                      <a:pt x="242" y="282"/>
                      <a:pt x="223" y="282"/>
                    </a:cubicBezTo>
                    <a:close/>
                    <a:moveTo>
                      <a:pt x="317" y="164"/>
                    </a:moveTo>
                    <a:cubicBezTo>
                      <a:pt x="297" y="164"/>
                      <a:pt x="282" y="180"/>
                      <a:pt x="282" y="199"/>
                    </a:cubicBezTo>
                    <a:cubicBezTo>
                      <a:pt x="282" y="219"/>
                      <a:pt x="297" y="235"/>
                      <a:pt x="317" y="235"/>
                    </a:cubicBezTo>
                    <a:cubicBezTo>
                      <a:pt x="336" y="235"/>
                      <a:pt x="352" y="219"/>
                      <a:pt x="352" y="199"/>
                    </a:cubicBezTo>
                    <a:cubicBezTo>
                      <a:pt x="352" y="180"/>
                      <a:pt x="336" y="164"/>
                      <a:pt x="317" y="164"/>
                    </a:cubicBezTo>
                    <a:close/>
                    <a:moveTo>
                      <a:pt x="250" y="64"/>
                    </a:moveTo>
                    <a:cubicBezTo>
                      <a:pt x="209" y="127"/>
                      <a:pt x="209" y="127"/>
                      <a:pt x="209" y="127"/>
                    </a:cubicBezTo>
                    <a:moveTo>
                      <a:pt x="139" y="130"/>
                    </a:moveTo>
                    <a:cubicBezTo>
                      <a:pt x="104" y="86"/>
                      <a:pt x="104" y="86"/>
                      <a:pt x="104" y="86"/>
                    </a:cubicBezTo>
                    <a:moveTo>
                      <a:pt x="67" y="231"/>
                    </a:moveTo>
                    <a:cubicBezTo>
                      <a:pt x="124" y="202"/>
                      <a:pt x="124" y="202"/>
                      <a:pt x="124" y="202"/>
                    </a:cubicBezTo>
                    <a:moveTo>
                      <a:pt x="212" y="283"/>
                    </a:moveTo>
                    <a:cubicBezTo>
                      <a:pt x="195" y="232"/>
                      <a:pt x="195" y="232"/>
                      <a:pt x="195" y="232"/>
                    </a:cubicBezTo>
                    <a:moveTo>
                      <a:pt x="234" y="186"/>
                    </a:moveTo>
                    <a:cubicBezTo>
                      <a:pt x="282" y="194"/>
                      <a:pt x="282" y="194"/>
                      <a:pt x="282" y="194"/>
                    </a:cubicBezTo>
                  </a:path>
                </a:pathLst>
              </a:custGeom>
              <a:noFill/>
              <a:ln w="19050" cap="sq">
                <a:solidFill>
                  <a:schemeClr val="accent1"/>
                </a:solidFill>
                <a:prstDash val="soli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sp>
        <p:nvSpPr>
          <p:cNvPr id="117" name="Rectangle 116">
            <a:extLst>
              <a:ext uri="{FF2B5EF4-FFF2-40B4-BE49-F238E27FC236}">
                <a16:creationId xmlns:a16="http://schemas.microsoft.com/office/drawing/2014/main" id="{824BC395-6DF4-4B49-A191-35BC2C6145CD}"/>
              </a:ext>
            </a:extLst>
          </p:cNvPr>
          <p:cNvSpPr/>
          <p:nvPr/>
        </p:nvSpPr>
        <p:spPr bwMode="auto">
          <a:xfrm>
            <a:off x="2979195" y="4307655"/>
            <a:ext cx="2642131" cy="537957"/>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ts val="294"/>
              </a:spcAft>
              <a:buClrTx/>
              <a:buSzTx/>
              <a:buFontTx/>
              <a:buNone/>
              <a:tabLst/>
              <a:defRPr/>
            </a:pPr>
            <a:r>
              <a:rPr kumimoji="0" lang="en-US" sz="1078" b="0" i="0" u="none" strike="noStrike" kern="1200" cap="none" spc="0" normalizeH="0" baseline="0" noProof="0">
                <a:ln>
                  <a:noFill/>
                </a:ln>
                <a:solidFill>
                  <a:srgbClr val="282828"/>
                </a:solidFill>
                <a:effectLst/>
                <a:uLnTx/>
                <a:uFillTx/>
                <a:latin typeface="Segoe UI"/>
                <a:ea typeface="+mn-ea"/>
                <a:cs typeface="Segoe UI" pitchFamily="34" charset="0"/>
              </a:rPr>
              <a:t>Work and school accounts</a:t>
            </a:r>
          </a:p>
          <a:p>
            <a:pPr marL="0" marR="0" lvl="0" indent="0" algn="ctr" defTabSz="914102" rtl="0" eaLnBrk="1" fontAlgn="base" latinLnBrk="0" hangingPunct="1">
              <a:lnSpc>
                <a:spcPct val="90000"/>
              </a:lnSpc>
              <a:spcBef>
                <a:spcPct val="0"/>
              </a:spcBef>
              <a:spcAft>
                <a:spcPts val="294"/>
              </a:spcAft>
              <a:buClrTx/>
              <a:buSzTx/>
              <a:buFontTx/>
              <a:buNone/>
              <a:tabLst/>
              <a:defRPr/>
            </a:pPr>
            <a:r>
              <a:rPr kumimoji="0" lang="en-US" sz="1176" b="0" i="0" u="none" strike="noStrike" kern="1200" cap="none" spc="0" normalizeH="0" baseline="0" noProof="0">
                <a:ln>
                  <a:noFill/>
                </a:ln>
                <a:solidFill>
                  <a:srgbClr val="282828"/>
                </a:solidFill>
                <a:effectLst/>
                <a:uLnTx/>
                <a:uFillTx/>
                <a:latin typeface="Segoe UI Semibold"/>
                <a:ea typeface="+mn-ea"/>
                <a:cs typeface="Segoe UI" pitchFamily="34" charset="0"/>
              </a:rPr>
              <a:t>Azure AD</a:t>
            </a:r>
          </a:p>
        </p:txBody>
      </p:sp>
      <p:sp>
        <p:nvSpPr>
          <p:cNvPr id="118" name="Rectangle 117">
            <a:extLst>
              <a:ext uri="{FF2B5EF4-FFF2-40B4-BE49-F238E27FC236}">
                <a16:creationId xmlns:a16="http://schemas.microsoft.com/office/drawing/2014/main" id="{483F424F-928F-4DF5-A04E-F908BDB868F3}"/>
              </a:ext>
            </a:extLst>
          </p:cNvPr>
          <p:cNvSpPr/>
          <p:nvPr/>
        </p:nvSpPr>
        <p:spPr bwMode="auto">
          <a:xfrm>
            <a:off x="5186974" y="4307655"/>
            <a:ext cx="2642131" cy="537957"/>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ts val="294"/>
              </a:spcAft>
              <a:buClrTx/>
              <a:buSzTx/>
              <a:buFontTx/>
              <a:buNone/>
              <a:tabLst/>
              <a:defRPr/>
            </a:pPr>
            <a:r>
              <a:rPr kumimoji="0" lang="en-US" sz="1078" b="0" i="0" u="none" strike="noStrike" kern="1200" cap="none" spc="0" normalizeH="0" baseline="0" noProof="0" dirty="0">
                <a:ln>
                  <a:noFill/>
                </a:ln>
                <a:solidFill>
                  <a:srgbClr val="282828"/>
                </a:solidFill>
                <a:effectLst/>
                <a:uLnTx/>
                <a:uFillTx/>
                <a:latin typeface="Segoe UI"/>
                <a:ea typeface="+mn-ea"/>
                <a:cs typeface="Segoe UI" pitchFamily="34" charset="0"/>
              </a:rPr>
              <a:t>Personal accounts</a:t>
            </a:r>
          </a:p>
          <a:p>
            <a:pPr marL="0" marR="0" lvl="0" indent="0" algn="ctr" defTabSz="914102" rtl="0" eaLnBrk="1" fontAlgn="base" latinLnBrk="0" hangingPunct="1">
              <a:lnSpc>
                <a:spcPct val="90000"/>
              </a:lnSpc>
              <a:spcBef>
                <a:spcPct val="0"/>
              </a:spcBef>
              <a:spcAft>
                <a:spcPts val="294"/>
              </a:spcAft>
              <a:buClrTx/>
              <a:buSzTx/>
              <a:buFontTx/>
              <a:buNone/>
              <a:tabLst/>
              <a:defRPr/>
            </a:pPr>
            <a:r>
              <a:rPr kumimoji="0" lang="en-US" sz="1176" b="0" i="0" u="none" strike="noStrike" kern="1200" cap="none" spc="0" normalizeH="0" baseline="0" noProof="0" dirty="0">
                <a:ln>
                  <a:noFill/>
                </a:ln>
                <a:solidFill>
                  <a:srgbClr val="282828"/>
                </a:solidFill>
                <a:effectLst/>
                <a:uLnTx/>
                <a:uFillTx/>
                <a:latin typeface="Segoe UI Semibold"/>
                <a:ea typeface="+mn-ea"/>
                <a:cs typeface="Segoe UI" pitchFamily="34" charset="0"/>
              </a:rPr>
              <a:t>MSA</a:t>
            </a:r>
          </a:p>
        </p:txBody>
      </p:sp>
      <p:sp>
        <p:nvSpPr>
          <p:cNvPr id="119" name="Rectangle 118">
            <a:extLst>
              <a:ext uri="{FF2B5EF4-FFF2-40B4-BE49-F238E27FC236}">
                <a16:creationId xmlns:a16="http://schemas.microsoft.com/office/drawing/2014/main" id="{01E7AFC3-AFAD-4381-A453-E4FC387407F0}"/>
              </a:ext>
            </a:extLst>
          </p:cNvPr>
          <p:cNvSpPr/>
          <p:nvPr/>
        </p:nvSpPr>
        <p:spPr bwMode="auto">
          <a:xfrm>
            <a:off x="7737941" y="4307655"/>
            <a:ext cx="4207756" cy="537957"/>
          </a:xfrm>
          <a:prstGeom prst="rect">
            <a:avLst/>
          </a:prstGeom>
          <a:no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89642" rIns="0" bIns="0"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ts val="294"/>
              </a:spcAft>
              <a:buClrTx/>
              <a:buSzTx/>
              <a:buFontTx/>
              <a:buNone/>
              <a:tabLst/>
              <a:defRPr/>
            </a:pPr>
            <a:r>
              <a:rPr kumimoji="0" lang="en-US" sz="1078" b="0" i="0" u="none" strike="noStrike" kern="1200" cap="none" spc="0" normalizeH="0" baseline="0" noProof="0">
                <a:ln>
                  <a:noFill/>
                </a:ln>
                <a:solidFill>
                  <a:srgbClr val="282828"/>
                </a:solidFill>
                <a:effectLst/>
                <a:uLnTx/>
                <a:uFillTx/>
                <a:latin typeface="Segoe UI"/>
                <a:ea typeface="+mn-ea"/>
                <a:cs typeface="Segoe UI" pitchFamily="34" charset="0"/>
              </a:rPr>
              <a:t>Customer and Partner accounts</a:t>
            </a:r>
          </a:p>
        </p:txBody>
      </p:sp>
      <p:grpSp>
        <p:nvGrpSpPr>
          <p:cNvPr id="95" name="!! Partner Azure">
            <a:extLst>
              <a:ext uri="{FF2B5EF4-FFF2-40B4-BE49-F238E27FC236}">
                <a16:creationId xmlns:a16="http://schemas.microsoft.com/office/drawing/2014/main" id="{97169067-BCAF-4B90-9761-EC41ECACF4CE}"/>
              </a:ext>
              <a:ext uri="{C183D7F6-B498-43B3-948B-1728B52AA6E4}">
                <adec:decorative xmlns:adec="http://schemas.microsoft.com/office/drawing/2017/decorative" val="1"/>
              </a:ext>
            </a:extLst>
          </p:cNvPr>
          <p:cNvGrpSpPr/>
          <p:nvPr/>
        </p:nvGrpSpPr>
        <p:grpSpPr>
          <a:xfrm>
            <a:off x="4107630" y="5017854"/>
            <a:ext cx="385259" cy="385257"/>
            <a:chOff x="1720682" y="3531964"/>
            <a:chExt cx="580029" cy="580029"/>
          </a:xfrm>
        </p:grpSpPr>
        <p:sp>
          <p:nvSpPr>
            <p:cNvPr id="96" name="Oval 95">
              <a:extLst>
                <a:ext uri="{FF2B5EF4-FFF2-40B4-BE49-F238E27FC236}">
                  <a16:creationId xmlns:a16="http://schemas.microsoft.com/office/drawing/2014/main" id="{CBBA2ADC-D6B8-469E-9930-0ADCDBB41827}"/>
                </a:ext>
              </a:extLst>
            </p:cNvPr>
            <p:cNvSpPr/>
            <p:nvPr/>
          </p:nvSpPr>
          <p:spPr bwMode="auto">
            <a:xfrm>
              <a:off x="1720682" y="3531964"/>
              <a:ext cx="580029" cy="580029"/>
            </a:xfrm>
            <a:prstGeom prst="ellipse">
              <a:avLst/>
            </a:prstGeom>
            <a:solidFill>
              <a:srgbClr val="FFFFFF"/>
            </a:solidFill>
            <a:ln w="9525" cap="flat" cmpd="sng" algn="ctr">
              <a:noFill/>
              <a:prstDash val="solid"/>
              <a:headEnd type="none" w="med" len="med"/>
              <a:tailEnd type="none" w="med" len="med"/>
            </a:ln>
            <a:effectLst>
              <a:outerShdw blurRad="190500" dist="76200" dir="2400000" algn="ctr" rotWithShape="0">
                <a:prstClr val="black">
                  <a:alpha val="30000"/>
                </a:prstClr>
              </a:outerShdw>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114" name="Graphic 113">
              <a:extLst>
                <a:ext uri="{FF2B5EF4-FFF2-40B4-BE49-F238E27FC236}">
                  <a16:creationId xmlns:a16="http://schemas.microsoft.com/office/drawing/2014/main" id="{330A033D-D233-46F6-B200-2E40288F54F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818749" y="3630025"/>
              <a:ext cx="383900" cy="383902"/>
            </a:xfrm>
            <a:prstGeom prst="rect">
              <a:avLst/>
            </a:prstGeom>
          </p:spPr>
        </p:pic>
      </p:grpSp>
      <p:grpSp>
        <p:nvGrpSpPr>
          <p:cNvPr id="115" name="!! Partner microsoft">
            <a:extLst>
              <a:ext uri="{FF2B5EF4-FFF2-40B4-BE49-F238E27FC236}">
                <a16:creationId xmlns:a16="http://schemas.microsoft.com/office/drawing/2014/main" id="{27A935EE-F695-4E9A-AFFD-94358752477A}"/>
              </a:ext>
              <a:ext uri="{C183D7F6-B498-43B3-948B-1728B52AA6E4}">
                <adec:decorative xmlns:adec="http://schemas.microsoft.com/office/drawing/2017/decorative" val="1"/>
              </a:ext>
            </a:extLst>
          </p:cNvPr>
          <p:cNvGrpSpPr/>
          <p:nvPr/>
        </p:nvGrpSpPr>
        <p:grpSpPr>
          <a:xfrm>
            <a:off x="6315409" y="5017853"/>
            <a:ext cx="385259" cy="385257"/>
            <a:chOff x="10983595" y="5091206"/>
            <a:chExt cx="580030" cy="580029"/>
          </a:xfrm>
        </p:grpSpPr>
        <p:sp>
          <p:nvSpPr>
            <p:cNvPr id="120" name="Oval 119">
              <a:extLst>
                <a:ext uri="{FF2B5EF4-FFF2-40B4-BE49-F238E27FC236}">
                  <a16:creationId xmlns:a16="http://schemas.microsoft.com/office/drawing/2014/main" id="{24C7551C-5303-4D5B-8699-7D47AFF7F346}"/>
                </a:ext>
              </a:extLst>
            </p:cNvPr>
            <p:cNvSpPr/>
            <p:nvPr/>
          </p:nvSpPr>
          <p:spPr bwMode="auto">
            <a:xfrm>
              <a:off x="10983595" y="5091206"/>
              <a:ext cx="580030" cy="580029"/>
            </a:xfrm>
            <a:prstGeom prst="ellipse">
              <a:avLst/>
            </a:prstGeom>
            <a:solidFill>
              <a:srgbClr val="FFFFFF"/>
            </a:solidFill>
            <a:ln w="9525" cap="flat" cmpd="sng" algn="ctr">
              <a:noFill/>
              <a:prstDash val="solid"/>
              <a:headEnd type="none" w="med" len="med"/>
              <a:tailEnd type="none" w="med" len="med"/>
            </a:ln>
            <a:effectLst>
              <a:outerShdw blurRad="190500" dist="76200" dir="2400000" algn="ctr" rotWithShape="0">
                <a:prstClr val="black">
                  <a:alpha val="30000"/>
                </a:prstClr>
              </a:outerShdw>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122" name="Picture 121">
              <a:extLst>
                <a:ext uri="{FF2B5EF4-FFF2-40B4-BE49-F238E27FC236}">
                  <a16:creationId xmlns:a16="http://schemas.microsoft.com/office/drawing/2014/main" id="{A8E06E27-9572-4DD0-B834-93E5C53D9A36}"/>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11126934" y="5234540"/>
              <a:ext cx="293351" cy="293351"/>
            </a:xfrm>
            <a:prstGeom prst="rect">
              <a:avLst/>
            </a:prstGeom>
            <a:solidFill>
              <a:srgbClr val="E6E6E6"/>
            </a:solidFill>
          </p:spPr>
        </p:pic>
      </p:grpSp>
      <p:grpSp>
        <p:nvGrpSpPr>
          <p:cNvPr id="123" name="Group 122">
            <a:extLst>
              <a:ext uri="{FF2B5EF4-FFF2-40B4-BE49-F238E27FC236}">
                <a16:creationId xmlns:a16="http://schemas.microsoft.com/office/drawing/2014/main" id="{92244DB5-2002-4347-9641-47B87C4DECF6}"/>
              </a:ext>
              <a:ext uri="{C183D7F6-B498-43B3-948B-1728B52AA6E4}">
                <adec:decorative xmlns:adec="http://schemas.microsoft.com/office/drawing/2017/decorative" val="1"/>
              </a:ext>
            </a:extLst>
          </p:cNvPr>
          <p:cNvGrpSpPr/>
          <p:nvPr/>
        </p:nvGrpSpPr>
        <p:grpSpPr>
          <a:xfrm>
            <a:off x="8146964" y="5017856"/>
            <a:ext cx="3197731" cy="385257"/>
            <a:chOff x="7669929" y="5324475"/>
            <a:chExt cx="3261852" cy="392982"/>
          </a:xfrm>
        </p:grpSpPr>
        <p:grpSp>
          <p:nvGrpSpPr>
            <p:cNvPr id="124" name="!! Customer email">
              <a:extLst>
                <a:ext uri="{FF2B5EF4-FFF2-40B4-BE49-F238E27FC236}">
                  <a16:creationId xmlns:a16="http://schemas.microsoft.com/office/drawing/2014/main" id="{5292BE2A-DB9C-42EF-B847-60C094F40C2E}"/>
                </a:ext>
              </a:extLst>
            </p:cNvPr>
            <p:cNvGrpSpPr/>
            <p:nvPr/>
          </p:nvGrpSpPr>
          <p:grpSpPr>
            <a:xfrm>
              <a:off x="10538797" y="5324475"/>
              <a:ext cx="392984" cy="392982"/>
              <a:chOff x="9482716" y="5223353"/>
              <a:chExt cx="580030" cy="580028"/>
            </a:xfrm>
          </p:grpSpPr>
          <p:sp>
            <p:nvSpPr>
              <p:cNvPr id="165" name="Oval 164">
                <a:extLst>
                  <a:ext uri="{FF2B5EF4-FFF2-40B4-BE49-F238E27FC236}">
                    <a16:creationId xmlns:a16="http://schemas.microsoft.com/office/drawing/2014/main" id="{05B56FD0-404E-4637-94EE-A46C21220894}"/>
                  </a:ext>
                </a:extLst>
              </p:cNvPr>
              <p:cNvSpPr/>
              <p:nvPr/>
            </p:nvSpPr>
            <p:spPr bwMode="auto">
              <a:xfrm>
                <a:off x="9482716" y="5223353"/>
                <a:ext cx="580030" cy="580028"/>
              </a:xfrm>
              <a:prstGeom prst="ellipse">
                <a:avLst/>
              </a:prstGeom>
              <a:solidFill>
                <a:srgbClr val="FFFFFF"/>
              </a:solidFill>
              <a:ln w="9525" cap="flat" cmpd="sng" algn="ctr">
                <a:noFill/>
                <a:prstDash val="solid"/>
                <a:headEnd type="none" w="med" len="med"/>
                <a:tailEnd type="none" w="med" len="med"/>
              </a:ln>
              <a:effectLst>
                <a:outerShdw blurRad="190500" dist="76200" dir="2400000" algn="ctr" rotWithShape="0">
                  <a:prstClr val="black">
                    <a:alpha val="30000"/>
                  </a:prstClr>
                </a:outerShdw>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166" name="Group 265">
                <a:extLst>
                  <a:ext uri="{FF2B5EF4-FFF2-40B4-BE49-F238E27FC236}">
                    <a16:creationId xmlns:a16="http://schemas.microsoft.com/office/drawing/2014/main" id="{EC225E65-2DF3-45EA-9776-6B0F22DF3306}"/>
                  </a:ext>
                </a:extLst>
              </p:cNvPr>
              <p:cNvGrpSpPr>
                <a:grpSpLocks noChangeAspect="1"/>
              </p:cNvGrpSpPr>
              <p:nvPr/>
            </p:nvGrpSpPr>
            <p:grpSpPr bwMode="auto">
              <a:xfrm>
                <a:off x="9609482" y="5411721"/>
                <a:ext cx="326499" cy="203292"/>
                <a:chOff x="5013" y="3413"/>
                <a:chExt cx="265" cy="165"/>
              </a:xfrm>
              <a:solidFill>
                <a:srgbClr val="0078D4"/>
              </a:solidFill>
            </p:grpSpPr>
            <p:sp>
              <p:nvSpPr>
                <p:cNvPr id="167" name="Freeform 266">
                  <a:extLst>
                    <a:ext uri="{FF2B5EF4-FFF2-40B4-BE49-F238E27FC236}">
                      <a16:creationId xmlns:a16="http://schemas.microsoft.com/office/drawing/2014/main" id="{D1B8D9D3-6981-4669-A642-AB86F636FA2F}"/>
                    </a:ext>
                  </a:extLst>
                </p:cNvPr>
                <p:cNvSpPr>
                  <a:spLocks noEditPoints="1"/>
                </p:cNvSpPr>
                <p:nvPr/>
              </p:nvSpPr>
              <p:spPr bwMode="auto">
                <a:xfrm>
                  <a:off x="5013" y="3431"/>
                  <a:ext cx="264" cy="147"/>
                </a:xfrm>
                <a:custGeom>
                  <a:avLst/>
                  <a:gdLst>
                    <a:gd name="T0" fmla="*/ 403 w 426"/>
                    <a:gd name="T1" fmla="*/ 12 h 236"/>
                    <a:gd name="T2" fmla="*/ 403 w 426"/>
                    <a:gd name="T3" fmla="*/ 12 h 236"/>
                    <a:gd name="T4" fmla="*/ 213 w 426"/>
                    <a:gd name="T5" fmla="*/ 107 h 236"/>
                    <a:gd name="T6" fmla="*/ 23 w 426"/>
                    <a:gd name="T7" fmla="*/ 12 h 236"/>
                    <a:gd name="T8" fmla="*/ 0 w 426"/>
                    <a:gd name="T9" fmla="*/ 0 h 236"/>
                    <a:gd name="T10" fmla="*/ 0 w 426"/>
                    <a:gd name="T11" fmla="*/ 12 h 236"/>
                    <a:gd name="T12" fmla="*/ 0 w 426"/>
                    <a:gd name="T13" fmla="*/ 236 h 236"/>
                    <a:gd name="T14" fmla="*/ 426 w 426"/>
                    <a:gd name="T15" fmla="*/ 236 h 236"/>
                    <a:gd name="T16" fmla="*/ 426 w 426"/>
                    <a:gd name="T17" fmla="*/ 12 h 236"/>
                    <a:gd name="T18" fmla="*/ 426 w 426"/>
                    <a:gd name="T19" fmla="*/ 0 h 236"/>
                    <a:gd name="T20" fmla="*/ 403 w 426"/>
                    <a:gd name="T21" fmla="*/ 12 h 236"/>
                    <a:gd name="T22" fmla="*/ 53 w 426"/>
                    <a:gd name="T23" fmla="*/ 130 h 236"/>
                    <a:gd name="T24" fmla="*/ 53 w 426"/>
                    <a:gd name="T25" fmla="*/ 130 h 236"/>
                    <a:gd name="T26" fmla="*/ 105 w 426"/>
                    <a:gd name="T27" fmla="*/ 130 h 236"/>
                    <a:gd name="T28" fmla="*/ 105 w 426"/>
                    <a:gd name="T29" fmla="*/ 182 h 236"/>
                    <a:gd name="T30" fmla="*/ 53 w 426"/>
                    <a:gd name="T31" fmla="*/ 182 h 236"/>
                    <a:gd name="T32" fmla="*/ 53 w 426"/>
                    <a:gd name="T33" fmla="*/ 130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6" h="236">
                      <a:moveTo>
                        <a:pt x="403" y="12"/>
                      </a:moveTo>
                      <a:lnTo>
                        <a:pt x="403" y="12"/>
                      </a:lnTo>
                      <a:lnTo>
                        <a:pt x="213" y="107"/>
                      </a:lnTo>
                      <a:lnTo>
                        <a:pt x="23" y="12"/>
                      </a:lnTo>
                      <a:lnTo>
                        <a:pt x="0" y="0"/>
                      </a:lnTo>
                      <a:lnTo>
                        <a:pt x="0" y="12"/>
                      </a:lnTo>
                      <a:lnTo>
                        <a:pt x="0" y="236"/>
                      </a:lnTo>
                      <a:lnTo>
                        <a:pt x="426" y="236"/>
                      </a:lnTo>
                      <a:lnTo>
                        <a:pt x="426" y="12"/>
                      </a:lnTo>
                      <a:lnTo>
                        <a:pt x="426" y="0"/>
                      </a:lnTo>
                      <a:lnTo>
                        <a:pt x="403" y="12"/>
                      </a:lnTo>
                      <a:close/>
                      <a:moveTo>
                        <a:pt x="53" y="130"/>
                      </a:moveTo>
                      <a:lnTo>
                        <a:pt x="53" y="130"/>
                      </a:lnTo>
                      <a:lnTo>
                        <a:pt x="105" y="130"/>
                      </a:lnTo>
                      <a:lnTo>
                        <a:pt x="105" y="182"/>
                      </a:lnTo>
                      <a:lnTo>
                        <a:pt x="53" y="182"/>
                      </a:lnTo>
                      <a:lnTo>
                        <a:pt x="53" y="130"/>
                      </a:lnTo>
                      <a:close/>
                    </a:path>
                  </a:pathLst>
                </a:custGeom>
                <a:grpFill/>
                <a:ln w="0">
                  <a:noFill/>
                  <a:prstDash val="solid"/>
                  <a:round/>
                  <a:headEnd/>
                  <a:tailEnd/>
                </a:ln>
              </p:spPr>
              <p:txBody>
                <a:bodyPr vert="horz" wrap="square" lIns="109712" tIns="54856" rIns="109712" bIns="54856" numCol="1" anchor="t" anchorCtr="0" compatLnSpc="1">
                  <a:prstTxWarp prst="textNoShape">
                    <a:avLst/>
                  </a:prstTxWarp>
                </a:bodyPr>
                <a:lstStyle/>
                <a:p>
                  <a:pPr marL="0" marR="0" lvl="0" indent="0" algn="l" defTabSz="93250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3C3C41"/>
                    </a:solidFill>
                    <a:effectLst/>
                    <a:uLnTx/>
                    <a:uFillTx/>
                    <a:latin typeface="Segoe UI"/>
                    <a:ea typeface="+mn-ea"/>
                    <a:cs typeface="+mn-cs"/>
                  </a:endParaRPr>
                </a:p>
              </p:txBody>
            </p:sp>
            <p:sp>
              <p:nvSpPr>
                <p:cNvPr id="168" name="Rectangle 267">
                  <a:extLst>
                    <a:ext uri="{FF2B5EF4-FFF2-40B4-BE49-F238E27FC236}">
                      <a16:creationId xmlns:a16="http://schemas.microsoft.com/office/drawing/2014/main" id="{6E5B5646-8224-430B-9654-ACDB85FE9C32}"/>
                    </a:ext>
                  </a:extLst>
                </p:cNvPr>
                <p:cNvSpPr>
                  <a:spLocks noChangeArrowheads="1"/>
                </p:cNvSpPr>
                <p:nvPr/>
              </p:nvSpPr>
              <p:spPr bwMode="auto">
                <a:xfrm>
                  <a:off x="5277" y="3431"/>
                  <a:ext cx="1" cy="1"/>
                </a:xfrm>
                <a:prstGeom prst="rect">
                  <a:avLst/>
                </a:prstGeom>
                <a:grpFill/>
                <a:ln w="0">
                  <a:noFill/>
                  <a:prstDash val="solid"/>
                  <a:miter lim="800000"/>
                  <a:headEnd/>
                  <a:tailEnd/>
                </a:ln>
              </p:spPr>
              <p:txBody>
                <a:bodyPr vert="horz" wrap="square" lIns="109712" tIns="54856" rIns="109712" bIns="54856" numCol="1" anchor="t" anchorCtr="0" compatLnSpc="1">
                  <a:prstTxWarp prst="textNoShape">
                    <a:avLst/>
                  </a:prstTxWarp>
                </a:bodyPr>
                <a:lstStyle/>
                <a:p>
                  <a:pPr marL="0" marR="0" lvl="0" indent="0" algn="l" defTabSz="93250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3C3C41"/>
                    </a:solidFill>
                    <a:effectLst/>
                    <a:uLnTx/>
                    <a:uFillTx/>
                    <a:latin typeface="Segoe UI"/>
                    <a:ea typeface="+mn-ea"/>
                    <a:cs typeface="+mn-cs"/>
                  </a:endParaRPr>
                </a:p>
              </p:txBody>
            </p:sp>
            <p:sp>
              <p:nvSpPr>
                <p:cNvPr id="169" name="Rectangle 268">
                  <a:extLst>
                    <a:ext uri="{FF2B5EF4-FFF2-40B4-BE49-F238E27FC236}">
                      <a16:creationId xmlns:a16="http://schemas.microsoft.com/office/drawing/2014/main" id="{D8272755-8439-4CD9-BC02-32EB680045A2}"/>
                    </a:ext>
                  </a:extLst>
                </p:cNvPr>
                <p:cNvSpPr>
                  <a:spLocks noChangeArrowheads="1"/>
                </p:cNvSpPr>
                <p:nvPr/>
              </p:nvSpPr>
              <p:spPr bwMode="auto">
                <a:xfrm>
                  <a:off x="5013" y="3431"/>
                  <a:ext cx="1" cy="1"/>
                </a:xfrm>
                <a:prstGeom prst="rect">
                  <a:avLst/>
                </a:prstGeom>
                <a:grpFill/>
                <a:ln w="0">
                  <a:noFill/>
                  <a:prstDash val="solid"/>
                  <a:miter lim="800000"/>
                  <a:headEnd/>
                  <a:tailEnd/>
                </a:ln>
              </p:spPr>
              <p:txBody>
                <a:bodyPr vert="horz" wrap="square" lIns="109712" tIns="54856" rIns="109712" bIns="54856" numCol="1" anchor="t" anchorCtr="0" compatLnSpc="1">
                  <a:prstTxWarp prst="textNoShape">
                    <a:avLst/>
                  </a:prstTxWarp>
                </a:bodyPr>
                <a:lstStyle/>
                <a:p>
                  <a:pPr marL="0" marR="0" lvl="0" indent="0" algn="l" defTabSz="93250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3C3C41"/>
                    </a:solidFill>
                    <a:effectLst/>
                    <a:uLnTx/>
                    <a:uFillTx/>
                    <a:latin typeface="Segoe UI"/>
                    <a:ea typeface="+mn-ea"/>
                    <a:cs typeface="+mn-cs"/>
                  </a:endParaRPr>
                </a:p>
              </p:txBody>
            </p:sp>
            <p:sp>
              <p:nvSpPr>
                <p:cNvPr id="170" name="Freeform 269">
                  <a:extLst>
                    <a:ext uri="{FF2B5EF4-FFF2-40B4-BE49-F238E27FC236}">
                      <a16:creationId xmlns:a16="http://schemas.microsoft.com/office/drawing/2014/main" id="{1049BB81-4FD2-4539-B5B5-DE859EE5E74A}"/>
                    </a:ext>
                  </a:extLst>
                </p:cNvPr>
                <p:cNvSpPr>
                  <a:spLocks/>
                </p:cNvSpPr>
                <p:nvPr/>
              </p:nvSpPr>
              <p:spPr bwMode="auto">
                <a:xfrm>
                  <a:off x="5013" y="3413"/>
                  <a:ext cx="264" cy="66"/>
                </a:xfrm>
                <a:custGeom>
                  <a:avLst/>
                  <a:gdLst>
                    <a:gd name="T0" fmla="*/ 0 w 426"/>
                    <a:gd name="T1" fmla="*/ 0 h 107"/>
                    <a:gd name="T2" fmla="*/ 0 w 426"/>
                    <a:gd name="T3" fmla="*/ 0 h 107"/>
                    <a:gd name="T4" fmla="*/ 0 w 426"/>
                    <a:gd name="T5" fmla="*/ 0 h 107"/>
                    <a:gd name="T6" fmla="*/ 23 w 426"/>
                    <a:gd name="T7" fmla="*/ 12 h 107"/>
                    <a:gd name="T8" fmla="*/ 213 w 426"/>
                    <a:gd name="T9" fmla="*/ 107 h 107"/>
                    <a:gd name="T10" fmla="*/ 403 w 426"/>
                    <a:gd name="T11" fmla="*/ 12 h 107"/>
                    <a:gd name="T12" fmla="*/ 426 w 426"/>
                    <a:gd name="T13" fmla="*/ 0 h 107"/>
                    <a:gd name="T14" fmla="*/ 426 w 426"/>
                    <a:gd name="T15" fmla="*/ 0 h 107"/>
                    <a:gd name="T16" fmla="*/ 0 w 426"/>
                    <a:gd name="T17"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107">
                      <a:moveTo>
                        <a:pt x="0" y="0"/>
                      </a:moveTo>
                      <a:lnTo>
                        <a:pt x="0" y="0"/>
                      </a:lnTo>
                      <a:lnTo>
                        <a:pt x="0" y="0"/>
                      </a:lnTo>
                      <a:lnTo>
                        <a:pt x="23" y="12"/>
                      </a:lnTo>
                      <a:lnTo>
                        <a:pt x="213" y="107"/>
                      </a:lnTo>
                      <a:lnTo>
                        <a:pt x="403" y="12"/>
                      </a:lnTo>
                      <a:lnTo>
                        <a:pt x="426" y="0"/>
                      </a:lnTo>
                      <a:lnTo>
                        <a:pt x="426" y="0"/>
                      </a:lnTo>
                      <a:lnTo>
                        <a:pt x="0" y="0"/>
                      </a:lnTo>
                      <a:close/>
                    </a:path>
                  </a:pathLst>
                </a:custGeom>
                <a:solidFill>
                  <a:srgbClr val="0078D4">
                    <a:lumMod val="50000"/>
                  </a:srgbClr>
                </a:solidFill>
                <a:ln w="0">
                  <a:noFill/>
                  <a:prstDash val="solid"/>
                  <a:round/>
                  <a:headEnd/>
                  <a:tailEnd/>
                </a:ln>
              </p:spPr>
              <p:txBody>
                <a:bodyPr vert="horz" wrap="square" lIns="109712" tIns="54856" rIns="109712" bIns="54856" numCol="1" anchor="t" anchorCtr="0" compatLnSpc="1">
                  <a:prstTxWarp prst="textNoShape">
                    <a:avLst/>
                  </a:prstTxWarp>
                </a:bodyPr>
                <a:lstStyle/>
                <a:p>
                  <a:pPr marL="0" marR="0" lvl="0" indent="0" algn="l" defTabSz="93250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3C3C41"/>
                    </a:solidFill>
                    <a:effectLst/>
                    <a:uLnTx/>
                    <a:uFillTx/>
                    <a:latin typeface="Segoe UI"/>
                    <a:ea typeface="+mn-ea"/>
                    <a:cs typeface="+mn-cs"/>
                  </a:endParaRPr>
                </a:p>
              </p:txBody>
            </p:sp>
            <p:sp>
              <p:nvSpPr>
                <p:cNvPr id="171" name="Freeform 270">
                  <a:extLst>
                    <a:ext uri="{FF2B5EF4-FFF2-40B4-BE49-F238E27FC236}">
                      <a16:creationId xmlns:a16="http://schemas.microsoft.com/office/drawing/2014/main" id="{883B1931-F7A1-4EEB-A849-9E94C1A579F6}"/>
                    </a:ext>
                  </a:extLst>
                </p:cNvPr>
                <p:cNvSpPr>
                  <a:spLocks/>
                </p:cNvSpPr>
                <p:nvPr/>
              </p:nvSpPr>
              <p:spPr bwMode="auto">
                <a:xfrm>
                  <a:off x="5046" y="3512"/>
                  <a:ext cx="32" cy="32"/>
                </a:xfrm>
                <a:custGeom>
                  <a:avLst/>
                  <a:gdLst>
                    <a:gd name="T0" fmla="*/ 0 w 52"/>
                    <a:gd name="T1" fmla="*/ 52 h 52"/>
                    <a:gd name="T2" fmla="*/ 0 w 52"/>
                    <a:gd name="T3" fmla="*/ 52 h 52"/>
                    <a:gd name="T4" fmla="*/ 52 w 52"/>
                    <a:gd name="T5" fmla="*/ 52 h 52"/>
                    <a:gd name="T6" fmla="*/ 52 w 52"/>
                    <a:gd name="T7" fmla="*/ 0 h 52"/>
                    <a:gd name="T8" fmla="*/ 0 w 52"/>
                    <a:gd name="T9" fmla="*/ 0 h 52"/>
                    <a:gd name="T10" fmla="*/ 0 w 52"/>
                    <a:gd name="T11" fmla="*/ 52 h 52"/>
                  </a:gdLst>
                  <a:ahLst/>
                  <a:cxnLst>
                    <a:cxn ang="0">
                      <a:pos x="T0" y="T1"/>
                    </a:cxn>
                    <a:cxn ang="0">
                      <a:pos x="T2" y="T3"/>
                    </a:cxn>
                    <a:cxn ang="0">
                      <a:pos x="T4" y="T5"/>
                    </a:cxn>
                    <a:cxn ang="0">
                      <a:pos x="T6" y="T7"/>
                    </a:cxn>
                    <a:cxn ang="0">
                      <a:pos x="T8" y="T9"/>
                    </a:cxn>
                    <a:cxn ang="0">
                      <a:pos x="T10" y="T11"/>
                    </a:cxn>
                  </a:cxnLst>
                  <a:rect l="0" t="0" r="r" b="b"/>
                  <a:pathLst>
                    <a:path w="52" h="52">
                      <a:moveTo>
                        <a:pt x="0" y="52"/>
                      </a:moveTo>
                      <a:lnTo>
                        <a:pt x="0" y="52"/>
                      </a:lnTo>
                      <a:lnTo>
                        <a:pt x="52" y="52"/>
                      </a:lnTo>
                      <a:lnTo>
                        <a:pt x="52" y="0"/>
                      </a:lnTo>
                      <a:lnTo>
                        <a:pt x="0" y="0"/>
                      </a:lnTo>
                      <a:lnTo>
                        <a:pt x="0" y="52"/>
                      </a:lnTo>
                      <a:close/>
                    </a:path>
                  </a:pathLst>
                </a:custGeom>
                <a:solidFill>
                  <a:srgbClr val="0078D4">
                    <a:lumMod val="50000"/>
                  </a:srgbClr>
                </a:solidFill>
                <a:ln w="0">
                  <a:noFill/>
                  <a:prstDash val="solid"/>
                  <a:round/>
                  <a:headEnd/>
                  <a:tailEnd/>
                </a:ln>
              </p:spPr>
              <p:txBody>
                <a:bodyPr vert="horz" wrap="square" lIns="109712" tIns="54856" rIns="109712" bIns="54856" numCol="1" anchor="t" anchorCtr="0" compatLnSpc="1">
                  <a:prstTxWarp prst="textNoShape">
                    <a:avLst/>
                  </a:prstTxWarp>
                </a:bodyPr>
                <a:lstStyle/>
                <a:p>
                  <a:pPr marL="0" marR="0" lvl="0" indent="0" algn="l" defTabSz="93250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3C3C41"/>
                    </a:solidFill>
                    <a:effectLst/>
                    <a:uLnTx/>
                    <a:uFillTx/>
                    <a:latin typeface="Segoe UI"/>
                    <a:ea typeface="+mn-ea"/>
                    <a:cs typeface="+mn-cs"/>
                  </a:endParaRPr>
                </a:p>
              </p:txBody>
            </p:sp>
          </p:grpSp>
        </p:grpSp>
        <p:grpSp>
          <p:nvGrpSpPr>
            <p:cNvPr id="125" name="!! Customer facebook">
              <a:extLst>
                <a:ext uri="{FF2B5EF4-FFF2-40B4-BE49-F238E27FC236}">
                  <a16:creationId xmlns:a16="http://schemas.microsoft.com/office/drawing/2014/main" id="{1200F98D-EAC5-479A-9CC5-2211108903D4}"/>
                </a:ext>
              </a:extLst>
            </p:cNvPr>
            <p:cNvGrpSpPr/>
            <p:nvPr/>
          </p:nvGrpSpPr>
          <p:grpSpPr>
            <a:xfrm>
              <a:off x="9104363" y="5324475"/>
              <a:ext cx="392984" cy="392982"/>
              <a:chOff x="10088872" y="5762368"/>
              <a:chExt cx="580030" cy="580028"/>
            </a:xfrm>
          </p:grpSpPr>
          <p:sp>
            <p:nvSpPr>
              <p:cNvPr id="163" name="Oval 162">
                <a:extLst>
                  <a:ext uri="{FF2B5EF4-FFF2-40B4-BE49-F238E27FC236}">
                    <a16:creationId xmlns:a16="http://schemas.microsoft.com/office/drawing/2014/main" id="{48304DC4-2E35-4571-9A27-2399F0699BF7}"/>
                  </a:ext>
                </a:extLst>
              </p:cNvPr>
              <p:cNvSpPr/>
              <p:nvPr/>
            </p:nvSpPr>
            <p:spPr bwMode="auto">
              <a:xfrm>
                <a:off x="10088872" y="5762368"/>
                <a:ext cx="580030" cy="580028"/>
              </a:xfrm>
              <a:prstGeom prst="ellipse">
                <a:avLst/>
              </a:prstGeom>
              <a:solidFill>
                <a:srgbClr val="FFFFFF"/>
              </a:solidFill>
              <a:ln w="9525" cap="flat" cmpd="sng" algn="ctr">
                <a:noFill/>
                <a:prstDash val="solid"/>
                <a:headEnd type="none" w="med" len="med"/>
                <a:tailEnd type="none" w="med" len="med"/>
              </a:ln>
              <a:effectLst>
                <a:outerShdw blurRad="190500" dist="76200" dir="2400000" algn="ctr" rotWithShape="0">
                  <a:prstClr val="black">
                    <a:alpha val="30000"/>
                  </a:prstClr>
                </a:outerShdw>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164" name="Picture 163" descr="A close up of a sign&#10;&#10;Description generated with high confidence">
                <a:extLst>
                  <a:ext uri="{FF2B5EF4-FFF2-40B4-BE49-F238E27FC236}">
                    <a16:creationId xmlns:a16="http://schemas.microsoft.com/office/drawing/2014/main" id="{908E1E2C-4A39-486F-9CE4-BC51D3776337}"/>
                  </a:ext>
                </a:extLst>
              </p:cNvPr>
              <p:cNvPicPr>
                <a:picLocks noChangeAspect="1"/>
              </p:cNvPicPr>
              <p:nvPr/>
            </p:nvPicPr>
            <p:blipFill rotWithShape="1">
              <a:blip r:embed="rId9" cstate="print">
                <a:extLst>
                  <a:ext uri="{28A0092B-C50C-407E-A947-70E740481C1C}">
                    <a14:useLocalDpi xmlns:a14="http://schemas.microsoft.com/office/drawing/2010/main"/>
                  </a:ext>
                </a:extLst>
              </a:blip>
              <a:srcRect/>
              <a:stretch/>
            </p:blipFill>
            <p:spPr>
              <a:xfrm>
                <a:off x="10222144" y="5894005"/>
                <a:ext cx="297741" cy="297741"/>
              </a:xfrm>
              <a:prstGeom prst="rect">
                <a:avLst/>
              </a:prstGeom>
            </p:spPr>
          </p:pic>
        </p:grpSp>
        <p:grpSp>
          <p:nvGrpSpPr>
            <p:cNvPr id="126" name="!! Customer google">
              <a:extLst>
                <a:ext uri="{FF2B5EF4-FFF2-40B4-BE49-F238E27FC236}">
                  <a16:creationId xmlns:a16="http://schemas.microsoft.com/office/drawing/2014/main" id="{1DFCF0E3-06EE-467C-A084-4DF848A47356}"/>
                </a:ext>
              </a:extLst>
            </p:cNvPr>
            <p:cNvGrpSpPr/>
            <p:nvPr/>
          </p:nvGrpSpPr>
          <p:grpSpPr>
            <a:xfrm>
              <a:off x="9821580" y="5324475"/>
              <a:ext cx="392984" cy="392982"/>
              <a:chOff x="10885586" y="5702449"/>
              <a:chExt cx="580030" cy="580028"/>
            </a:xfrm>
          </p:grpSpPr>
          <p:sp>
            <p:nvSpPr>
              <p:cNvPr id="161" name="Oval 160">
                <a:extLst>
                  <a:ext uri="{FF2B5EF4-FFF2-40B4-BE49-F238E27FC236}">
                    <a16:creationId xmlns:a16="http://schemas.microsoft.com/office/drawing/2014/main" id="{F144B8CE-F9D9-4E43-8549-A6856FF0C3FB}"/>
                  </a:ext>
                </a:extLst>
              </p:cNvPr>
              <p:cNvSpPr/>
              <p:nvPr/>
            </p:nvSpPr>
            <p:spPr bwMode="auto">
              <a:xfrm>
                <a:off x="10885586" y="5702449"/>
                <a:ext cx="580030" cy="580028"/>
              </a:xfrm>
              <a:prstGeom prst="ellipse">
                <a:avLst/>
              </a:prstGeom>
              <a:solidFill>
                <a:srgbClr val="FFFFFF"/>
              </a:solidFill>
              <a:ln w="9525" cap="flat" cmpd="sng" algn="ctr">
                <a:noFill/>
                <a:prstDash val="solid"/>
                <a:headEnd type="none" w="med" len="med"/>
                <a:tailEnd type="none" w="med" len="med"/>
              </a:ln>
              <a:effectLst>
                <a:outerShdw blurRad="190500" dist="76200" dir="2400000" algn="ctr" rotWithShape="0">
                  <a:prstClr val="black">
                    <a:alpha val="30000"/>
                  </a:prstClr>
                </a:outerShdw>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162" name="Picture 161">
                <a:extLst>
                  <a:ext uri="{FF2B5EF4-FFF2-40B4-BE49-F238E27FC236}">
                    <a16:creationId xmlns:a16="http://schemas.microsoft.com/office/drawing/2014/main" id="{440B99D2-5F36-4365-838A-1AFBBB0169A8}"/>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10968616" y="5785478"/>
                <a:ext cx="413970" cy="413970"/>
              </a:xfrm>
              <a:prstGeom prst="rect">
                <a:avLst/>
              </a:prstGeom>
            </p:spPr>
          </p:pic>
        </p:grpSp>
        <p:grpSp>
          <p:nvGrpSpPr>
            <p:cNvPr id="153" name="!! Partner Azure">
              <a:extLst>
                <a:ext uri="{FF2B5EF4-FFF2-40B4-BE49-F238E27FC236}">
                  <a16:creationId xmlns:a16="http://schemas.microsoft.com/office/drawing/2014/main" id="{772E2DE4-CF5C-4CC2-B89F-BA426F4D4474}"/>
                </a:ext>
              </a:extLst>
            </p:cNvPr>
            <p:cNvGrpSpPr/>
            <p:nvPr/>
          </p:nvGrpSpPr>
          <p:grpSpPr>
            <a:xfrm>
              <a:off x="7669929" y="5324475"/>
              <a:ext cx="392984" cy="392982"/>
              <a:chOff x="1720683" y="3531961"/>
              <a:chExt cx="580030" cy="580028"/>
            </a:xfrm>
          </p:grpSpPr>
          <p:sp>
            <p:nvSpPr>
              <p:cNvPr id="159" name="Oval 158">
                <a:extLst>
                  <a:ext uri="{FF2B5EF4-FFF2-40B4-BE49-F238E27FC236}">
                    <a16:creationId xmlns:a16="http://schemas.microsoft.com/office/drawing/2014/main" id="{C0E0ACE4-E58C-4714-A3D7-4DDCC83B5374}"/>
                  </a:ext>
                </a:extLst>
              </p:cNvPr>
              <p:cNvSpPr/>
              <p:nvPr/>
            </p:nvSpPr>
            <p:spPr bwMode="auto">
              <a:xfrm>
                <a:off x="1720683" y="3531961"/>
                <a:ext cx="580030" cy="580028"/>
              </a:xfrm>
              <a:prstGeom prst="ellipse">
                <a:avLst/>
              </a:prstGeom>
              <a:solidFill>
                <a:srgbClr val="FFFFFF"/>
              </a:solidFill>
              <a:ln w="9525" cap="flat" cmpd="sng" algn="ctr">
                <a:noFill/>
                <a:prstDash val="solid"/>
                <a:headEnd type="none" w="med" len="med"/>
                <a:tailEnd type="none" w="med" len="med"/>
              </a:ln>
              <a:effectLst>
                <a:outerShdw blurRad="190500" dist="76200" dir="2400000" algn="ctr" rotWithShape="0">
                  <a:prstClr val="black">
                    <a:alpha val="30000"/>
                  </a:prstClr>
                </a:outerShdw>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160" name="Graphic 159">
                <a:extLst>
                  <a:ext uri="{FF2B5EF4-FFF2-40B4-BE49-F238E27FC236}">
                    <a16:creationId xmlns:a16="http://schemas.microsoft.com/office/drawing/2014/main" id="{BDA10DB6-1753-4AED-9FFE-E02487B6C0E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818748" y="3630025"/>
                <a:ext cx="383900" cy="383901"/>
              </a:xfrm>
              <a:prstGeom prst="rect">
                <a:avLst/>
              </a:prstGeom>
            </p:spPr>
          </p:pic>
        </p:grpSp>
        <p:grpSp>
          <p:nvGrpSpPr>
            <p:cNvPr id="154" name="!! Partner microsoft">
              <a:extLst>
                <a:ext uri="{FF2B5EF4-FFF2-40B4-BE49-F238E27FC236}">
                  <a16:creationId xmlns:a16="http://schemas.microsoft.com/office/drawing/2014/main" id="{A50DE680-5D0E-4B1F-A359-3026DE39072F}"/>
                </a:ext>
              </a:extLst>
            </p:cNvPr>
            <p:cNvGrpSpPr/>
            <p:nvPr/>
          </p:nvGrpSpPr>
          <p:grpSpPr>
            <a:xfrm>
              <a:off x="8387146" y="5324475"/>
              <a:ext cx="392984" cy="392982"/>
              <a:chOff x="10983594" y="5091201"/>
              <a:chExt cx="580030" cy="580028"/>
            </a:xfrm>
          </p:grpSpPr>
          <p:sp>
            <p:nvSpPr>
              <p:cNvPr id="155" name="Oval 154">
                <a:extLst>
                  <a:ext uri="{FF2B5EF4-FFF2-40B4-BE49-F238E27FC236}">
                    <a16:creationId xmlns:a16="http://schemas.microsoft.com/office/drawing/2014/main" id="{E4EB4D5B-F106-450B-B5B4-679A0CC31024}"/>
                  </a:ext>
                </a:extLst>
              </p:cNvPr>
              <p:cNvSpPr/>
              <p:nvPr/>
            </p:nvSpPr>
            <p:spPr bwMode="auto">
              <a:xfrm>
                <a:off x="10983594" y="5091201"/>
                <a:ext cx="580030" cy="580028"/>
              </a:xfrm>
              <a:prstGeom prst="ellipse">
                <a:avLst/>
              </a:prstGeom>
              <a:solidFill>
                <a:srgbClr val="FFFFFF"/>
              </a:solidFill>
              <a:ln w="9525" cap="flat" cmpd="sng" algn="ctr">
                <a:noFill/>
                <a:prstDash val="solid"/>
                <a:headEnd type="none" w="med" len="med"/>
                <a:tailEnd type="none" w="med" len="med"/>
              </a:ln>
              <a:effectLst>
                <a:outerShdw blurRad="190500" dist="76200" dir="2400000" algn="ctr" rotWithShape="0">
                  <a:prstClr val="black">
                    <a:alpha val="30000"/>
                  </a:prstClr>
                </a:outerShdw>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156" name="Picture 155">
                <a:extLst>
                  <a:ext uri="{FF2B5EF4-FFF2-40B4-BE49-F238E27FC236}">
                    <a16:creationId xmlns:a16="http://schemas.microsoft.com/office/drawing/2014/main" id="{CD1A9219-139B-457C-B1E3-50B2CDFAA189}"/>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11126934" y="5234540"/>
                <a:ext cx="293351" cy="293351"/>
              </a:xfrm>
              <a:prstGeom prst="rect">
                <a:avLst/>
              </a:prstGeom>
              <a:solidFill>
                <a:srgbClr val="E6E6E6"/>
              </a:solidFill>
            </p:spPr>
          </p:pic>
        </p:grpSp>
      </p:grpSp>
      <p:cxnSp>
        <p:nvCxnSpPr>
          <p:cNvPr id="172" name="Straight Connector 171">
            <a:extLst>
              <a:ext uri="{FF2B5EF4-FFF2-40B4-BE49-F238E27FC236}">
                <a16:creationId xmlns:a16="http://schemas.microsoft.com/office/drawing/2014/main" id="{251FBC24-650C-46EF-B3F5-40B8853CA55D}"/>
              </a:ext>
              <a:ext uri="{C183D7F6-B498-43B3-948B-1728B52AA6E4}">
                <adec:decorative xmlns:adec="http://schemas.microsoft.com/office/drawing/2017/decorative" val="1"/>
              </a:ext>
            </a:extLst>
          </p:cNvPr>
          <p:cNvCxnSpPr>
            <a:cxnSpLocks/>
          </p:cNvCxnSpPr>
          <p:nvPr/>
        </p:nvCxnSpPr>
        <p:spPr>
          <a:xfrm>
            <a:off x="7768560" y="4879649"/>
            <a:ext cx="3954540" cy="0"/>
          </a:xfrm>
          <a:prstGeom prst="line">
            <a:avLst/>
          </a:prstGeom>
          <a:ln w="190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1EE9EABD-C40A-482E-9029-49A4BD64DC60}"/>
              </a:ext>
              <a:ext uri="{C183D7F6-B498-43B3-948B-1728B52AA6E4}">
                <adec:decorative xmlns:adec="http://schemas.microsoft.com/office/drawing/2017/decorative" val="1"/>
              </a:ext>
            </a:extLst>
          </p:cNvPr>
          <p:cNvCxnSpPr>
            <a:cxnSpLocks/>
          </p:cNvCxnSpPr>
          <p:nvPr/>
        </p:nvCxnSpPr>
        <p:spPr>
          <a:xfrm>
            <a:off x="5533604" y="4879649"/>
            <a:ext cx="1948872" cy="0"/>
          </a:xfrm>
          <a:prstGeom prst="line">
            <a:avLst/>
          </a:prstGeom>
          <a:ln w="190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E74D6B83-C991-440F-A47F-68AFDA7D7497}"/>
              </a:ext>
              <a:ext uri="{C183D7F6-B498-43B3-948B-1728B52AA6E4}">
                <adec:decorative xmlns:adec="http://schemas.microsoft.com/office/drawing/2017/decorative" val="1"/>
              </a:ext>
            </a:extLst>
          </p:cNvPr>
          <p:cNvCxnSpPr>
            <a:cxnSpLocks/>
          </p:cNvCxnSpPr>
          <p:nvPr/>
        </p:nvCxnSpPr>
        <p:spPr>
          <a:xfrm>
            <a:off x="3325824" y="4879649"/>
            <a:ext cx="1948872" cy="0"/>
          </a:xfrm>
          <a:prstGeom prst="line">
            <a:avLst/>
          </a:prstGeom>
          <a:ln w="190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84" name="Picture 83">
            <a:extLst>
              <a:ext uri="{FF2B5EF4-FFF2-40B4-BE49-F238E27FC236}">
                <a16:creationId xmlns:a16="http://schemas.microsoft.com/office/drawing/2014/main" id="{E248EC81-A4DF-4E4D-8170-2F748461A895}"/>
              </a:ext>
              <a:ext uri="{C183D7F6-B498-43B3-948B-1728B52AA6E4}">
                <adec:decorative xmlns:adec="http://schemas.microsoft.com/office/drawing/2017/decorative" val="1"/>
              </a:ext>
            </a:extLst>
          </p:cNvPr>
          <p:cNvPicPr>
            <a:picLocks noChangeAspect="1"/>
          </p:cNvPicPr>
          <p:nvPr/>
        </p:nvPicPr>
        <p:blipFill>
          <a:blip r:embed="rId11">
            <a:clrChange>
              <a:clrFrom>
                <a:srgbClr val="F2F2F2"/>
              </a:clrFrom>
              <a:clrTo>
                <a:srgbClr val="F2F2F2">
                  <a:alpha val="0"/>
                </a:srgbClr>
              </a:clrTo>
            </a:clrChange>
          </a:blip>
          <a:stretch>
            <a:fillRect/>
          </a:stretch>
        </p:blipFill>
        <p:spPr>
          <a:xfrm>
            <a:off x="5753422" y="5983027"/>
            <a:ext cx="457042" cy="457042"/>
          </a:xfrm>
          <a:prstGeom prst="rect">
            <a:avLst/>
          </a:prstGeom>
        </p:spPr>
      </p:pic>
      <p:sp>
        <p:nvSpPr>
          <p:cNvPr id="2" name="Rectangle 1">
            <a:extLst>
              <a:ext uri="{FF2B5EF4-FFF2-40B4-BE49-F238E27FC236}">
                <a16:creationId xmlns:a16="http://schemas.microsoft.com/office/drawing/2014/main" id="{4970EB6D-FAEE-429D-8B68-2E09B7F0CD7C}"/>
              </a:ext>
            </a:extLst>
          </p:cNvPr>
          <p:cNvSpPr/>
          <p:nvPr/>
        </p:nvSpPr>
        <p:spPr>
          <a:xfrm>
            <a:off x="7768560" y="4552624"/>
            <a:ext cx="3954540" cy="253450"/>
          </a:xfrm>
          <a:prstGeom prst="rect">
            <a:avLst/>
          </a:prstGeom>
          <a:ln>
            <a:noFill/>
          </a:ln>
        </p:spPr>
        <p:txBody>
          <a:bodyPr wrap="square">
            <a:spAutoFit/>
          </a:bodyPr>
          <a:lstStyle/>
          <a:p>
            <a:pPr marL="0" marR="0" lvl="0" indent="0" algn="ctr" defTabSz="914102" rtl="0" eaLnBrk="1" fontAlgn="base" latinLnBrk="0" hangingPunct="1">
              <a:lnSpc>
                <a:spcPct val="90000"/>
              </a:lnSpc>
              <a:spcBef>
                <a:spcPct val="0"/>
              </a:spcBef>
              <a:spcAft>
                <a:spcPts val="294"/>
              </a:spcAft>
              <a:buClrTx/>
              <a:buSzTx/>
              <a:buFontTx/>
              <a:buNone/>
              <a:tabLst/>
              <a:defRPr/>
            </a:pPr>
            <a:r>
              <a:rPr kumimoji="0" lang="en-US" sz="1176" b="0" i="0" u="none" strike="noStrike" kern="1200" cap="none" spc="0" normalizeH="0" baseline="0" noProof="0">
                <a:ln>
                  <a:noFill/>
                </a:ln>
                <a:solidFill>
                  <a:srgbClr val="282828"/>
                </a:solidFill>
                <a:effectLst/>
                <a:uLnTx/>
                <a:uFillTx/>
                <a:latin typeface="Segoe UI Semibold"/>
                <a:ea typeface="+mn-ea"/>
                <a:cs typeface="Segoe UI" pitchFamily="34" charset="0"/>
              </a:rPr>
              <a:t>Azure AD External Identities (includes Azure AD B2C) </a:t>
            </a:r>
          </a:p>
        </p:txBody>
      </p:sp>
      <p:cxnSp>
        <p:nvCxnSpPr>
          <p:cNvPr id="9" name="Straight Connector 8">
            <a:extLst>
              <a:ext uri="{FF2B5EF4-FFF2-40B4-BE49-F238E27FC236}">
                <a16:creationId xmlns:a16="http://schemas.microsoft.com/office/drawing/2014/main" id="{9CB707D0-B408-4685-8B65-F4C9F8D31D1F}"/>
              </a:ext>
            </a:extLst>
          </p:cNvPr>
          <p:cNvCxnSpPr>
            <a:cxnSpLocks/>
          </p:cNvCxnSpPr>
          <p:nvPr/>
        </p:nvCxnSpPr>
        <p:spPr>
          <a:xfrm>
            <a:off x="1706566" y="4879649"/>
            <a:ext cx="1123490" cy="0"/>
          </a:xfrm>
          <a:prstGeom prst="line">
            <a:avLst/>
          </a:prstGeom>
          <a:ln w="19050">
            <a:solidFill>
              <a:schemeClr val="accent3">
                <a:alpha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3B14F390-A2B1-4445-B081-A601F145B337}"/>
              </a:ext>
            </a:extLst>
          </p:cNvPr>
          <p:cNvSpPr txBox="1"/>
          <p:nvPr/>
        </p:nvSpPr>
        <p:spPr>
          <a:xfrm>
            <a:off x="1026099" y="4637000"/>
            <a:ext cx="1071155" cy="434486"/>
          </a:xfrm>
          <a:prstGeom prst="rect">
            <a:avLst/>
          </a:prstGeom>
          <a:solidFill>
            <a:schemeClr val="bg1"/>
          </a:solidFill>
        </p:spPr>
        <p:txBody>
          <a:bodyPr wrap="square" lIns="0" tIns="0" rIns="0" bIns="0" rtlCol="0" anchor="ctr" anchorCtr="0">
            <a:spAutoFit/>
          </a:bodyPr>
          <a:lstStyle/>
          <a:p>
            <a:pPr marL="0" marR="0" lvl="0" indent="0" algn="l" defTabSz="914314" rtl="0" eaLnBrk="1" fontAlgn="auto" latinLnBrk="0" hangingPunct="1">
              <a:lnSpc>
                <a:spcPct val="90000"/>
              </a:lnSpc>
              <a:spcBef>
                <a:spcPts val="0"/>
              </a:spcBef>
              <a:spcAft>
                <a:spcPts val="588"/>
              </a:spcAft>
              <a:buClrTx/>
              <a:buSzTx/>
              <a:buFontTx/>
              <a:buNone/>
              <a:tabLst/>
              <a:defRPr/>
            </a:pPr>
            <a:r>
              <a:rPr kumimoji="0" lang="en-US" sz="1568" b="0" i="0" u="none" strike="noStrike" kern="1200" cap="none" spc="0" normalizeH="0" baseline="0" noProof="0">
                <a:ln>
                  <a:noFill/>
                </a:ln>
                <a:gradFill>
                  <a:gsLst>
                    <a:gs pos="2917">
                      <a:srgbClr val="282828"/>
                    </a:gs>
                    <a:gs pos="30000">
                      <a:srgbClr val="282828"/>
                    </a:gs>
                  </a:gsLst>
                  <a:lin ang="5400000" scaled="0"/>
                </a:gradFill>
                <a:effectLst/>
                <a:uLnTx/>
                <a:uFillTx/>
                <a:latin typeface="Segoe UI Semibold"/>
                <a:ea typeface="+mn-ea"/>
                <a:cs typeface="+mn-cs"/>
              </a:rPr>
              <a:t>Supported identities</a:t>
            </a:r>
          </a:p>
        </p:txBody>
      </p:sp>
      <p:cxnSp>
        <p:nvCxnSpPr>
          <p:cNvPr id="13" name="Straight Connector 12">
            <a:extLst>
              <a:ext uri="{FF2B5EF4-FFF2-40B4-BE49-F238E27FC236}">
                <a16:creationId xmlns:a16="http://schemas.microsoft.com/office/drawing/2014/main" id="{49FE5D8A-F57E-4A95-8EC5-A2880E1FE979}"/>
              </a:ext>
            </a:extLst>
          </p:cNvPr>
          <p:cNvCxnSpPr>
            <a:cxnSpLocks/>
          </p:cNvCxnSpPr>
          <p:nvPr/>
        </p:nvCxnSpPr>
        <p:spPr>
          <a:xfrm>
            <a:off x="1774768" y="6188214"/>
            <a:ext cx="1123490" cy="0"/>
          </a:xfrm>
          <a:prstGeom prst="line">
            <a:avLst/>
          </a:prstGeom>
          <a:ln w="19050">
            <a:solidFill>
              <a:schemeClr val="accent3">
                <a:alpha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44611F9A-9606-4332-9543-2A8BFFDAE6A0}"/>
              </a:ext>
            </a:extLst>
          </p:cNvPr>
          <p:cNvSpPr txBox="1"/>
          <p:nvPr/>
        </p:nvSpPr>
        <p:spPr>
          <a:xfrm>
            <a:off x="1094301" y="5960144"/>
            <a:ext cx="1071155" cy="434486"/>
          </a:xfrm>
          <a:prstGeom prst="rect">
            <a:avLst/>
          </a:prstGeom>
          <a:solidFill>
            <a:schemeClr val="bg1"/>
          </a:solidFill>
        </p:spPr>
        <p:txBody>
          <a:bodyPr wrap="square" lIns="0" tIns="0" rIns="0" bIns="0" rtlCol="0" anchor="ctr" anchorCtr="0">
            <a:spAutoFit/>
          </a:bodyPr>
          <a:lstStyle/>
          <a:p>
            <a:pPr marL="0" marR="0" lvl="0" indent="0" algn="l" defTabSz="914314" rtl="0" eaLnBrk="1" fontAlgn="auto" latinLnBrk="0" hangingPunct="1">
              <a:lnSpc>
                <a:spcPct val="90000"/>
              </a:lnSpc>
              <a:spcBef>
                <a:spcPts val="0"/>
              </a:spcBef>
              <a:spcAft>
                <a:spcPts val="588"/>
              </a:spcAft>
              <a:buClrTx/>
              <a:buSzTx/>
              <a:buFontTx/>
              <a:buNone/>
              <a:tabLst/>
              <a:defRPr/>
            </a:pPr>
            <a:r>
              <a:rPr kumimoji="0" lang="en-US" sz="1568" b="0" i="0" u="none" strike="noStrike" kern="1200" cap="none" spc="0" normalizeH="0" baseline="0" noProof="0">
                <a:ln>
                  <a:noFill/>
                </a:ln>
                <a:gradFill>
                  <a:gsLst>
                    <a:gs pos="2917">
                      <a:srgbClr val="282828"/>
                    </a:gs>
                    <a:gs pos="30000">
                      <a:srgbClr val="282828"/>
                    </a:gs>
                  </a:gsLst>
                  <a:lin ang="5400000" scaled="0"/>
                </a:gradFill>
                <a:effectLst/>
                <a:uLnTx/>
                <a:uFillTx/>
                <a:latin typeface="Segoe UI Semibold"/>
                <a:ea typeface="+mn-ea"/>
                <a:cs typeface="+mn-cs"/>
              </a:rPr>
              <a:t>Industry standards</a:t>
            </a:r>
          </a:p>
        </p:txBody>
      </p:sp>
      <p:grpSp>
        <p:nvGrpSpPr>
          <p:cNvPr id="15" name="Group 14">
            <a:extLst>
              <a:ext uri="{FF2B5EF4-FFF2-40B4-BE49-F238E27FC236}">
                <a16:creationId xmlns:a16="http://schemas.microsoft.com/office/drawing/2014/main" id="{6416AF73-835A-40F0-902C-A600BD013554}"/>
              </a:ext>
            </a:extLst>
          </p:cNvPr>
          <p:cNvGrpSpPr/>
          <p:nvPr/>
        </p:nvGrpSpPr>
        <p:grpSpPr>
          <a:xfrm>
            <a:off x="2791081" y="4768847"/>
            <a:ext cx="218259" cy="218259"/>
            <a:chOff x="-932343" y="4833531"/>
            <a:chExt cx="222636" cy="222636"/>
          </a:xfrm>
        </p:grpSpPr>
        <p:sp>
          <p:nvSpPr>
            <p:cNvPr id="6" name="Oval 5">
              <a:extLst>
                <a:ext uri="{FF2B5EF4-FFF2-40B4-BE49-F238E27FC236}">
                  <a16:creationId xmlns:a16="http://schemas.microsoft.com/office/drawing/2014/main" id="{470B212E-3A30-4127-8AA0-E9E3F606DA08}"/>
                </a:ext>
              </a:extLst>
            </p:cNvPr>
            <p:cNvSpPr/>
            <p:nvPr/>
          </p:nvSpPr>
          <p:spPr bwMode="auto">
            <a:xfrm>
              <a:off x="-932343" y="4833531"/>
              <a:ext cx="222636" cy="222636"/>
            </a:xfrm>
            <a:prstGeom prst="ellipse">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7" name="Oval 6">
              <a:extLst>
                <a:ext uri="{FF2B5EF4-FFF2-40B4-BE49-F238E27FC236}">
                  <a16:creationId xmlns:a16="http://schemas.microsoft.com/office/drawing/2014/main" id="{61517CA4-4FB1-433C-A96A-ACD14C8B7052}"/>
                </a:ext>
              </a:extLst>
            </p:cNvPr>
            <p:cNvSpPr/>
            <p:nvPr/>
          </p:nvSpPr>
          <p:spPr bwMode="auto">
            <a:xfrm>
              <a:off x="-892586" y="4873288"/>
              <a:ext cx="143122" cy="143122"/>
            </a:xfrm>
            <a:prstGeom prst="ellipse">
              <a:avLst/>
            </a:prstGeom>
            <a:solidFill>
              <a:schemeClr val="bg1"/>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grpSp>
        <p:nvGrpSpPr>
          <p:cNvPr id="16" name="Group 15">
            <a:extLst>
              <a:ext uri="{FF2B5EF4-FFF2-40B4-BE49-F238E27FC236}">
                <a16:creationId xmlns:a16="http://schemas.microsoft.com/office/drawing/2014/main" id="{D10395B1-7951-4ACC-A20D-04DDE3ACA3AE}"/>
              </a:ext>
            </a:extLst>
          </p:cNvPr>
          <p:cNvGrpSpPr/>
          <p:nvPr/>
        </p:nvGrpSpPr>
        <p:grpSpPr>
          <a:xfrm>
            <a:off x="2809640" y="6102111"/>
            <a:ext cx="218259" cy="218259"/>
            <a:chOff x="-932343" y="4833531"/>
            <a:chExt cx="222636" cy="222636"/>
          </a:xfrm>
        </p:grpSpPr>
        <p:sp>
          <p:nvSpPr>
            <p:cNvPr id="129" name="Oval 128">
              <a:extLst>
                <a:ext uri="{FF2B5EF4-FFF2-40B4-BE49-F238E27FC236}">
                  <a16:creationId xmlns:a16="http://schemas.microsoft.com/office/drawing/2014/main" id="{127BC625-EC79-4859-8C62-C29AF0BE1F85}"/>
                </a:ext>
              </a:extLst>
            </p:cNvPr>
            <p:cNvSpPr/>
            <p:nvPr/>
          </p:nvSpPr>
          <p:spPr bwMode="auto">
            <a:xfrm>
              <a:off x="-932343" y="4833531"/>
              <a:ext cx="222636" cy="222636"/>
            </a:xfrm>
            <a:prstGeom prst="ellipse">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30" name="Oval 129">
              <a:extLst>
                <a:ext uri="{FF2B5EF4-FFF2-40B4-BE49-F238E27FC236}">
                  <a16:creationId xmlns:a16="http://schemas.microsoft.com/office/drawing/2014/main" id="{435C786F-017B-41C7-9FC4-A16E9CD9A80B}"/>
                </a:ext>
              </a:extLst>
            </p:cNvPr>
            <p:cNvSpPr/>
            <p:nvPr/>
          </p:nvSpPr>
          <p:spPr bwMode="auto">
            <a:xfrm>
              <a:off x="-892586" y="4873288"/>
              <a:ext cx="143122" cy="143122"/>
            </a:xfrm>
            <a:prstGeom prst="ellipse">
              <a:avLst/>
            </a:prstGeom>
            <a:solidFill>
              <a:schemeClr val="bg1"/>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sp>
        <p:nvSpPr>
          <p:cNvPr id="132" name="Oval 131">
            <a:extLst>
              <a:ext uri="{FF2B5EF4-FFF2-40B4-BE49-F238E27FC236}">
                <a16:creationId xmlns:a16="http://schemas.microsoft.com/office/drawing/2014/main" id="{3898E042-EF87-41B6-8D30-B227C5ACA38B}"/>
              </a:ext>
            </a:extLst>
          </p:cNvPr>
          <p:cNvSpPr/>
          <p:nvPr/>
        </p:nvSpPr>
        <p:spPr bwMode="auto">
          <a:xfrm>
            <a:off x="422611" y="4612708"/>
            <a:ext cx="448559" cy="448559"/>
          </a:xfrm>
          <a:prstGeom prst="ellipse">
            <a:avLst/>
          </a:prstGeom>
          <a:noFill/>
          <a:ln w="190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282828"/>
              </a:solidFill>
              <a:effectLst/>
              <a:uLnTx/>
              <a:uFillTx/>
              <a:latin typeface="Segoe UI"/>
              <a:ea typeface="+mn-ea"/>
              <a:cs typeface="+mn-cs"/>
            </a:endParaRPr>
          </a:p>
        </p:txBody>
      </p:sp>
      <p:sp>
        <p:nvSpPr>
          <p:cNvPr id="135" name="Oval 134">
            <a:extLst>
              <a:ext uri="{FF2B5EF4-FFF2-40B4-BE49-F238E27FC236}">
                <a16:creationId xmlns:a16="http://schemas.microsoft.com/office/drawing/2014/main" id="{37E39418-E8DA-4EF0-BCCA-0728D5C447D0}"/>
              </a:ext>
            </a:extLst>
          </p:cNvPr>
          <p:cNvSpPr/>
          <p:nvPr/>
        </p:nvSpPr>
        <p:spPr bwMode="auto">
          <a:xfrm>
            <a:off x="422611" y="5983027"/>
            <a:ext cx="448559" cy="448559"/>
          </a:xfrm>
          <a:prstGeom prst="ellipse">
            <a:avLst/>
          </a:prstGeom>
          <a:noFill/>
          <a:ln w="190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282828"/>
              </a:solidFill>
              <a:effectLst/>
              <a:uLnTx/>
              <a:uFillTx/>
              <a:latin typeface="Segoe UI"/>
              <a:ea typeface="+mn-ea"/>
              <a:cs typeface="+mn-cs"/>
            </a:endParaRPr>
          </a:p>
        </p:txBody>
      </p:sp>
      <p:sp>
        <p:nvSpPr>
          <p:cNvPr id="21" name="arrow_6" title="Icon of two arrows pointing in opposite direction of each other">
            <a:extLst>
              <a:ext uri="{FF2B5EF4-FFF2-40B4-BE49-F238E27FC236}">
                <a16:creationId xmlns:a16="http://schemas.microsoft.com/office/drawing/2014/main" id="{562ED931-77B7-4EED-9E64-EC0613CDF813}"/>
              </a:ext>
            </a:extLst>
          </p:cNvPr>
          <p:cNvSpPr>
            <a:spLocks noChangeAspect="1" noEditPoints="1"/>
          </p:cNvSpPr>
          <p:nvPr/>
        </p:nvSpPr>
        <p:spPr bwMode="auto">
          <a:xfrm>
            <a:off x="527605" y="6093703"/>
            <a:ext cx="246579" cy="231598"/>
          </a:xfrm>
          <a:custGeom>
            <a:avLst/>
            <a:gdLst>
              <a:gd name="T0" fmla="*/ 162 w 214"/>
              <a:gd name="T1" fmla="*/ 0 h 201"/>
              <a:gd name="T2" fmla="*/ 214 w 214"/>
              <a:gd name="T3" fmla="*/ 53 h 201"/>
              <a:gd name="T4" fmla="*/ 162 w 214"/>
              <a:gd name="T5" fmla="*/ 105 h 201"/>
              <a:gd name="T6" fmla="*/ 214 w 214"/>
              <a:gd name="T7" fmla="*/ 53 h 201"/>
              <a:gd name="T8" fmla="*/ 0 w 214"/>
              <a:gd name="T9" fmla="*/ 53 h 201"/>
              <a:gd name="T10" fmla="*/ 52 w 214"/>
              <a:gd name="T11" fmla="*/ 96 h 201"/>
              <a:gd name="T12" fmla="*/ 0 w 214"/>
              <a:gd name="T13" fmla="*/ 148 h 201"/>
              <a:gd name="T14" fmla="*/ 52 w 214"/>
              <a:gd name="T15" fmla="*/ 201 h 201"/>
              <a:gd name="T16" fmla="*/ 0 w 214"/>
              <a:gd name="T17" fmla="*/ 148 h 201"/>
              <a:gd name="T18" fmla="*/ 214 w 214"/>
              <a:gd name="T19" fmla="*/ 148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4" h="201">
                <a:moveTo>
                  <a:pt x="162" y="0"/>
                </a:moveTo>
                <a:lnTo>
                  <a:pt x="214" y="53"/>
                </a:lnTo>
                <a:lnTo>
                  <a:pt x="162" y="105"/>
                </a:lnTo>
                <a:moveTo>
                  <a:pt x="214" y="53"/>
                </a:moveTo>
                <a:lnTo>
                  <a:pt x="0" y="53"/>
                </a:lnTo>
                <a:moveTo>
                  <a:pt x="52" y="96"/>
                </a:moveTo>
                <a:lnTo>
                  <a:pt x="0" y="148"/>
                </a:lnTo>
                <a:lnTo>
                  <a:pt x="52" y="201"/>
                </a:lnTo>
                <a:moveTo>
                  <a:pt x="0" y="148"/>
                </a:moveTo>
                <a:lnTo>
                  <a:pt x="214" y="148"/>
                </a:lnTo>
              </a:path>
            </a:pathLst>
          </a:custGeom>
          <a:ln w="19050">
            <a:headEnd/>
            <a:tailEnd/>
          </a:ln>
        </p:spPr>
        <p:style>
          <a:lnRef idx="1">
            <a:schemeClr val="accent1"/>
          </a:lnRef>
          <a:fillRef idx="0">
            <a:schemeClr val="accent1"/>
          </a:fillRef>
          <a:effectRef idx="0">
            <a:schemeClr val="accent1"/>
          </a:effectRef>
          <a:fontRef idx="minor">
            <a:schemeClr val="tx1"/>
          </a:fontRef>
        </p:style>
        <p:txBody>
          <a:bodyPr vert="horz" wrap="square" lIns="89630" tIns="44814" rIns="89630" bIns="44814" numCol="1" anchor="t" anchorCtr="0" compatLnSpc="1">
            <a:prstTxWarp prst="textNoShape">
              <a:avLst/>
            </a:prstTxWarp>
          </a:bodyPr>
          <a:lstStyle/>
          <a:p>
            <a:pPr marL="0" marR="0" lvl="0" indent="0" algn="l" defTabSz="914139"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24" name="people_12" title="Icon of three people">
            <a:extLst>
              <a:ext uri="{FF2B5EF4-FFF2-40B4-BE49-F238E27FC236}">
                <a16:creationId xmlns:a16="http://schemas.microsoft.com/office/drawing/2014/main" id="{C70E54CF-19E1-45EC-BEA9-6FF63D37E7A1}"/>
              </a:ext>
            </a:extLst>
          </p:cNvPr>
          <p:cNvSpPr>
            <a:spLocks noChangeAspect="1" noEditPoints="1"/>
          </p:cNvSpPr>
          <p:nvPr/>
        </p:nvSpPr>
        <p:spPr bwMode="auto">
          <a:xfrm>
            <a:off x="511966" y="4726009"/>
            <a:ext cx="289340" cy="246858"/>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ln w="19050">
            <a:headEnd/>
            <a:tailEnd/>
          </a:ln>
        </p:spPr>
        <p:style>
          <a:lnRef idx="1">
            <a:schemeClr val="accent1"/>
          </a:lnRef>
          <a:fillRef idx="0">
            <a:schemeClr val="accent1"/>
          </a:fillRef>
          <a:effectRef idx="0">
            <a:schemeClr val="accent1"/>
          </a:effectRef>
          <a:fontRef idx="minor">
            <a:schemeClr val="tx1"/>
          </a:fontRef>
        </p:style>
        <p:txBody>
          <a:bodyPr vert="horz" wrap="square" lIns="89630" tIns="44814" rIns="89630" bIns="44814" numCol="1" anchor="t" anchorCtr="0" compatLnSpc="1">
            <a:prstTxWarp prst="textNoShape">
              <a:avLst/>
            </a:prstTxWarp>
          </a:bodyPr>
          <a:lstStyle/>
          <a:p>
            <a:pPr marL="0" marR="0" lvl="0" indent="0" algn="l" defTabSz="91413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82828"/>
              </a:solidFill>
              <a:effectLst/>
              <a:uLnTx/>
              <a:uFillTx/>
              <a:latin typeface="Segoe UI"/>
              <a:ea typeface="+mn-ea"/>
              <a:cs typeface="+mn-cs"/>
            </a:endParaRPr>
          </a:p>
        </p:txBody>
      </p:sp>
      <p:grpSp>
        <p:nvGrpSpPr>
          <p:cNvPr id="47" name="Group 46">
            <a:extLst>
              <a:ext uri="{FF2B5EF4-FFF2-40B4-BE49-F238E27FC236}">
                <a16:creationId xmlns:a16="http://schemas.microsoft.com/office/drawing/2014/main" id="{A18E7F57-C2E8-CCB6-4D0B-62848D655405}"/>
              </a:ext>
            </a:extLst>
          </p:cNvPr>
          <p:cNvGrpSpPr/>
          <p:nvPr/>
        </p:nvGrpSpPr>
        <p:grpSpPr>
          <a:xfrm>
            <a:off x="426424" y="2876366"/>
            <a:ext cx="3550756" cy="857715"/>
            <a:chOff x="416590" y="2823594"/>
            <a:chExt cx="3550756" cy="857715"/>
          </a:xfrm>
        </p:grpSpPr>
        <p:sp>
          <p:nvSpPr>
            <p:cNvPr id="48" name="Rectangle 47">
              <a:extLst>
                <a:ext uri="{FF2B5EF4-FFF2-40B4-BE49-F238E27FC236}">
                  <a16:creationId xmlns:a16="http://schemas.microsoft.com/office/drawing/2014/main" id="{707347A9-F1B5-BBEB-EC2C-81402889B5A3}"/>
                </a:ext>
              </a:extLst>
            </p:cNvPr>
            <p:cNvSpPr/>
            <p:nvPr/>
          </p:nvSpPr>
          <p:spPr bwMode="auto">
            <a:xfrm>
              <a:off x="2165456" y="2823594"/>
              <a:ext cx="1801890" cy="857715"/>
            </a:xfrm>
            <a:prstGeom prst="rect">
              <a:avLst/>
            </a:prstGeom>
            <a:solidFill>
              <a:schemeClr val="bg1"/>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0" rIns="89642"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ts val="294"/>
                </a:spcAft>
                <a:buClrTx/>
                <a:buSzTx/>
                <a:buFontTx/>
                <a:buNone/>
                <a:tabLst/>
                <a:defRPr/>
              </a:pPr>
              <a:r>
                <a:rPr kumimoji="0" lang="en-US" sz="1176" b="1" i="0" u="none" strike="noStrike" kern="1200" cap="none" spc="0" normalizeH="0" baseline="0" noProof="0" dirty="0">
                  <a:ln>
                    <a:noFill/>
                  </a:ln>
                  <a:solidFill>
                    <a:srgbClr val="282828"/>
                  </a:solidFill>
                  <a:effectLst/>
                  <a:uLnTx/>
                  <a:uFillTx/>
                  <a:latin typeface="Segoe UI"/>
                  <a:ea typeface="Segoe UI" pitchFamily="34" charset="0"/>
                  <a:cs typeface="Segoe UI" pitchFamily="34" charset="0"/>
                </a:rPr>
                <a:t>Available via MSAL</a:t>
              </a:r>
              <a:endParaRPr kumimoji="0" lang="en-US" sz="1078" b="0" i="0" u="none" strike="noStrike" kern="1200" cap="none" spc="0" normalizeH="0" baseline="0" noProof="0" dirty="0">
                <a:ln>
                  <a:noFill/>
                </a:ln>
                <a:solidFill>
                  <a:srgbClr val="282828"/>
                </a:solidFill>
                <a:effectLst/>
                <a:uLnTx/>
                <a:uFillTx/>
                <a:latin typeface="Segoe UI"/>
                <a:ea typeface="Segoe UI" pitchFamily="34" charset="0"/>
                <a:cs typeface="Segoe UI" pitchFamily="34" charset="0"/>
              </a:endParaRPr>
            </a:p>
          </p:txBody>
        </p:sp>
        <p:cxnSp>
          <p:nvCxnSpPr>
            <p:cNvPr id="49" name="Straight Connector 48">
              <a:extLst>
                <a:ext uri="{FF2B5EF4-FFF2-40B4-BE49-F238E27FC236}">
                  <a16:creationId xmlns:a16="http://schemas.microsoft.com/office/drawing/2014/main" id="{E7242383-0110-7F3B-705C-7A911BE672D4}"/>
                </a:ext>
              </a:extLst>
            </p:cNvPr>
            <p:cNvCxnSpPr>
              <a:cxnSpLocks/>
            </p:cNvCxnSpPr>
            <p:nvPr/>
          </p:nvCxnSpPr>
          <p:spPr>
            <a:xfrm flipV="1">
              <a:off x="1681509" y="3242084"/>
              <a:ext cx="432164" cy="5578"/>
            </a:xfrm>
            <a:prstGeom prst="line">
              <a:avLst/>
            </a:prstGeom>
            <a:ln w="19050">
              <a:solidFill>
                <a:schemeClr val="accent3">
                  <a:alpha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F5F22265-0D7A-D639-3E4C-C5A31D6FF8CA}"/>
                </a:ext>
              </a:extLst>
            </p:cNvPr>
            <p:cNvSpPr txBox="1"/>
            <p:nvPr/>
          </p:nvSpPr>
          <p:spPr>
            <a:xfrm>
              <a:off x="935304" y="3164563"/>
              <a:ext cx="898726" cy="166199"/>
            </a:xfrm>
            <a:prstGeom prst="rect">
              <a:avLst/>
            </a:prstGeom>
            <a:solidFill>
              <a:schemeClr val="bg1"/>
            </a:solidFill>
          </p:spPr>
          <p:txBody>
            <a:bodyPr wrap="square" lIns="0" tIns="0" rIns="0" bIns="0" rtlCol="0" anchor="ctr" anchorCtr="0">
              <a:spAutoFit/>
            </a:bodyPr>
            <a:lstStyle/>
            <a:p>
              <a:pPr marL="0" marR="0" lvl="0" indent="0" algn="l" defTabSz="914314" rtl="0" eaLnBrk="1" fontAlgn="auto" latinLnBrk="0" hangingPunct="1">
                <a:lnSpc>
                  <a:spcPct val="90000"/>
                </a:lnSpc>
                <a:spcBef>
                  <a:spcPts val="0"/>
                </a:spcBef>
                <a:spcAft>
                  <a:spcPts val="588"/>
                </a:spcAft>
                <a:buClrTx/>
                <a:buSzTx/>
                <a:buFontTx/>
                <a:buNone/>
                <a:tabLst/>
                <a:defRPr/>
              </a:pPr>
              <a:r>
                <a:rPr kumimoji="0" lang="en-US" sz="12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Semibold"/>
                  <a:ea typeface="+mn-ea"/>
                  <a:cs typeface="+mn-cs"/>
                </a:rPr>
                <a:t>Auth Brokers</a:t>
              </a:r>
            </a:p>
          </p:txBody>
        </p:sp>
        <p:sp>
          <p:nvSpPr>
            <p:cNvPr id="51" name="Oval 50">
              <a:extLst>
                <a:ext uri="{FF2B5EF4-FFF2-40B4-BE49-F238E27FC236}">
                  <a16:creationId xmlns:a16="http://schemas.microsoft.com/office/drawing/2014/main" id="{4BA73B0F-F588-9A1A-D85D-65EA9C78091E}"/>
                </a:ext>
              </a:extLst>
            </p:cNvPr>
            <p:cNvSpPr/>
            <p:nvPr/>
          </p:nvSpPr>
          <p:spPr bwMode="auto">
            <a:xfrm>
              <a:off x="2056327" y="3121313"/>
              <a:ext cx="218259" cy="218259"/>
            </a:xfrm>
            <a:prstGeom prst="ellipse">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52" name="Oval 51">
              <a:extLst>
                <a:ext uri="{FF2B5EF4-FFF2-40B4-BE49-F238E27FC236}">
                  <a16:creationId xmlns:a16="http://schemas.microsoft.com/office/drawing/2014/main" id="{6740DACA-7CBB-DB52-CA27-546D1B13C089}"/>
                </a:ext>
              </a:extLst>
            </p:cNvPr>
            <p:cNvSpPr/>
            <p:nvPr/>
          </p:nvSpPr>
          <p:spPr bwMode="auto">
            <a:xfrm>
              <a:off x="2095301" y="3156671"/>
              <a:ext cx="140309" cy="140309"/>
            </a:xfrm>
            <a:prstGeom prst="ellipse">
              <a:avLst/>
            </a:prstGeom>
            <a:solidFill>
              <a:schemeClr val="bg1"/>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53" name="Group 52">
              <a:extLst>
                <a:ext uri="{FF2B5EF4-FFF2-40B4-BE49-F238E27FC236}">
                  <a16:creationId xmlns:a16="http://schemas.microsoft.com/office/drawing/2014/main" id="{6A5B4702-90DF-8D64-5E41-F3E87AE8EB21}"/>
                </a:ext>
                <a:ext uri="{C183D7F6-B498-43B3-948B-1728B52AA6E4}">
                  <adec:decorative xmlns:adec="http://schemas.microsoft.com/office/drawing/2017/decorative" val="1"/>
                </a:ext>
              </a:extLst>
            </p:cNvPr>
            <p:cNvGrpSpPr/>
            <p:nvPr/>
          </p:nvGrpSpPr>
          <p:grpSpPr>
            <a:xfrm>
              <a:off x="416590" y="3002044"/>
              <a:ext cx="448559" cy="415120"/>
              <a:chOff x="437796" y="3078610"/>
              <a:chExt cx="457554" cy="457554"/>
            </a:xfrm>
          </p:grpSpPr>
          <p:sp>
            <p:nvSpPr>
              <p:cNvPr id="54" name="Oval 53">
                <a:extLst>
                  <a:ext uri="{FF2B5EF4-FFF2-40B4-BE49-F238E27FC236}">
                    <a16:creationId xmlns:a16="http://schemas.microsoft.com/office/drawing/2014/main" id="{F86676C6-C0B2-8194-6658-A8405CED8BDE}"/>
                  </a:ext>
                </a:extLst>
              </p:cNvPr>
              <p:cNvSpPr/>
              <p:nvPr/>
            </p:nvSpPr>
            <p:spPr bwMode="auto">
              <a:xfrm>
                <a:off x="437796" y="3078610"/>
                <a:ext cx="457554" cy="457554"/>
              </a:xfrm>
              <a:prstGeom prst="ellipse">
                <a:avLst/>
              </a:prstGeom>
              <a:noFill/>
              <a:ln w="190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282828"/>
                  </a:solidFill>
                  <a:effectLst/>
                  <a:uLnTx/>
                  <a:uFillTx/>
                  <a:latin typeface="Segoe UI"/>
                  <a:ea typeface="+mn-ea"/>
                  <a:cs typeface="+mn-cs"/>
                </a:endParaRPr>
              </a:p>
            </p:txBody>
          </p:sp>
          <p:sp>
            <p:nvSpPr>
              <p:cNvPr id="55" name="IoT" title="Icon of five circles that all connect to a center circle">
                <a:extLst>
                  <a:ext uri="{FF2B5EF4-FFF2-40B4-BE49-F238E27FC236}">
                    <a16:creationId xmlns:a16="http://schemas.microsoft.com/office/drawing/2014/main" id="{E1BC41EE-CFF5-AA2D-AE4D-CE1658FC073B}"/>
                  </a:ext>
                </a:extLst>
              </p:cNvPr>
              <p:cNvSpPr>
                <a:spLocks noChangeAspect="1" noEditPoints="1"/>
              </p:cNvSpPr>
              <p:nvPr/>
            </p:nvSpPr>
            <p:spPr bwMode="auto">
              <a:xfrm>
                <a:off x="544895" y="3185514"/>
                <a:ext cx="243357" cy="243747"/>
              </a:xfrm>
              <a:custGeom>
                <a:avLst/>
                <a:gdLst>
                  <a:gd name="T0" fmla="*/ 235 w 352"/>
                  <a:gd name="T1" fmla="*/ 176 h 352"/>
                  <a:gd name="T2" fmla="*/ 176 w 352"/>
                  <a:gd name="T3" fmla="*/ 235 h 352"/>
                  <a:gd name="T4" fmla="*/ 117 w 352"/>
                  <a:gd name="T5" fmla="*/ 176 h 352"/>
                  <a:gd name="T6" fmla="*/ 176 w 352"/>
                  <a:gd name="T7" fmla="*/ 117 h 352"/>
                  <a:gd name="T8" fmla="*/ 235 w 352"/>
                  <a:gd name="T9" fmla="*/ 176 h 352"/>
                  <a:gd name="T10" fmla="*/ 270 w 352"/>
                  <a:gd name="T11" fmla="*/ 0 h 352"/>
                  <a:gd name="T12" fmla="*/ 235 w 352"/>
                  <a:gd name="T13" fmla="*/ 35 h 352"/>
                  <a:gd name="T14" fmla="*/ 270 w 352"/>
                  <a:gd name="T15" fmla="*/ 70 h 352"/>
                  <a:gd name="T16" fmla="*/ 305 w 352"/>
                  <a:gd name="T17" fmla="*/ 35 h 352"/>
                  <a:gd name="T18" fmla="*/ 270 w 352"/>
                  <a:gd name="T19" fmla="*/ 0 h 352"/>
                  <a:gd name="T20" fmla="*/ 82 w 352"/>
                  <a:gd name="T21" fmla="*/ 23 h 352"/>
                  <a:gd name="T22" fmla="*/ 47 w 352"/>
                  <a:gd name="T23" fmla="*/ 59 h 352"/>
                  <a:gd name="T24" fmla="*/ 82 w 352"/>
                  <a:gd name="T25" fmla="*/ 94 h 352"/>
                  <a:gd name="T26" fmla="*/ 117 w 352"/>
                  <a:gd name="T27" fmla="*/ 59 h 352"/>
                  <a:gd name="T28" fmla="*/ 82 w 352"/>
                  <a:gd name="T29" fmla="*/ 23 h 352"/>
                  <a:gd name="T30" fmla="*/ 35 w 352"/>
                  <a:gd name="T31" fmla="*/ 211 h 352"/>
                  <a:gd name="T32" fmla="*/ 0 w 352"/>
                  <a:gd name="T33" fmla="*/ 246 h 352"/>
                  <a:gd name="T34" fmla="*/ 35 w 352"/>
                  <a:gd name="T35" fmla="*/ 282 h 352"/>
                  <a:gd name="T36" fmla="*/ 70 w 352"/>
                  <a:gd name="T37" fmla="*/ 246 h 352"/>
                  <a:gd name="T38" fmla="*/ 35 w 352"/>
                  <a:gd name="T39" fmla="*/ 211 h 352"/>
                  <a:gd name="T40" fmla="*/ 223 w 352"/>
                  <a:gd name="T41" fmla="*/ 282 h 352"/>
                  <a:gd name="T42" fmla="*/ 188 w 352"/>
                  <a:gd name="T43" fmla="*/ 317 h 352"/>
                  <a:gd name="T44" fmla="*/ 223 w 352"/>
                  <a:gd name="T45" fmla="*/ 352 h 352"/>
                  <a:gd name="T46" fmla="*/ 258 w 352"/>
                  <a:gd name="T47" fmla="*/ 317 h 352"/>
                  <a:gd name="T48" fmla="*/ 223 w 352"/>
                  <a:gd name="T49" fmla="*/ 282 h 352"/>
                  <a:gd name="T50" fmla="*/ 317 w 352"/>
                  <a:gd name="T51" fmla="*/ 164 h 352"/>
                  <a:gd name="T52" fmla="*/ 282 w 352"/>
                  <a:gd name="T53" fmla="*/ 199 h 352"/>
                  <a:gd name="T54" fmla="*/ 317 w 352"/>
                  <a:gd name="T55" fmla="*/ 235 h 352"/>
                  <a:gd name="T56" fmla="*/ 352 w 352"/>
                  <a:gd name="T57" fmla="*/ 199 h 352"/>
                  <a:gd name="T58" fmla="*/ 317 w 352"/>
                  <a:gd name="T59" fmla="*/ 164 h 352"/>
                  <a:gd name="T60" fmla="*/ 250 w 352"/>
                  <a:gd name="T61" fmla="*/ 64 h 352"/>
                  <a:gd name="T62" fmla="*/ 209 w 352"/>
                  <a:gd name="T63" fmla="*/ 127 h 352"/>
                  <a:gd name="T64" fmla="*/ 139 w 352"/>
                  <a:gd name="T65" fmla="*/ 130 h 352"/>
                  <a:gd name="T66" fmla="*/ 104 w 352"/>
                  <a:gd name="T67" fmla="*/ 86 h 352"/>
                  <a:gd name="T68" fmla="*/ 67 w 352"/>
                  <a:gd name="T69" fmla="*/ 231 h 352"/>
                  <a:gd name="T70" fmla="*/ 124 w 352"/>
                  <a:gd name="T71" fmla="*/ 202 h 352"/>
                  <a:gd name="T72" fmla="*/ 212 w 352"/>
                  <a:gd name="T73" fmla="*/ 283 h 352"/>
                  <a:gd name="T74" fmla="*/ 195 w 352"/>
                  <a:gd name="T75" fmla="*/ 232 h 352"/>
                  <a:gd name="T76" fmla="*/ 234 w 352"/>
                  <a:gd name="T77" fmla="*/ 186 h 352"/>
                  <a:gd name="T78" fmla="*/ 282 w 352"/>
                  <a:gd name="T79" fmla="*/ 194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2" h="352">
                    <a:moveTo>
                      <a:pt x="235" y="176"/>
                    </a:moveTo>
                    <a:cubicBezTo>
                      <a:pt x="235" y="208"/>
                      <a:pt x="208" y="235"/>
                      <a:pt x="176" y="235"/>
                    </a:cubicBezTo>
                    <a:cubicBezTo>
                      <a:pt x="144" y="235"/>
                      <a:pt x="117" y="208"/>
                      <a:pt x="117" y="176"/>
                    </a:cubicBezTo>
                    <a:cubicBezTo>
                      <a:pt x="117" y="144"/>
                      <a:pt x="144" y="117"/>
                      <a:pt x="176" y="117"/>
                    </a:cubicBezTo>
                    <a:cubicBezTo>
                      <a:pt x="208" y="117"/>
                      <a:pt x="235" y="144"/>
                      <a:pt x="235" y="176"/>
                    </a:cubicBezTo>
                    <a:close/>
                    <a:moveTo>
                      <a:pt x="270" y="0"/>
                    </a:moveTo>
                    <a:cubicBezTo>
                      <a:pt x="250" y="0"/>
                      <a:pt x="235" y="16"/>
                      <a:pt x="235" y="35"/>
                    </a:cubicBezTo>
                    <a:cubicBezTo>
                      <a:pt x="235" y="55"/>
                      <a:pt x="250" y="70"/>
                      <a:pt x="270" y="70"/>
                    </a:cubicBezTo>
                    <a:cubicBezTo>
                      <a:pt x="289" y="70"/>
                      <a:pt x="305" y="55"/>
                      <a:pt x="305" y="35"/>
                    </a:cubicBezTo>
                    <a:cubicBezTo>
                      <a:pt x="305" y="16"/>
                      <a:pt x="289" y="0"/>
                      <a:pt x="270" y="0"/>
                    </a:cubicBezTo>
                    <a:close/>
                    <a:moveTo>
                      <a:pt x="82" y="23"/>
                    </a:moveTo>
                    <a:cubicBezTo>
                      <a:pt x="63" y="23"/>
                      <a:pt x="47" y="39"/>
                      <a:pt x="47" y="59"/>
                    </a:cubicBezTo>
                    <a:cubicBezTo>
                      <a:pt x="47" y="78"/>
                      <a:pt x="63" y="94"/>
                      <a:pt x="82" y="94"/>
                    </a:cubicBezTo>
                    <a:cubicBezTo>
                      <a:pt x="102" y="94"/>
                      <a:pt x="117" y="78"/>
                      <a:pt x="117" y="59"/>
                    </a:cubicBezTo>
                    <a:cubicBezTo>
                      <a:pt x="117" y="39"/>
                      <a:pt x="102" y="23"/>
                      <a:pt x="82" y="23"/>
                    </a:cubicBezTo>
                    <a:close/>
                    <a:moveTo>
                      <a:pt x="35" y="211"/>
                    </a:moveTo>
                    <a:cubicBezTo>
                      <a:pt x="16" y="211"/>
                      <a:pt x="0" y="227"/>
                      <a:pt x="0" y="246"/>
                    </a:cubicBezTo>
                    <a:cubicBezTo>
                      <a:pt x="0" y="266"/>
                      <a:pt x="16" y="282"/>
                      <a:pt x="35" y="282"/>
                    </a:cubicBezTo>
                    <a:cubicBezTo>
                      <a:pt x="55" y="282"/>
                      <a:pt x="70" y="266"/>
                      <a:pt x="70" y="246"/>
                    </a:cubicBezTo>
                    <a:cubicBezTo>
                      <a:pt x="70" y="227"/>
                      <a:pt x="55" y="211"/>
                      <a:pt x="35" y="211"/>
                    </a:cubicBezTo>
                    <a:close/>
                    <a:moveTo>
                      <a:pt x="223" y="282"/>
                    </a:moveTo>
                    <a:cubicBezTo>
                      <a:pt x="203" y="282"/>
                      <a:pt x="188" y="297"/>
                      <a:pt x="188" y="317"/>
                    </a:cubicBezTo>
                    <a:cubicBezTo>
                      <a:pt x="188" y="336"/>
                      <a:pt x="203" y="352"/>
                      <a:pt x="223" y="352"/>
                    </a:cubicBezTo>
                    <a:cubicBezTo>
                      <a:pt x="242" y="352"/>
                      <a:pt x="258" y="336"/>
                      <a:pt x="258" y="317"/>
                    </a:cubicBezTo>
                    <a:cubicBezTo>
                      <a:pt x="258" y="297"/>
                      <a:pt x="242" y="282"/>
                      <a:pt x="223" y="282"/>
                    </a:cubicBezTo>
                    <a:close/>
                    <a:moveTo>
                      <a:pt x="317" y="164"/>
                    </a:moveTo>
                    <a:cubicBezTo>
                      <a:pt x="297" y="164"/>
                      <a:pt x="282" y="180"/>
                      <a:pt x="282" y="199"/>
                    </a:cubicBezTo>
                    <a:cubicBezTo>
                      <a:pt x="282" y="219"/>
                      <a:pt x="297" y="235"/>
                      <a:pt x="317" y="235"/>
                    </a:cubicBezTo>
                    <a:cubicBezTo>
                      <a:pt x="336" y="235"/>
                      <a:pt x="352" y="219"/>
                      <a:pt x="352" y="199"/>
                    </a:cubicBezTo>
                    <a:cubicBezTo>
                      <a:pt x="352" y="180"/>
                      <a:pt x="336" y="164"/>
                      <a:pt x="317" y="164"/>
                    </a:cubicBezTo>
                    <a:close/>
                    <a:moveTo>
                      <a:pt x="250" y="64"/>
                    </a:moveTo>
                    <a:cubicBezTo>
                      <a:pt x="209" y="127"/>
                      <a:pt x="209" y="127"/>
                      <a:pt x="209" y="127"/>
                    </a:cubicBezTo>
                    <a:moveTo>
                      <a:pt x="139" y="130"/>
                    </a:moveTo>
                    <a:cubicBezTo>
                      <a:pt x="104" y="86"/>
                      <a:pt x="104" y="86"/>
                      <a:pt x="104" y="86"/>
                    </a:cubicBezTo>
                    <a:moveTo>
                      <a:pt x="67" y="231"/>
                    </a:moveTo>
                    <a:cubicBezTo>
                      <a:pt x="124" y="202"/>
                      <a:pt x="124" y="202"/>
                      <a:pt x="124" y="202"/>
                    </a:cubicBezTo>
                    <a:moveTo>
                      <a:pt x="212" y="283"/>
                    </a:moveTo>
                    <a:cubicBezTo>
                      <a:pt x="195" y="232"/>
                      <a:pt x="195" y="232"/>
                      <a:pt x="195" y="232"/>
                    </a:cubicBezTo>
                    <a:moveTo>
                      <a:pt x="234" y="186"/>
                    </a:moveTo>
                    <a:cubicBezTo>
                      <a:pt x="282" y="194"/>
                      <a:pt x="282" y="194"/>
                      <a:pt x="282" y="194"/>
                    </a:cubicBezTo>
                  </a:path>
                </a:pathLst>
              </a:custGeom>
              <a:noFill/>
              <a:ln w="19050" cap="sq">
                <a:solidFill>
                  <a:schemeClr val="accent1"/>
                </a:solidFill>
                <a:prstDash val="soli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grpSp>
        <p:nvGrpSpPr>
          <p:cNvPr id="56" name="Group 55">
            <a:extLst>
              <a:ext uri="{FF2B5EF4-FFF2-40B4-BE49-F238E27FC236}">
                <a16:creationId xmlns:a16="http://schemas.microsoft.com/office/drawing/2014/main" id="{EBF08C4F-B9E0-83F9-7AD5-38D937C35AF1}"/>
              </a:ext>
            </a:extLst>
          </p:cNvPr>
          <p:cNvGrpSpPr/>
          <p:nvPr/>
        </p:nvGrpSpPr>
        <p:grpSpPr>
          <a:xfrm>
            <a:off x="4349082" y="2828433"/>
            <a:ext cx="3550756" cy="857715"/>
            <a:chOff x="416590" y="2823594"/>
            <a:chExt cx="3550756" cy="857715"/>
          </a:xfrm>
        </p:grpSpPr>
        <p:sp>
          <p:nvSpPr>
            <p:cNvPr id="57" name="Rectangle 56">
              <a:extLst>
                <a:ext uri="{FF2B5EF4-FFF2-40B4-BE49-F238E27FC236}">
                  <a16:creationId xmlns:a16="http://schemas.microsoft.com/office/drawing/2014/main" id="{BCFF10B3-8878-9B2D-B888-D77C42D04004}"/>
                </a:ext>
              </a:extLst>
            </p:cNvPr>
            <p:cNvSpPr/>
            <p:nvPr/>
          </p:nvSpPr>
          <p:spPr bwMode="auto">
            <a:xfrm>
              <a:off x="2165456" y="2823594"/>
              <a:ext cx="1801890" cy="857715"/>
            </a:xfrm>
            <a:prstGeom prst="rect">
              <a:avLst/>
            </a:prstGeom>
            <a:solidFill>
              <a:schemeClr val="bg1"/>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0" rIns="89642"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ts val="294"/>
                </a:spcAft>
                <a:buClrTx/>
                <a:buSzTx/>
                <a:buFontTx/>
                <a:buNone/>
                <a:tabLst/>
                <a:defRPr/>
              </a:pPr>
              <a:r>
                <a:rPr lang="en-US" sz="1176" b="1" dirty="0">
                  <a:solidFill>
                    <a:srgbClr val="282828"/>
                  </a:solidFill>
                  <a:latin typeface="Segoe UI"/>
                  <a:ea typeface="Segoe UI" pitchFamily="34" charset="0"/>
                  <a:cs typeface="Segoe UI" pitchFamily="34" charset="0"/>
                </a:rPr>
                <a:t>System for Cross-domain Identity Management (SCIM)</a:t>
              </a:r>
              <a:endParaRPr kumimoji="0" lang="en-US" sz="1176" b="1" i="0" u="none" strike="noStrike" kern="1200" cap="none" spc="0" normalizeH="0" baseline="0" noProof="0" dirty="0">
                <a:ln>
                  <a:noFill/>
                </a:ln>
                <a:solidFill>
                  <a:srgbClr val="282828"/>
                </a:solidFill>
                <a:effectLst/>
                <a:uLnTx/>
                <a:uFillTx/>
                <a:latin typeface="Segoe UI"/>
                <a:ea typeface="Segoe UI" pitchFamily="34" charset="0"/>
                <a:cs typeface="Segoe UI" pitchFamily="34" charset="0"/>
              </a:endParaRPr>
            </a:p>
          </p:txBody>
        </p:sp>
        <p:cxnSp>
          <p:nvCxnSpPr>
            <p:cNvPr id="58" name="Straight Connector 57">
              <a:extLst>
                <a:ext uri="{FF2B5EF4-FFF2-40B4-BE49-F238E27FC236}">
                  <a16:creationId xmlns:a16="http://schemas.microsoft.com/office/drawing/2014/main" id="{3350AA54-6FCA-54AB-A45B-6DB7F7ABF7B6}"/>
                </a:ext>
              </a:extLst>
            </p:cNvPr>
            <p:cNvCxnSpPr>
              <a:cxnSpLocks/>
            </p:cNvCxnSpPr>
            <p:nvPr/>
          </p:nvCxnSpPr>
          <p:spPr>
            <a:xfrm flipV="1">
              <a:off x="1681509" y="3242084"/>
              <a:ext cx="432164" cy="5578"/>
            </a:xfrm>
            <a:prstGeom prst="line">
              <a:avLst/>
            </a:prstGeom>
            <a:ln w="19050">
              <a:solidFill>
                <a:schemeClr val="accent3">
                  <a:alpha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D1EFE9A9-DA5A-6DD5-AAEB-F98F4F3D519C}"/>
                </a:ext>
              </a:extLst>
            </p:cNvPr>
            <p:cNvSpPr txBox="1"/>
            <p:nvPr/>
          </p:nvSpPr>
          <p:spPr>
            <a:xfrm>
              <a:off x="935304" y="3081464"/>
              <a:ext cx="898726" cy="332399"/>
            </a:xfrm>
            <a:prstGeom prst="rect">
              <a:avLst/>
            </a:prstGeom>
            <a:solidFill>
              <a:schemeClr val="bg1"/>
            </a:solidFill>
          </p:spPr>
          <p:txBody>
            <a:bodyPr wrap="square" lIns="0" tIns="0" rIns="0" bIns="0" rtlCol="0" anchor="ctr" anchorCtr="0">
              <a:spAutoFit/>
            </a:bodyPr>
            <a:lstStyle/>
            <a:p>
              <a:pPr marL="0" marR="0" lvl="0" indent="0" algn="l" defTabSz="914314" rtl="0" eaLnBrk="1" fontAlgn="auto" latinLnBrk="0" hangingPunct="1">
                <a:lnSpc>
                  <a:spcPct val="90000"/>
                </a:lnSpc>
                <a:spcBef>
                  <a:spcPts val="0"/>
                </a:spcBef>
                <a:spcAft>
                  <a:spcPts val="588"/>
                </a:spcAft>
                <a:buClrTx/>
                <a:buSzTx/>
                <a:buFontTx/>
                <a:buNone/>
                <a:tabLst/>
                <a:defRPr/>
              </a:pPr>
              <a:r>
                <a:rPr kumimoji="0" lang="en-US" sz="12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Semibold"/>
                  <a:ea typeface="+mn-ea"/>
                  <a:cs typeface="+mn-cs"/>
                </a:rPr>
                <a:t>User Provisioning</a:t>
              </a:r>
            </a:p>
          </p:txBody>
        </p:sp>
        <p:sp>
          <p:nvSpPr>
            <p:cNvPr id="60" name="Oval 59">
              <a:extLst>
                <a:ext uri="{FF2B5EF4-FFF2-40B4-BE49-F238E27FC236}">
                  <a16:creationId xmlns:a16="http://schemas.microsoft.com/office/drawing/2014/main" id="{21289F42-A628-1F11-39EF-FAB79875A9A8}"/>
                </a:ext>
              </a:extLst>
            </p:cNvPr>
            <p:cNvSpPr/>
            <p:nvPr/>
          </p:nvSpPr>
          <p:spPr bwMode="auto">
            <a:xfrm>
              <a:off x="2056327" y="3121313"/>
              <a:ext cx="218259" cy="218259"/>
            </a:xfrm>
            <a:prstGeom prst="ellipse">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61" name="Oval 60">
              <a:extLst>
                <a:ext uri="{FF2B5EF4-FFF2-40B4-BE49-F238E27FC236}">
                  <a16:creationId xmlns:a16="http://schemas.microsoft.com/office/drawing/2014/main" id="{09B17489-5F71-5483-817D-0B35C5BB94D8}"/>
                </a:ext>
              </a:extLst>
            </p:cNvPr>
            <p:cNvSpPr/>
            <p:nvPr/>
          </p:nvSpPr>
          <p:spPr bwMode="auto">
            <a:xfrm>
              <a:off x="2095301" y="3156671"/>
              <a:ext cx="140309" cy="140309"/>
            </a:xfrm>
            <a:prstGeom prst="ellipse">
              <a:avLst/>
            </a:prstGeom>
            <a:solidFill>
              <a:schemeClr val="bg1"/>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62" name="Group 61">
              <a:extLst>
                <a:ext uri="{FF2B5EF4-FFF2-40B4-BE49-F238E27FC236}">
                  <a16:creationId xmlns:a16="http://schemas.microsoft.com/office/drawing/2014/main" id="{CBF20D42-F0D6-37AD-E3B8-C87BBBC9AE98}"/>
                </a:ext>
                <a:ext uri="{C183D7F6-B498-43B3-948B-1728B52AA6E4}">
                  <adec:decorative xmlns:adec="http://schemas.microsoft.com/office/drawing/2017/decorative" val="1"/>
                </a:ext>
              </a:extLst>
            </p:cNvPr>
            <p:cNvGrpSpPr/>
            <p:nvPr/>
          </p:nvGrpSpPr>
          <p:grpSpPr>
            <a:xfrm>
              <a:off x="416590" y="3002044"/>
              <a:ext cx="448559" cy="415120"/>
              <a:chOff x="437796" y="3078610"/>
              <a:chExt cx="457554" cy="457554"/>
            </a:xfrm>
          </p:grpSpPr>
          <p:sp>
            <p:nvSpPr>
              <p:cNvPr id="63" name="Oval 62">
                <a:extLst>
                  <a:ext uri="{FF2B5EF4-FFF2-40B4-BE49-F238E27FC236}">
                    <a16:creationId xmlns:a16="http://schemas.microsoft.com/office/drawing/2014/main" id="{EAD5AA0D-E9B4-4704-68CF-23FB4EF4D2FE}"/>
                  </a:ext>
                </a:extLst>
              </p:cNvPr>
              <p:cNvSpPr/>
              <p:nvPr/>
            </p:nvSpPr>
            <p:spPr bwMode="auto">
              <a:xfrm>
                <a:off x="437796" y="3078610"/>
                <a:ext cx="457554" cy="457554"/>
              </a:xfrm>
              <a:prstGeom prst="ellipse">
                <a:avLst/>
              </a:prstGeom>
              <a:noFill/>
              <a:ln w="190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282828"/>
                  </a:solidFill>
                  <a:effectLst/>
                  <a:uLnTx/>
                  <a:uFillTx/>
                  <a:latin typeface="Segoe UI"/>
                  <a:ea typeface="+mn-ea"/>
                  <a:cs typeface="+mn-cs"/>
                </a:endParaRPr>
              </a:p>
            </p:txBody>
          </p:sp>
          <p:sp>
            <p:nvSpPr>
              <p:cNvPr id="64" name="IoT" title="Icon of five circles that all connect to a center circle">
                <a:extLst>
                  <a:ext uri="{FF2B5EF4-FFF2-40B4-BE49-F238E27FC236}">
                    <a16:creationId xmlns:a16="http://schemas.microsoft.com/office/drawing/2014/main" id="{08FAC1C5-6978-BBBF-6242-825F89ACCF5F}"/>
                  </a:ext>
                </a:extLst>
              </p:cNvPr>
              <p:cNvSpPr>
                <a:spLocks noChangeAspect="1" noEditPoints="1"/>
              </p:cNvSpPr>
              <p:nvPr/>
            </p:nvSpPr>
            <p:spPr bwMode="auto">
              <a:xfrm>
                <a:off x="544895" y="3185514"/>
                <a:ext cx="243357" cy="243747"/>
              </a:xfrm>
              <a:custGeom>
                <a:avLst/>
                <a:gdLst>
                  <a:gd name="T0" fmla="*/ 235 w 352"/>
                  <a:gd name="T1" fmla="*/ 176 h 352"/>
                  <a:gd name="T2" fmla="*/ 176 w 352"/>
                  <a:gd name="T3" fmla="*/ 235 h 352"/>
                  <a:gd name="T4" fmla="*/ 117 w 352"/>
                  <a:gd name="T5" fmla="*/ 176 h 352"/>
                  <a:gd name="T6" fmla="*/ 176 w 352"/>
                  <a:gd name="T7" fmla="*/ 117 h 352"/>
                  <a:gd name="T8" fmla="*/ 235 w 352"/>
                  <a:gd name="T9" fmla="*/ 176 h 352"/>
                  <a:gd name="T10" fmla="*/ 270 w 352"/>
                  <a:gd name="T11" fmla="*/ 0 h 352"/>
                  <a:gd name="T12" fmla="*/ 235 w 352"/>
                  <a:gd name="T13" fmla="*/ 35 h 352"/>
                  <a:gd name="T14" fmla="*/ 270 w 352"/>
                  <a:gd name="T15" fmla="*/ 70 h 352"/>
                  <a:gd name="T16" fmla="*/ 305 w 352"/>
                  <a:gd name="T17" fmla="*/ 35 h 352"/>
                  <a:gd name="T18" fmla="*/ 270 w 352"/>
                  <a:gd name="T19" fmla="*/ 0 h 352"/>
                  <a:gd name="T20" fmla="*/ 82 w 352"/>
                  <a:gd name="T21" fmla="*/ 23 h 352"/>
                  <a:gd name="T22" fmla="*/ 47 w 352"/>
                  <a:gd name="T23" fmla="*/ 59 h 352"/>
                  <a:gd name="T24" fmla="*/ 82 w 352"/>
                  <a:gd name="T25" fmla="*/ 94 h 352"/>
                  <a:gd name="T26" fmla="*/ 117 w 352"/>
                  <a:gd name="T27" fmla="*/ 59 h 352"/>
                  <a:gd name="T28" fmla="*/ 82 w 352"/>
                  <a:gd name="T29" fmla="*/ 23 h 352"/>
                  <a:gd name="T30" fmla="*/ 35 w 352"/>
                  <a:gd name="T31" fmla="*/ 211 h 352"/>
                  <a:gd name="T32" fmla="*/ 0 w 352"/>
                  <a:gd name="T33" fmla="*/ 246 h 352"/>
                  <a:gd name="T34" fmla="*/ 35 w 352"/>
                  <a:gd name="T35" fmla="*/ 282 h 352"/>
                  <a:gd name="T36" fmla="*/ 70 w 352"/>
                  <a:gd name="T37" fmla="*/ 246 h 352"/>
                  <a:gd name="T38" fmla="*/ 35 w 352"/>
                  <a:gd name="T39" fmla="*/ 211 h 352"/>
                  <a:gd name="T40" fmla="*/ 223 w 352"/>
                  <a:gd name="T41" fmla="*/ 282 h 352"/>
                  <a:gd name="T42" fmla="*/ 188 w 352"/>
                  <a:gd name="T43" fmla="*/ 317 h 352"/>
                  <a:gd name="T44" fmla="*/ 223 w 352"/>
                  <a:gd name="T45" fmla="*/ 352 h 352"/>
                  <a:gd name="T46" fmla="*/ 258 w 352"/>
                  <a:gd name="T47" fmla="*/ 317 h 352"/>
                  <a:gd name="T48" fmla="*/ 223 w 352"/>
                  <a:gd name="T49" fmla="*/ 282 h 352"/>
                  <a:gd name="T50" fmla="*/ 317 w 352"/>
                  <a:gd name="T51" fmla="*/ 164 h 352"/>
                  <a:gd name="T52" fmla="*/ 282 w 352"/>
                  <a:gd name="T53" fmla="*/ 199 h 352"/>
                  <a:gd name="T54" fmla="*/ 317 w 352"/>
                  <a:gd name="T55" fmla="*/ 235 h 352"/>
                  <a:gd name="T56" fmla="*/ 352 w 352"/>
                  <a:gd name="T57" fmla="*/ 199 h 352"/>
                  <a:gd name="T58" fmla="*/ 317 w 352"/>
                  <a:gd name="T59" fmla="*/ 164 h 352"/>
                  <a:gd name="T60" fmla="*/ 250 w 352"/>
                  <a:gd name="T61" fmla="*/ 64 h 352"/>
                  <a:gd name="T62" fmla="*/ 209 w 352"/>
                  <a:gd name="T63" fmla="*/ 127 h 352"/>
                  <a:gd name="T64" fmla="*/ 139 w 352"/>
                  <a:gd name="T65" fmla="*/ 130 h 352"/>
                  <a:gd name="T66" fmla="*/ 104 w 352"/>
                  <a:gd name="T67" fmla="*/ 86 h 352"/>
                  <a:gd name="T68" fmla="*/ 67 w 352"/>
                  <a:gd name="T69" fmla="*/ 231 h 352"/>
                  <a:gd name="T70" fmla="*/ 124 w 352"/>
                  <a:gd name="T71" fmla="*/ 202 h 352"/>
                  <a:gd name="T72" fmla="*/ 212 w 352"/>
                  <a:gd name="T73" fmla="*/ 283 h 352"/>
                  <a:gd name="T74" fmla="*/ 195 w 352"/>
                  <a:gd name="T75" fmla="*/ 232 h 352"/>
                  <a:gd name="T76" fmla="*/ 234 w 352"/>
                  <a:gd name="T77" fmla="*/ 186 h 352"/>
                  <a:gd name="T78" fmla="*/ 282 w 352"/>
                  <a:gd name="T79" fmla="*/ 194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2" h="352">
                    <a:moveTo>
                      <a:pt x="235" y="176"/>
                    </a:moveTo>
                    <a:cubicBezTo>
                      <a:pt x="235" y="208"/>
                      <a:pt x="208" y="235"/>
                      <a:pt x="176" y="235"/>
                    </a:cubicBezTo>
                    <a:cubicBezTo>
                      <a:pt x="144" y="235"/>
                      <a:pt x="117" y="208"/>
                      <a:pt x="117" y="176"/>
                    </a:cubicBezTo>
                    <a:cubicBezTo>
                      <a:pt x="117" y="144"/>
                      <a:pt x="144" y="117"/>
                      <a:pt x="176" y="117"/>
                    </a:cubicBezTo>
                    <a:cubicBezTo>
                      <a:pt x="208" y="117"/>
                      <a:pt x="235" y="144"/>
                      <a:pt x="235" y="176"/>
                    </a:cubicBezTo>
                    <a:close/>
                    <a:moveTo>
                      <a:pt x="270" y="0"/>
                    </a:moveTo>
                    <a:cubicBezTo>
                      <a:pt x="250" y="0"/>
                      <a:pt x="235" y="16"/>
                      <a:pt x="235" y="35"/>
                    </a:cubicBezTo>
                    <a:cubicBezTo>
                      <a:pt x="235" y="55"/>
                      <a:pt x="250" y="70"/>
                      <a:pt x="270" y="70"/>
                    </a:cubicBezTo>
                    <a:cubicBezTo>
                      <a:pt x="289" y="70"/>
                      <a:pt x="305" y="55"/>
                      <a:pt x="305" y="35"/>
                    </a:cubicBezTo>
                    <a:cubicBezTo>
                      <a:pt x="305" y="16"/>
                      <a:pt x="289" y="0"/>
                      <a:pt x="270" y="0"/>
                    </a:cubicBezTo>
                    <a:close/>
                    <a:moveTo>
                      <a:pt x="82" y="23"/>
                    </a:moveTo>
                    <a:cubicBezTo>
                      <a:pt x="63" y="23"/>
                      <a:pt x="47" y="39"/>
                      <a:pt x="47" y="59"/>
                    </a:cubicBezTo>
                    <a:cubicBezTo>
                      <a:pt x="47" y="78"/>
                      <a:pt x="63" y="94"/>
                      <a:pt x="82" y="94"/>
                    </a:cubicBezTo>
                    <a:cubicBezTo>
                      <a:pt x="102" y="94"/>
                      <a:pt x="117" y="78"/>
                      <a:pt x="117" y="59"/>
                    </a:cubicBezTo>
                    <a:cubicBezTo>
                      <a:pt x="117" y="39"/>
                      <a:pt x="102" y="23"/>
                      <a:pt x="82" y="23"/>
                    </a:cubicBezTo>
                    <a:close/>
                    <a:moveTo>
                      <a:pt x="35" y="211"/>
                    </a:moveTo>
                    <a:cubicBezTo>
                      <a:pt x="16" y="211"/>
                      <a:pt x="0" y="227"/>
                      <a:pt x="0" y="246"/>
                    </a:cubicBezTo>
                    <a:cubicBezTo>
                      <a:pt x="0" y="266"/>
                      <a:pt x="16" y="282"/>
                      <a:pt x="35" y="282"/>
                    </a:cubicBezTo>
                    <a:cubicBezTo>
                      <a:pt x="55" y="282"/>
                      <a:pt x="70" y="266"/>
                      <a:pt x="70" y="246"/>
                    </a:cubicBezTo>
                    <a:cubicBezTo>
                      <a:pt x="70" y="227"/>
                      <a:pt x="55" y="211"/>
                      <a:pt x="35" y="211"/>
                    </a:cubicBezTo>
                    <a:close/>
                    <a:moveTo>
                      <a:pt x="223" y="282"/>
                    </a:moveTo>
                    <a:cubicBezTo>
                      <a:pt x="203" y="282"/>
                      <a:pt x="188" y="297"/>
                      <a:pt x="188" y="317"/>
                    </a:cubicBezTo>
                    <a:cubicBezTo>
                      <a:pt x="188" y="336"/>
                      <a:pt x="203" y="352"/>
                      <a:pt x="223" y="352"/>
                    </a:cubicBezTo>
                    <a:cubicBezTo>
                      <a:pt x="242" y="352"/>
                      <a:pt x="258" y="336"/>
                      <a:pt x="258" y="317"/>
                    </a:cubicBezTo>
                    <a:cubicBezTo>
                      <a:pt x="258" y="297"/>
                      <a:pt x="242" y="282"/>
                      <a:pt x="223" y="282"/>
                    </a:cubicBezTo>
                    <a:close/>
                    <a:moveTo>
                      <a:pt x="317" y="164"/>
                    </a:moveTo>
                    <a:cubicBezTo>
                      <a:pt x="297" y="164"/>
                      <a:pt x="282" y="180"/>
                      <a:pt x="282" y="199"/>
                    </a:cubicBezTo>
                    <a:cubicBezTo>
                      <a:pt x="282" y="219"/>
                      <a:pt x="297" y="235"/>
                      <a:pt x="317" y="235"/>
                    </a:cubicBezTo>
                    <a:cubicBezTo>
                      <a:pt x="336" y="235"/>
                      <a:pt x="352" y="219"/>
                      <a:pt x="352" y="199"/>
                    </a:cubicBezTo>
                    <a:cubicBezTo>
                      <a:pt x="352" y="180"/>
                      <a:pt x="336" y="164"/>
                      <a:pt x="317" y="164"/>
                    </a:cubicBezTo>
                    <a:close/>
                    <a:moveTo>
                      <a:pt x="250" y="64"/>
                    </a:moveTo>
                    <a:cubicBezTo>
                      <a:pt x="209" y="127"/>
                      <a:pt x="209" y="127"/>
                      <a:pt x="209" y="127"/>
                    </a:cubicBezTo>
                    <a:moveTo>
                      <a:pt x="139" y="130"/>
                    </a:moveTo>
                    <a:cubicBezTo>
                      <a:pt x="104" y="86"/>
                      <a:pt x="104" y="86"/>
                      <a:pt x="104" y="86"/>
                    </a:cubicBezTo>
                    <a:moveTo>
                      <a:pt x="67" y="231"/>
                    </a:moveTo>
                    <a:cubicBezTo>
                      <a:pt x="124" y="202"/>
                      <a:pt x="124" y="202"/>
                      <a:pt x="124" y="202"/>
                    </a:cubicBezTo>
                    <a:moveTo>
                      <a:pt x="212" y="283"/>
                    </a:moveTo>
                    <a:cubicBezTo>
                      <a:pt x="195" y="232"/>
                      <a:pt x="195" y="232"/>
                      <a:pt x="195" y="232"/>
                    </a:cubicBezTo>
                    <a:moveTo>
                      <a:pt x="234" y="186"/>
                    </a:moveTo>
                    <a:cubicBezTo>
                      <a:pt x="282" y="194"/>
                      <a:pt x="282" y="194"/>
                      <a:pt x="282" y="194"/>
                    </a:cubicBezTo>
                  </a:path>
                </a:pathLst>
              </a:custGeom>
              <a:noFill/>
              <a:ln w="19050" cap="sq">
                <a:solidFill>
                  <a:schemeClr val="accent1"/>
                </a:solidFill>
                <a:prstDash val="soli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grpSp>
        <p:nvGrpSpPr>
          <p:cNvPr id="65" name="Group 64">
            <a:extLst>
              <a:ext uri="{FF2B5EF4-FFF2-40B4-BE49-F238E27FC236}">
                <a16:creationId xmlns:a16="http://schemas.microsoft.com/office/drawing/2014/main" id="{E7C1B300-27EF-5949-FFD2-561D867CA618}"/>
              </a:ext>
            </a:extLst>
          </p:cNvPr>
          <p:cNvGrpSpPr/>
          <p:nvPr/>
        </p:nvGrpSpPr>
        <p:grpSpPr>
          <a:xfrm>
            <a:off x="426424" y="1697553"/>
            <a:ext cx="3550756" cy="857715"/>
            <a:chOff x="416590" y="2823594"/>
            <a:chExt cx="3550756" cy="857715"/>
          </a:xfrm>
        </p:grpSpPr>
        <p:sp>
          <p:nvSpPr>
            <p:cNvPr id="66" name="Rectangle 65">
              <a:extLst>
                <a:ext uri="{FF2B5EF4-FFF2-40B4-BE49-F238E27FC236}">
                  <a16:creationId xmlns:a16="http://schemas.microsoft.com/office/drawing/2014/main" id="{89ABA39A-39EC-A35D-12A5-93C747EB87DC}"/>
                </a:ext>
              </a:extLst>
            </p:cNvPr>
            <p:cNvSpPr/>
            <p:nvPr/>
          </p:nvSpPr>
          <p:spPr bwMode="auto">
            <a:xfrm>
              <a:off x="2165456" y="2823594"/>
              <a:ext cx="1801890" cy="857715"/>
            </a:xfrm>
            <a:prstGeom prst="rect">
              <a:avLst/>
            </a:prstGeom>
            <a:solidFill>
              <a:schemeClr val="bg1"/>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0" rIns="89642"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ts val="294"/>
                </a:spcAft>
                <a:buClrTx/>
                <a:buSzTx/>
                <a:buFontTx/>
                <a:buNone/>
                <a:tabLst/>
                <a:defRPr/>
              </a:pPr>
              <a:r>
                <a:rPr kumimoji="0" lang="en-US" sz="1176" b="1" i="0" u="none" strike="noStrike" kern="1200" cap="none" spc="0" normalizeH="0" baseline="0" noProof="0" dirty="0">
                  <a:ln>
                    <a:noFill/>
                  </a:ln>
                  <a:solidFill>
                    <a:srgbClr val="282828"/>
                  </a:solidFill>
                  <a:effectLst/>
                  <a:uLnTx/>
                  <a:uFillTx/>
                  <a:latin typeface="Segoe UI"/>
                  <a:ea typeface="Segoe UI" pitchFamily="34" charset="0"/>
                  <a:cs typeface="Segoe UI" pitchFamily="34" charset="0"/>
                </a:rPr>
                <a:t>OpenID Connect Certified </a:t>
              </a:r>
            </a:p>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078" b="0" i="0" u="none" strike="noStrike" kern="1200" cap="none" spc="0" normalizeH="0" baseline="0" noProof="0" dirty="0">
                  <a:ln>
                    <a:noFill/>
                  </a:ln>
                  <a:solidFill>
                    <a:srgbClr val="282828"/>
                  </a:solidFill>
                  <a:effectLst/>
                  <a:uLnTx/>
                  <a:uFillTx/>
                  <a:latin typeface="Segoe UI"/>
                  <a:ea typeface="Segoe UI" pitchFamily="34" charset="0"/>
                  <a:cs typeface="Segoe UI" pitchFamily="34" charset="0"/>
                </a:rPr>
                <a:t>SAML and WS-Fed for legacy apps</a:t>
              </a:r>
            </a:p>
          </p:txBody>
        </p:sp>
        <p:cxnSp>
          <p:nvCxnSpPr>
            <p:cNvPr id="67" name="Straight Connector 66">
              <a:extLst>
                <a:ext uri="{FF2B5EF4-FFF2-40B4-BE49-F238E27FC236}">
                  <a16:creationId xmlns:a16="http://schemas.microsoft.com/office/drawing/2014/main" id="{D91017B3-C533-57B9-F0C8-7BEE225AD8A7}"/>
                </a:ext>
              </a:extLst>
            </p:cNvPr>
            <p:cNvCxnSpPr>
              <a:cxnSpLocks/>
            </p:cNvCxnSpPr>
            <p:nvPr/>
          </p:nvCxnSpPr>
          <p:spPr>
            <a:xfrm flipV="1">
              <a:off x="1681509" y="3242084"/>
              <a:ext cx="432164" cy="5578"/>
            </a:xfrm>
            <a:prstGeom prst="line">
              <a:avLst/>
            </a:prstGeom>
            <a:ln w="19050">
              <a:solidFill>
                <a:schemeClr val="accent3">
                  <a:alpha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07C20594-3E81-3D2F-16A4-4BA0588DB2C5}"/>
                </a:ext>
              </a:extLst>
            </p:cNvPr>
            <p:cNvSpPr txBox="1"/>
            <p:nvPr/>
          </p:nvSpPr>
          <p:spPr>
            <a:xfrm>
              <a:off x="935304" y="3164563"/>
              <a:ext cx="898726" cy="166199"/>
            </a:xfrm>
            <a:prstGeom prst="rect">
              <a:avLst/>
            </a:prstGeom>
            <a:solidFill>
              <a:schemeClr val="bg1"/>
            </a:solidFill>
          </p:spPr>
          <p:txBody>
            <a:bodyPr wrap="square" lIns="0" tIns="0" rIns="0" bIns="0" rtlCol="0" anchor="ctr" anchorCtr="0">
              <a:spAutoFit/>
            </a:bodyPr>
            <a:lstStyle/>
            <a:p>
              <a:pPr marL="0" marR="0" lvl="0" indent="0" algn="l" defTabSz="914314" rtl="0" eaLnBrk="1" fontAlgn="auto" latinLnBrk="0" hangingPunct="1">
                <a:lnSpc>
                  <a:spcPct val="90000"/>
                </a:lnSpc>
                <a:spcBef>
                  <a:spcPts val="0"/>
                </a:spcBef>
                <a:spcAft>
                  <a:spcPts val="588"/>
                </a:spcAft>
                <a:buClrTx/>
                <a:buSzTx/>
                <a:buFontTx/>
                <a:buNone/>
                <a:tabLst/>
                <a:defRPr/>
              </a:pPr>
              <a:r>
                <a:rPr lang="en-US" sz="1200" dirty="0">
                  <a:gradFill>
                    <a:gsLst>
                      <a:gs pos="2917">
                        <a:srgbClr val="282828"/>
                      </a:gs>
                      <a:gs pos="30000">
                        <a:srgbClr val="282828"/>
                      </a:gs>
                    </a:gsLst>
                    <a:lin ang="5400000" scaled="0"/>
                  </a:gradFill>
                  <a:latin typeface="Segoe UI Semibold"/>
                </a:rPr>
                <a:t>Endpoints</a:t>
              </a:r>
              <a:endParaRPr kumimoji="0" lang="en-US" sz="12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Semibold"/>
                <a:ea typeface="+mn-ea"/>
                <a:cs typeface="+mn-cs"/>
              </a:endParaRPr>
            </a:p>
          </p:txBody>
        </p:sp>
        <p:sp>
          <p:nvSpPr>
            <p:cNvPr id="69" name="Oval 68">
              <a:extLst>
                <a:ext uri="{FF2B5EF4-FFF2-40B4-BE49-F238E27FC236}">
                  <a16:creationId xmlns:a16="http://schemas.microsoft.com/office/drawing/2014/main" id="{BCDC8E8D-17EC-523F-A36F-5209E77B93A2}"/>
                </a:ext>
              </a:extLst>
            </p:cNvPr>
            <p:cNvSpPr/>
            <p:nvPr/>
          </p:nvSpPr>
          <p:spPr bwMode="auto">
            <a:xfrm>
              <a:off x="2056327" y="3121313"/>
              <a:ext cx="218259" cy="218259"/>
            </a:xfrm>
            <a:prstGeom prst="ellipse">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70" name="Oval 69">
              <a:extLst>
                <a:ext uri="{FF2B5EF4-FFF2-40B4-BE49-F238E27FC236}">
                  <a16:creationId xmlns:a16="http://schemas.microsoft.com/office/drawing/2014/main" id="{1BE091D6-F84F-A95A-9E3B-21D54498B809}"/>
                </a:ext>
              </a:extLst>
            </p:cNvPr>
            <p:cNvSpPr/>
            <p:nvPr/>
          </p:nvSpPr>
          <p:spPr bwMode="auto">
            <a:xfrm>
              <a:off x="2095301" y="3156671"/>
              <a:ext cx="140309" cy="140309"/>
            </a:xfrm>
            <a:prstGeom prst="ellipse">
              <a:avLst/>
            </a:prstGeom>
            <a:solidFill>
              <a:schemeClr val="bg1"/>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71" name="Group 70">
              <a:extLst>
                <a:ext uri="{FF2B5EF4-FFF2-40B4-BE49-F238E27FC236}">
                  <a16:creationId xmlns:a16="http://schemas.microsoft.com/office/drawing/2014/main" id="{66B1FDAB-1ADD-A1A9-55AF-BBCAAD89D050}"/>
                </a:ext>
                <a:ext uri="{C183D7F6-B498-43B3-948B-1728B52AA6E4}">
                  <adec:decorative xmlns:adec="http://schemas.microsoft.com/office/drawing/2017/decorative" val="1"/>
                </a:ext>
              </a:extLst>
            </p:cNvPr>
            <p:cNvGrpSpPr/>
            <p:nvPr/>
          </p:nvGrpSpPr>
          <p:grpSpPr>
            <a:xfrm>
              <a:off x="416590" y="3002044"/>
              <a:ext cx="448559" cy="415120"/>
              <a:chOff x="437796" y="3078610"/>
              <a:chExt cx="457554" cy="457554"/>
            </a:xfrm>
          </p:grpSpPr>
          <p:sp>
            <p:nvSpPr>
              <p:cNvPr id="72" name="Oval 71">
                <a:extLst>
                  <a:ext uri="{FF2B5EF4-FFF2-40B4-BE49-F238E27FC236}">
                    <a16:creationId xmlns:a16="http://schemas.microsoft.com/office/drawing/2014/main" id="{52562DC1-EBC0-8C26-2B7E-59208824DA1C}"/>
                  </a:ext>
                </a:extLst>
              </p:cNvPr>
              <p:cNvSpPr/>
              <p:nvPr/>
            </p:nvSpPr>
            <p:spPr bwMode="auto">
              <a:xfrm>
                <a:off x="437796" y="3078610"/>
                <a:ext cx="457554" cy="457554"/>
              </a:xfrm>
              <a:prstGeom prst="ellipse">
                <a:avLst/>
              </a:prstGeom>
              <a:noFill/>
              <a:ln w="190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282828"/>
                  </a:solidFill>
                  <a:effectLst/>
                  <a:uLnTx/>
                  <a:uFillTx/>
                  <a:latin typeface="Segoe UI"/>
                  <a:ea typeface="+mn-ea"/>
                  <a:cs typeface="+mn-cs"/>
                </a:endParaRPr>
              </a:p>
            </p:txBody>
          </p:sp>
          <p:sp>
            <p:nvSpPr>
              <p:cNvPr id="73" name="IoT" title="Icon of five circles that all connect to a center circle">
                <a:extLst>
                  <a:ext uri="{FF2B5EF4-FFF2-40B4-BE49-F238E27FC236}">
                    <a16:creationId xmlns:a16="http://schemas.microsoft.com/office/drawing/2014/main" id="{7D913E60-A8C6-92CC-6A16-A67A2304226F}"/>
                  </a:ext>
                </a:extLst>
              </p:cNvPr>
              <p:cNvSpPr>
                <a:spLocks noChangeAspect="1" noEditPoints="1"/>
              </p:cNvSpPr>
              <p:nvPr/>
            </p:nvSpPr>
            <p:spPr bwMode="auto">
              <a:xfrm>
                <a:off x="544895" y="3185514"/>
                <a:ext cx="243357" cy="243747"/>
              </a:xfrm>
              <a:custGeom>
                <a:avLst/>
                <a:gdLst>
                  <a:gd name="T0" fmla="*/ 235 w 352"/>
                  <a:gd name="T1" fmla="*/ 176 h 352"/>
                  <a:gd name="T2" fmla="*/ 176 w 352"/>
                  <a:gd name="T3" fmla="*/ 235 h 352"/>
                  <a:gd name="T4" fmla="*/ 117 w 352"/>
                  <a:gd name="T5" fmla="*/ 176 h 352"/>
                  <a:gd name="T6" fmla="*/ 176 w 352"/>
                  <a:gd name="T7" fmla="*/ 117 h 352"/>
                  <a:gd name="T8" fmla="*/ 235 w 352"/>
                  <a:gd name="T9" fmla="*/ 176 h 352"/>
                  <a:gd name="T10" fmla="*/ 270 w 352"/>
                  <a:gd name="T11" fmla="*/ 0 h 352"/>
                  <a:gd name="T12" fmla="*/ 235 w 352"/>
                  <a:gd name="T13" fmla="*/ 35 h 352"/>
                  <a:gd name="T14" fmla="*/ 270 w 352"/>
                  <a:gd name="T15" fmla="*/ 70 h 352"/>
                  <a:gd name="T16" fmla="*/ 305 w 352"/>
                  <a:gd name="T17" fmla="*/ 35 h 352"/>
                  <a:gd name="T18" fmla="*/ 270 w 352"/>
                  <a:gd name="T19" fmla="*/ 0 h 352"/>
                  <a:gd name="T20" fmla="*/ 82 w 352"/>
                  <a:gd name="T21" fmla="*/ 23 h 352"/>
                  <a:gd name="T22" fmla="*/ 47 w 352"/>
                  <a:gd name="T23" fmla="*/ 59 h 352"/>
                  <a:gd name="T24" fmla="*/ 82 w 352"/>
                  <a:gd name="T25" fmla="*/ 94 h 352"/>
                  <a:gd name="T26" fmla="*/ 117 w 352"/>
                  <a:gd name="T27" fmla="*/ 59 h 352"/>
                  <a:gd name="T28" fmla="*/ 82 w 352"/>
                  <a:gd name="T29" fmla="*/ 23 h 352"/>
                  <a:gd name="T30" fmla="*/ 35 w 352"/>
                  <a:gd name="T31" fmla="*/ 211 h 352"/>
                  <a:gd name="T32" fmla="*/ 0 w 352"/>
                  <a:gd name="T33" fmla="*/ 246 h 352"/>
                  <a:gd name="T34" fmla="*/ 35 w 352"/>
                  <a:gd name="T35" fmla="*/ 282 h 352"/>
                  <a:gd name="T36" fmla="*/ 70 w 352"/>
                  <a:gd name="T37" fmla="*/ 246 h 352"/>
                  <a:gd name="T38" fmla="*/ 35 w 352"/>
                  <a:gd name="T39" fmla="*/ 211 h 352"/>
                  <a:gd name="T40" fmla="*/ 223 w 352"/>
                  <a:gd name="T41" fmla="*/ 282 h 352"/>
                  <a:gd name="T42" fmla="*/ 188 w 352"/>
                  <a:gd name="T43" fmla="*/ 317 h 352"/>
                  <a:gd name="T44" fmla="*/ 223 w 352"/>
                  <a:gd name="T45" fmla="*/ 352 h 352"/>
                  <a:gd name="T46" fmla="*/ 258 w 352"/>
                  <a:gd name="T47" fmla="*/ 317 h 352"/>
                  <a:gd name="T48" fmla="*/ 223 w 352"/>
                  <a:gd name="T49" fmla="*/ 282 h 352"/>
                  <a:gd name="T50" fmla="*/ 317 w 352"/>
                  <a:gd name="T51" fmla="*/ 164 h 352"/>
                  <a:gd name="T52" fmla="*/ 282 w 352"/>
                  <a:gd name="T53" fmla="*/ 199 h 352"/>
                  <a:gd name="T54" fmla="*/ 317 w 352"/>
                  <a:gd name="T55" fmla="*/ 235 h 352"/>
                  <a:gd name="T56" fmla="*/ 352 w 352"/>
                  <a:gd name="T57" fmla="*/ 199 h 352"/>
                  <a:gd name="T58" fmla="*/ 317 w 352"/>
                  <a:gd name="T59" fmla="*/ 164 h 352"/>
                  <a:gd name="T60" fmla="*/ 250 w 352"/>
                  <a:gd name="T61" fmla="*/ 64 h 352"/>
                  <a:gd name="T62" fmla="*/ 209 w 352"/>
                  <a:gd name="T63" fmla="*/ 127 h 352"/>
                  <a:gd name="T64" fmla="*/ 139 w 352"/>
                  <a:gd name="T65" fmla="*/ 130 h 352"/>
                  <a:gd name="T66" fmla="*/ 104 w 352"/>
                  <a:gd name="T67" fmla="*/ 86 h 352"/>
                  <a:gd name="T68" fmla="*/ 67 w 352"/>
                  <a:gd name="T69" fmla="*/ 231 h 352"/>
                  <a:gd name="T70" fmla="*/ 124 w 352"/>
                  <a:gd name="T71" fmla="*/ 202 h 352"/>
                  <a:gd name="T72" fmla="*/ 212 w 352"/>
                  <a:gd name="T73" fmla="*/ 283 h 352"/>
                  <a:gd name="T74" fmla="*/ 195 w 352"/>
                  <a:gd name="T75" fmla="*/ 232 h 352"/>
                  <a:gd name="T76" fmla="*/ 234 w 352"/>
                  <a:gd name="T77" fmla="*/ 186 h 352"/>
                  <a:gd name="T78" fmla="*/ 282 w 352"/>
                  <a:gd name="T79" fmla="*/ 194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2" h="352">
                    <a:moveTo>
                      <a:pt x="235" y="176"/>
                    </a:moveTo>
                    <a:cubicBezTo>
                      <a:pt x="235" y="208"/>
                      <a:pt x="208" y="235"/>
                      <a:pt x="176" y="235"/>
                    </a:cubicBezTo>
                    <a:cubicBezTo>
                      <a:pt x="144" y="235"/>
                      <a:pt x="117" y="208"/>
                      <a:pt x="117" y="176"/>
                    </a:cubicBezTo>
                    <a:cubicBezTo>
                      <a:pt x="117" y="144"/>
                      <a:pt x="144" y="117"/>
                      <a:pt x="176" y="117"/>
                    </a:cubicBezTo>
                    <a:cubicBezTo>
                      <a:pt x="208" y="117"/>
                      <a:pt x="235" y="144"/>
                      <a:pt x="235" y="176"/>
                    </a:cubicBezTo>
                    <a:close/>
                    <a:moveTo>
                      <a:pt x="270" y="0"/>
                    </a:moveTo>
                    <a:cubicBezTo>
                      <a:pt x="250" y="0"/>
                      <a:pt x="235" y="16"/>
                      <a:pt x="235" y="35"/>
                    </a:cubicBezTo>
                    <a:cubicBezTo>
                      <a:pt x="235" y="55"/>
                      <a:pt x="250" y="70"/>
                      <a:pt x="270" y="70"/>
                    </a:cubicBezTo>
                    <a:cubicBezTo>
                      <a:pt x="289" y="70"/>
                      <a:pt x="305" y="55"/>
                      <a:pt x="305" y="35"/>
                    </a:cubicBezTo>
                    <a:cubicBezTo>
                      <a:pt x="305" y="16"/>
                      <a:pt x="289" y="0"/>
                      <a:pt x="270" y="0"/>
                    </a:cubicBezTo>
                    <a:close/>
                    <a:moveTo>
                      <a:pt x="82" y="23"/>
                    </a:moveTo>
                    <a:cubicBezTo>
                      <a:pt x="63" y="23"/>
                      <a:pt x="47" y="39"/>
                      <a:pt x="47" y="59"/>
                    </a:cubicBezTo>
                    <a:cubicBezTo>
                      <a:pt x="47" y="78"/>
                      <a:pt x="63" y="94"/>
                      <a:pt x="82" y="94"/>
                    </a:cubicBezTo>
                    <a:cubicBezTo>
                      <a:pt x="102" y="94"/>
                      <a:pt x="117" y="78"/>
                      <a:pt x="117" y="59"/>
                    </a:cubicBezTo>
                    <a:cubicBezTo>
                      <a:pt x="117" y="39"/>
                      <a:pt x="102" y="23"/>
                      <a:pt x="82" y="23"/>
                    </a:cubicBezTo>
                    <a:close/>
                    <a:moveTo>
                      <a:pt x="35" y="211"/>
                    </a:moveTo>
                    <a:cubicBezTo>
                      <a:pt x="16" y="211"/>
                      <a:pt x="0" y="227"/>
                      <a:pt x="0" y="246"/>
                    </a:cubicBezTo>
                    <a:cubicBezTo>
                      <a:pt x="0" y="266"/>
                      <a:pt x="16" y="282"/>
                      <a:pt x="35" y="282"/>
                    </a:cubicBezTo>
                    <a:cubicBezTo>
                      <a:pt x="55" y="282"/>
                      <a:pt x="70" y="266"/>
                      <a:pt x="70" y="246"/>
                    </a:cubicBezTo>
                    <a:cubicBezTo>
                      <a:pt x="70" y="227"/>
                      <a:pt x="55" y="211"/>
                      <a:pt x="35" y="211"/>
                    </a:cubicBezTo>
                    <a:close/>
                    <a:moveTo>
                      <a:pt x="223" y="282"/>
                    </a:moveTo>
                    <a:cubicBezTo>
                      <a:pt x="203" y="282"/>
                      <a:pt x="188" y="297"/>
                      <a:pt x="188" y="317"/>
                    </a:cubicBezTo>
                    <a:cubicBezTo>
                      <a:pt x="188" y="336"/>
                      <a:pt x="203" y="352"/>
                      <a:pt x="223" y="352"/>
                    </a:cubicBezTo>
                    <a:cubicBezTo>
                      <a:pt x="242" y="352"/>
                      <a:pt x="258" y="336"/>
                      <a:pt x="258" y="317"/>
                    </a:cubicBezTo>
                    <a:cubicBezTo>
                      <a:pt x="258" y="297"/>
                      <a:pt x="242" y="282"/>
                      <a:pt x="223" y="282"/>
                    </a:cubicBezTo>
                    <a:close/>
                    <a:moveTo>
                      <a:pt x="317" y="164"/>
                    </a:moveTo>
                    <a:cubicBezTo>
                      <a:pt x="297" y="164"/>
                      <a:pt x="282" y="180"/>
                      <a:pt x="282" y="199"/>
                    </a:cubicBezTo>
                    <a:cubicBezTo>
                      <a:pt x="282" y="219"/>
                      <a:pt x="297" y="235"/>
                      <a:pt x="317" y="235"/>
                    </a:cubicBezTo>
                    <a:cubicBezTo>
                      <a:pt x="336" y="235"/>
                      <a:pt x="352" y="219"/>
                      <a:pt x="352" y="199"/>
                    </a:cubicBezTo>
                    <a:cubicBezTo>
                      <a:pt x="352" y="180"/>
                      <a:pt x="336" y="164"/>
                      <a:pt x="317" y="164"/>
                    </a:cubicBezTo>
                    <a:close/>
                    <a:moveTo>
                      <a:pt x="250" y="64"/>
                    </a:moveTo>
                    <a:cubicBezTo>
                      <a:pt x="209" y="127"/>
                      <a:pt x="209" y="127"/>
                      <a:pt x="209" y="127"/>
                    </a:cubicBezTo>
                    <a:moveTo>
                      <a:pt x="139" y="130"/>
                    </a:moveTo>
                    <a:cubicBezTo>
                      <a:pt x="104" y="86"/>
                      <a:pt x="104" y="86"/>
                      <a:pt x="104" y="86"/>
                    </a:cubicBezTo>
                    <a:moveTo>
                      <a:pt x="67" y="231"/>
                    </a:moveTo>
                    <a:cubicBezTo>
                      <a:pt x="124" y="202"/>
                      <a:pt x="124" y="202"/>
                      <a:pt x="124" y="202"/>
                    </a:cubicBezTo>
                    <a:moveTo>
                      <a:pt x="212" y="283"/>
                    </a:moveTo>
                    <a:cubicBezTo>
                      <a:pt x="195" y="232"/>
                      <a:pt x="195" y="232"/>
                      <a:pt x="195" y="232"/>
                    </a:cubicBezTo>
                    <a:moveTo>
                      <a:pt x="234" y="186"/>
                    </a:moveTo>
                    <a:cubicBezTo>
                      <a:pt x="282" y="194"/>
                      <a:pt x="282" y="194"/>
                      <a:pt x="282" y="194"/>
                    </a:cubicBezTo>
                  </a:path>
                </a:pathLst>
              </a:custGeom>
              <a:noFill/>
              <a:ln w="19050" cap="sq">
                <a:solidFill>
                  <a:schemeClr val="accent1"/>
                </a:solidFill>
                <a:prstDash val="soli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grpSp>
        <p:nvGrpSpPr>
          <p:cNvPr id="74" name="Group 73">
            <a:extLst>
              <a:ext uri="{FF2B5EF4-FFF2-40B4-BE49-F238E27FC236}">
                <a16:creationId xmlns:a16="http://schemas.microsoft.com/office/drawing/2014/main" id="{FDF278A3-7CB9-747B-88DA-2270F012060B}"/>
              </a:ext>
            </a:extLst>
          </p:cNvPr>
          <p:cNvGrpSpPr/>
          <p:nvPr/>
        </p:nvGrpSpPr>
        <p:grpSpPr>
          <a:xfrm>
            <a:off x="8241098" y="1678721"/>
            <a:ext cx="3550756" cy="857715"/>
            <a:chOff x="416590" y="2823594"/>
            <a:chExt cx="3550756" cy="857715"/>
          </a:xfrm>
        </p:grpSpPr>
        <p:sp>
          <p:nvSpPr>
            <p:cNvPr id="75" name="Rectangle 74">
              <a:extLst>
                <a:ext uri="{FF2B5EF4-FFF2-40B4-BE49-F238E27FC236}">
                  <a16:creationId xmlns:a16="http://schemas.microsoft.com/office/drawing/2014/main" id="{6F02AF65-FC58-F889-632E-262D0CF5A94C}"/>
                </a:ext>
              </a:extLst>
            </p:cNvPr>
            <p:cNvSpPr/>
            <p:nvPr/>
          </p:nvSpPr>
          <p:spPr bwMode="auto">
            <a:xfrm>
              <a:off x="2165456" y="2823594"/>
              <a:ext cx="1801890" cy="857715"/>
            </a:xfrm>
            <a:prstGeom prst="rect">
              <a:avLst/>
            </a:prstGeom>
            <a:solidFill>
              <a:schemeClr val="bg1"/>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0" rIns="89642"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ts val="294"/>
                </a:spcAft>
                <a:buClrTx/>
                <a:buSzTx/>
                <a:buFontTx/>
                <a:buNone/>
                <a:tabLst/>
                <a:defRPr/>
              </a:pPr>
              <a:r>
                <a:rPr kumimoji="0" lang="en-US" sz="1200" b="1" i="0" u="none" strike="noStrike" kern="1200" cap="none" spc="0" normalizeH="0" baseline="0" noProof="0" dirty="0">
                  <a:ln>
                    <a:noFill/>
                  </a:ln>
                  <a:solidFill>
                    <a:srgbClr val="282828"/>
                  </a:solidFill>
                  <a:effectLst/>
                  <a:uLnTx/>
                  <a:uFillTx/>
                  <a:latin typeface="Segoe UI"/>
                  <a:ea typeface="Segoe UI" pitchFamily="34" charset="0"/>
                  <a:cs typeface="Segoe UI" pitchFamily="34" charset="0"/>
                </a:rPr>
                <a:t>Microsoft Graph</a:t>
              </a:r>
            </a:p>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282828"/>
                  </a:solidFill>
                  <a:effectLst/>
                  <a:uLnTx/>
                  <a:uFillTx/>
                  <a:latin typeface="Segoe UI"/>
                  <a:ea typeface="Segoe UI" pitchFamily="34" charset="0"/>
                  <a:cs typeface="Segoe UI" pitchFamily="34" charset="0"/>
                </a:rPr>
                <a:t>+ Authorization for Azure and other Microsoft APIs, and your own APIs</a:t>
              </a:r>
            </a:p>
          </p:txBody>
        </p:sp>
        <p:cxnSp>
          <p:nvCxnSpPr>
            <p:cNvPr id="76" name="Straight Connector 75">
              <a:extLst>
                <a:ext uri="{FF2B5EF4-FFF2-40B4-BE49-F238E27FC236}">
                  <a16:creationId xmlns:a16="http://schemas.microsoft.com/office/drawing/2014/main" id="{4E1BC1F3-2B43-15FF-21F6-DE4000372E15}"/>
                </a:ext>
              </a:extLst>
            </p:cNvPr>
            <p:cNvCxnSpPr>
              <a:cxnSpLocks/>
            </p:cNvCxnSpPr>
            <p:nvPr/>
          </p:nvCxnSpPr>
          <p:spPr>
            <a:xfrm flipV="1">
              <a:off x="1681509" y="3242084"/>
              <a:ext cx="432164" cy="5578"/>
            </a:xfrm>
            <a:prstGeom prst="line">
              <a:avLst/>
            </a:prstGeom>
            <a:ln w="19050">
              <a:solidFill>
                <a:schemeClr val="accent3">
                  <a:alpha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32049BAE-870B-5D19-0FA0-C180EFDC6C6C}"/>
                </a:ext>
              </a:extLst>
            </p:cNvPr>
            <p:cNvSpPr txBox="1"/>
            <p:nvPr/>
          </p:nvSpPr>
          <p:spPr>
            <a:xfrm>
              <a:off x="935304" y="3164563"/>
              <a:ext cx="898726" cy="166199"/>
            </a:xfrm>
            <a:prstGeom prst="rect">
              <a:avLst/>
            </a:prstGeom>
            <a:solidFill>
              <a:schemeClr val="bg1"/>
            </a:solidFill>
          </p:spPr>
          <p:txBody>
            <a:bodyPr wrap="square" lIns="0" tIns="0" rIns="0" bIns="0" rtlCol="0" anchor="ctr" anchorCtr="0">
              <a:spAutoFit/>
            </a:bodyPr>
            <a:lstStyle/>
            <a:p>
              <a:pPr marL="0" marR="0" lvl="0" indent="0" algn="l" defTabSz="914314" rtl="0" eaLnBrk="1" fontAlgn="auto" latinLnBrk="0" hangingPunct="1">
                <a:lnSpc>
                  <a:spcPct val="90000"/>
                </a:lnSpc>
                <a:spcBef>
                  <a:spcPts val="0"/>
                </a:spcBef>
                <a:spcAft>
                  <a:spcPts val="588"/>
                </a:spcAft>
                <a:buClrTx/>
                <a:buSzTx/>
                <a:buFontTx/>
                <a:buNone/>
                <a:tabLst/>
                <a:defRPr/>
              </a:pPr>
              <a:r>
                <a:rPr kumimoji="0" lang="en-US" sz="12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Semibold"/>
                  <a:ea typeface="+mn-ea"/>
                  <a:cs typeface="+mn-cs"/>
                </a:rPr>
                <a:t>Web API</a:t>
              </a:r>
            </a:p>
          </p:txBody>
        </p:sp>
        <p:sp>
          <p:nvSpPr>
            <p:cNvPr id="79" name="Oval 78">
              <a:extLst>
                <a:ext uri="{FF2B5EF4-FFF2-40B4-BE49-F238E27FC236}">
                  <a16:creationId xmlns:a16="http://schemas.microsoft.com/office/drawing/2014/main" id="{03C4B4CC-0F5F-4ADD-F404-73172C257642}"/>
                </a:ext>
              </a:extLst>
            </p:cNvPr>
            <p:cNvSpPr/>
            <p:nvPr/>
          </p:nvSpPr>
          <p:spPr bwMode="auto">
            <a:xfrm>
              <a:off x="2056327" y="3121313"/>
              <a:ext cx="218259" cy="218259"/>
            </a:xfrm>
            <a:prstGeom prst="ellipse">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81" name="Oval 80">
              <a:extLst>
                <a:ext uri="{FF2B5EF4-FFF2-40B4-BE49-F238E27FC236}">
                  <a16:creationId xmlns:a16="http://schemas.microsoft.com/office/drawing/2014/main" id="{E2422848-21E8-1456-068C-9DB7EB043369}"/>
                </a:ext>
              </a:extLst>
            </p:cNvPr>
            <p:cNvSpPr/>
            <p:nvPr/>
          </p:nvSpPr>
          <p:spPr bwMode="auto">
            <a:xfrm>
              <a:off x="2095301" y="3156671"/>
              <a:ext cx="140309" cy="140309"/>
            </a:xfrm>
            <a:prstGeom prst="ellipse">
              <a:avLst/>
            </a:prstGeom>
            <a:solidFill>
              <a:schemeClr val="bg1"/>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85" name="Group 84">
              <a:extLst>
                <a:ext uri="{FF2B5EF4-FFF2-40B4-BE49-F238E27FC236}">
                  <a16:creationId xmlns:a16="http://schemas.microsoft.com/office/drawing/2014/main" id="{D70A9BCE-A9CF-839C-F39F-31835B18B871}"/>
                </a:ext>
                <a:ext uri="{C183D7F6-B498-43B3-948B-1728B52AA6E4}">
                  <adec:decorative xmlns:adec="http://schemas.microsoft.com/office/drawing/2017/decorative" val="1"/>
                </a:ext>
              </a:extLst>
            </p:cNvPr>
            <p:cNvGrpSpPr/>
            <p:nvPr/>
          </p:nvGrpSpPr>
          <p:grpSpPr>
            <a:xfrm>
              <a:off x="416590" y="3002044"/>
              <a:ext cx="448559" cy="415120"/>
              <a:chOff x="437796" y="3078610"/>
              <a:chExt cx="457554" cy="457554"/>
            </a:xfrm>
          </p:grpSpPr>
          <p:sp>
            <p:nvSpPr>
              <p:cNvPr id="87" name="Oval 86">
                <a:extLst>
                  <a:ext uri="{FF2B5EF4-FFF2-40B4-BE49-F238E27FC236}">
                    <a16:creationId xmlns:a16="http://schemas.microsoft.com/office/drawing/2014/main" id="{57DD8CF2-88F1-AD96-CBDF-2EFA9A3E3BAC}"/>
                  </a:ext>
                </a:extLst>
              </p:cNvPr>
              <p:cNvSpPr/>
              <p:nvPr/>
            </p:nvSpPr>
            <p:spPr bwMode="auto">
              <a:xfrm>
                <a:off x="437796" y="3078610"/>
                <a:ext cx="457554" cy="457554"/>
              </a:xfrm>
              <a:prstGeom prst="ellipse">
                <a:avLst/>
              </a:prstGeom>
              <a:noFill/>
              <a:ln w="190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282828"/>
                  </a:solidFill>
                  <a:effectLst/>
                  <a:uLnTx/>
                  <a:uFillTx/>
                  <a:latin typeface="Segoe UI"/>
                  <a:ea typeface="+mn-ea"/>
                  <a:cs typeface="+mn-cs"/>
                </a:endParaRPr>
              </a:p>
            </p:txBody>
          </p:sp>
          <p:sp>
            <p:nvSpPr>
              <p:cNvPr id="88" name="IoT" title="Icon of five circles that all connect to a center circle">
                <a:extLst>
                  <a:ext uri="{FF2B5EF4-FFF2-40B4-BE49-F238E27FC236}">
                    <a16:creationId xmlns:a16="http://schemas.microsoft.com/office/drawing/2014/main" id="{38AE15FD-A5BB-2A3A-B872-5A4128358193}"/>
                  </a:ext>
                </a:extLst>
              </p:cNvPr>
              <p:cNvSpPr>
                <a:spLocks noChangeAspect="1" noEditPoints="1"/>
              </p:cNvSpPr>
              <p:nvPr/>
            </p:nvSpPr>
            <p:spPr bwMode="auto">
              <a:xfrm>
                <a:off x="544895" y="3185514"/>
                <a:ext cx="243357" cy="243747"/>
              </a:xfrm>
              <a:custGeom>
                <a:avLst/>
                <a:gdLst>
                  <a:gd name="T0" fmla="*/ 235 w 352"/>
                  <a:gd name="T1" fmla="*/ 176 h 352"/>
                  <a:gd name="T2" fmla="*/ 176 w 352"/>
                  <a:gd name="T3" fmla="*/ 235 h 352"/>
                  <a:gd name="T4" fmla="*/ 117 w 352"/>
                  <a:gd name="T5" fmla="*/ 176 h 352"/>
                  <a:gd name="T6" fmla="*/ 176 w 352"/>
                  <a:gd name="T7" fmla="*/ 117 h 352"/>
                  <a:gd name="T8" fmla="*/ 235 w 352"/>
                  <a:gd name="T9" fmla="*/ 176 h 352"/>
                  <a:gd name="T10" fmla="*/ 270 w 352"/>
                  <a:gd name="T11" fmla="*/ 0 h 352"/>
                  <a:gd name="T12" fmla="*/ 235 w 352"/>
                  <a:gd name="T13" fmla="*/ 35 h 352"/>
                  <a:gd name="T14" fmla="*/ 270 w 352"/>
                  <a:gd name="T15" fmla="*/ 70 h 352"/>
                  <a:gd name="T16" fmla="*/ 305 w 352"/>
                  <a:gd name="T17" fmla="*/ 35 h 352"/>
                  <a:gd name="T18" fmla="*/ 270 w 352"/>
                  <a:gd name="T19" fmla="*/ 0 h 352"/>
                  <a:gd name="T20" fmla="*/ 82 w 352"/>
                  <a:gd name="T21" fmla="*/ 23 h 352"/>
                  <a:gd name="T22" fmla="*/ 47 w 352"/>
                  <a:gd name="T23" fmla="*/ 59 h 352"/>
                  <a:gd name="T24" fmla="*/ 82 w 352"/>
                  <a:gd name="T25" fmla="*/ 94 h 352"/>
                  <a:gd name="T26" fmla="*/ 117 w 352"/>
                  <a:gd name="T27" fmla="*/ 59 h 352"/>
                  <a:gd name="T28" fmla="*/ 82 w 352"/>
                  <a:gd name="T29" fmla="*/ 23 h 352"/>
                  <a:gd name="T30" fmla="*/ 35 w 352"/>
                  <a:gd name="T31" fmla="*/ 211 h 352"/>
                  <a:gd name="T32" fmla="*/ 0 w 352"/>
                  <a:gd name="T33" fmla="*/ 246 h 352"/>
                  <a:gd name="T34" fmla="*/ 35 w 352"/>
                  <a:gd name="T35" fmla="*/ 282 h 352"/>
                  <a:gd name="T36" fmla="*/ 70 w 352"/>
                  <a:gd name="T37" fmla="*/ 246 h 352"/>
                  <a:gd name="T38" fmla="*/ 35 w 352"/>
                  <a:gd name="T39" fmla="*/ 211 h 352"/>
                  <a:gd name="T40" fmla="*/ 223 w 352"/>
                  <a:gd name="T41" fmla="*/ 282 h 352"/>
                  <a:gd name="T42" fmla="*/ 188 w 352"/>
                  <a:gd name="T43" fmla="*/ 317 h 352"/>
                  <a:gd name="T44" fmla="*/ 223 w 352"/>
                  <a:gd name="T45" fmla="*/ 352 h 352"/>
                  <a:gd name="T46" fmla="*/ 258 w 352"/>
                  <a:gd name="T47" fmla="*/ 317 h 352"/>
                  <a:gd name="T48" fmla="*/ 223 w 352"/>
                  <a:gd name="T49" fmla="*/ 282 h 352"/>
                  <a:gd name="T50" fmla="*/ 317 w 352"/>
                  <a:gd name="T51" fmla="*/ 164 h 352"/>
                  <a:gd name="T52" fmla="*/ 282 w 352"/>
                  <a:gd name="T53" fmla="*/ 199 h 352"/>
                  <a:gd name="T54" fmla="*/ 317 w 352"/>
                  <a:gd name="T55" fmla="*/ 235 h 352"/>
                  <a:gd name="T56" fmla="*/ 352 w 352"/>
                  <a:gd name="T57" fmla="*/ 199 h 352"/>
                  <a:gd name="T58" fmla="*/ 317 w 352"/>
                  <a:gd name="T59" fmla="*/ 164 h 352"/>
                  <a:gd name="T60" fmla="*/ 250 w 352"/>
                  <a:gd name="T61" fmla="*/ 64 h 352"/>
                  <a:gd name="T62" fmla="*/ 209 w 352"/>
                  <a:gd name="T63" fmla="*/ 127 h 352"/>
                  <a:gd name="T64" fmla="*/ 139 w 352"/>
                  <a:gd name="T65" fmla="*/ 130 h 352"/>
                  <a:gd name="T66" fmla="*/ 104 w 352"/>
                  <a:gd name="T67" fmla="*/ 86 h 352"/>
                  <a:gd name="T68" fmla="*/ 67 w 352"/>
                  <a:gd name="T69" fmla="*/ 231 h 352"/>
                  <a:gd name="T70" fmla="*/ 124 w 352"/>
                  <a:gd name="T71" fmla="*/ 202 h 352"/>
                  <a:gd name="T72" fmla="*/ 212 w 352"/>
                  <a:gd name="T73" fmla="*/ 283 h 352"/>
                  <a:gd name="T74" fmla="*/ 195 w 352"/>
                  <a:gd name="T75" fmla="*/ 232 h 352"/>
                  <a:gd name="T76" fmla="*/ 234 w 352"/>
                  <a:gd name="T77" fmla="*/ 186 h 352"/>
                  <a:gd name="T78" fmla="*/ 282 w 352"/>
                  <a:gd name="T79" fmla="*/ 194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2" h="352">
                    <a:moveTo>
                      <a:pt x="235" y="176"/>
                    </a:moveTo>
                    <a:cubicBezTo>
                      <a:pt x="235" y="208"/>
                      <a:pt x="208" y="235"/>
                      <a:pt x="176" y="235"/>
                    </a:cubicBezTo>
                    <a:cubicBezTo>
                      <a:pt x="144" y="235"/>
                      <a:pt x="117" y="208"/>
                      <a:pt x="117" y="176"/>
                    </a:cubicBezTo>
                    <a:cubicBezTo>
                      <a:pt x="117" y="144"/>
                      <a:pt x="144" y="117"/>
                      <a:pt x="176" y="117"/>
                    </a:cubicBezTo>
                    <a:cubicBezTo>
                      <a:pt x="208" y="117"/>
                      <a:pt x="235" y="144"/>
                      <a:pt x="235" y="176"/>
                    </a:cubicBezTo>
                    <a:close/>
                    <a:moveTo>
                      <a:pt x="270" y="0"/>
                    </a:moveTo>
                    <a:cubicBezTo>
                      <a:pt x="250" y="0"/>
                      <a:pt x="235" y="16"/>
                      <a:pt x="235" y="35"/>
                    </a:cubicBezTo>
                    <a:cubicBezTo>
                      <a:pt x="235" y="55"/>
                      <a:pt x="250" y="70"/>
                      <a:pt x="270" y="70"/>
                    </a:cubicBezTo>
                    <a:cubicBezTo>
                      <a:pt x="289" y="70"/>
                      <a:pt x="305" y="55"/>
                      <a:pt x="305" y="35"/>
                    </a:cubicBezTo>
                    <a:cubicBezTo>
                      <a:pt x="305" y="16"/>
                      <a:pt x="289" y="0"/>
                      <a:pt x="270" y="0"/>
                    </a:cubicBezTo>
                    <a:close/>
                    <a:moveTo>
                      <a:pt x="82" y="23"/>
                    </a:moveTo>
                    <a:cubicBezTo>
                      <a:pt x="63" y="23"/>
                      <a:pt x="47" y="39"/>
                      <a:pt x="47" y="59"/>
                    </a:cubicBezTo>
                    <a:cubicBezTo>
                      <a:pt x="47" y="78"/>
                      <a:pt x="63" y="94"/>
                      <a:pt x="82" y="94"/>
                    </a:cubicBezTo>
                    <a:cubicBezTo>
                      <a:pt x="102" y="94"/>
                      <a:pt x="117" y="78"/>
                      <a:pt x="117" y="59"/>
                    </a:cubicBezTo>
                    <a:cubicBezTo>
                      <a:pt x="117" y="39"/>
                      <a:pt x="102" y="23"/>
                      <a:pt x="82" y="23"/>
                    </a:cubicBezTo>
                    <a:close/>
                    <a:moveTo>
                      <a:pt x="35" y="211"/>
                    </a:moveTo>
                    <a:cubicBezTo>
                      <a:pt x="16" y="211"/>
                      <a:pt x="0" y="227"/>
                      <a:pt x="0" y="246"/>
                    </a:cubicBezTo>
                    <a:cubicBezTo>
                      <a:pt x="0" y="266"/>
                      <a:pt x="16" y="282"/>
                      <a:pt x="35" y="282"/>
                    </a:cubicBezTo>
                    <a:cubicBezTo>
                      <a:pt x="55" y="282"/>
                      <a:pt x="70" y="266"/>
                      <a:pt x="70" y="246"/>
                    </a:cubicBezTo>
                    <a:cubicBezTo>
                      <a:pt x="70" y="227"/>
                      <a:pt x="55" y="211"/>
                      <a:pt x="35" y="211"/>
                    </a:cubicBezTo>
                    <a:close/>
                    <a:moveTo>
                      <a:pt x="223" y="282"/>
                    </a:moveTo>
                    <a:cubicBezTo>
                      <a:pt x="203" y="282"/>
                      <a:pt x="188" y="297"/>
                      <a:pt x="188" y="317"/>
                    </a:cubicBezTo>
                    <a:cubicBezTo>
                      <a:pt x="188" y="336"/>
                      <a:pt x="203" y="352"/>
                      <a:pt x="223" y="352"/>
                    </a:cubicBezTo>
                    <a:cubicBezTo>
                      <a:pt x="242" y="352"/>
                      <a:pt x="258" y="336"/>
                      <a:pt x="258" y="317"/>
                    </a:cubicBezTo>
                    <a:cubicBezTo>
                      <a:pt x="258" y="297"/>
                      <a:pt x="242" y="282"/>
                      <a:pt x="223" y="282"/>
                    </a:cubicBezTo>
                    <a:close/>
                    <a:moveTo>
                      <a:pt x="317" y="164"/>
                    </a:moveTo>
                    <a:cubicBezTo>
                      <a:pt x="297" y="164"/>
                      <a:pt x="282" y="180"/>
                      <a:pt x="282" y="199"/>
                    </a:cubicBezTo>
                    <a:cubicBezTo>
                      <a:pt x="282" y="219"/>
                      <a:pt x="297" y="235"/>
                      <a:pt x="317" y="235"/>
                    </a:cubicBezTo>
                    <a:cubicBezTo>
                      <a:pt x="336" y="235"/>
                      <a:pt x="352" y="219"/>
                      <a:pt x="352" y="199"/>
                    </a:cubicBezTo>
                    <a:cubicBezTo>
                      <a:pt x="352" y="180"/>
                      <a:pt x="336" y="164"/>
                      <a:pt x="317" y="164"/>
                    </a:cubicBezTo>
                    <a:close/>
                    <a:moveTo>
                      <a:pt x="250" y="64"/>
                    </a:moveTo>
                    <a:cubicBezTo>
                      <a:pt x="209" y="127"/>
                      <a:pt x="209" y="127"/>
                      <a:pt x="209" y="127"/>
                    </a:cubicBezTo>
                    <a:moveTo>
                      <a:pt x="139" y="130"/>
                    </a:moveTo>
                    <a:cubicBezTo>
                      <a:pt x="104" y="86"/>
                      <a:pt x="104" y="86"/>
                      <a:pt x="104" y="86"/>
                    </a:cubicBezTo>
                    <a:moveTo>
                      <a:pt x="67" y="231"/>
                    </a:moveTo>
                    <a:cubicBezTo>
                      <a:pt x="124" y="202"/>
                      <a:pt x="124" y="202"/>
                      <a:pt x="124" y="202"/>
                    </a:cubicBezTo>
                    <a:moveTo>
                      <a:pt x="212" y="283"/>
                    </a:moveTo>
                    <a:cubicBezTo>
                      <a:pt x="195" y="232"/>
                      <a:pt x="195" y="232"/>
                      <a:pt x="195" y="232"/>
                    </a:cubicBezTo>
                    <a:moveTo>
                      <a:pt x="234" y="186"/>
                    </a:moveTo>
                    <a:cubicBezTo>
                      <a:pt x="282" y="194"/>
                      <a:pt x="282" y="194"/>
                      <a:pt x="282" y="194"/>
                    </a:cubicBezTo>
                  </a:path>
                </a:pathLst>
              </a:custGeom>
              <a:noFill/>
              <a:ln w="19050" cap="sq">
                <a:solidFill>
                  <a:schemeClr val="accent1"/>
                </a:solidFill>
                <a:prstDash val="soli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grpSp>
        <p:nvGrpSpPr>
          <p:cNvPr id="93" name="Group 92">
            <a:extLst>
              <a:ext uri="{FF2B5EF4-FFF2-40B4-BE49-F238E27FC236}">
                <a16:creationId xmlns:a16="http://schemas.microsoft.com/office/drawing/2014/main" id="{4A0648B9-EDDA-6186-59A0-3CA6A09C55AD}"/>
              </a:ext>
            </a:extLst>
          </p:cNvPr>
          <p:cNvGrpSpPr/>
          <p:nvPr/>
        </p:nvGrpSpPr>
        <p:grpSpPr>
          <a:xfrm>
            <a:off x="4358916" y="1702392"/>
            <a:ext cx="3550756" cy="857715"/>
            <a:chOff x="416590" y="2823594"/>
            <a:chExt cx="3550756" cy="857715"/>
          </a:xfrm>
        </p:grpSpPr>
        <p:sp>
          <p:nvSpPr>
            <p:cNvPr id="102" name="Rectangle 101">
              <a:extLst>
                <a:ext uri="{FF2B5EF4-FFF2-40B4-BE49-F238E27FC236}">
                  <a16:creationId xmlns:a16="http://schemas.microsoft.com/office/drawing/2014/main" id="{10D172CF-B546-8556-AF9D-6E3D9A46F207}"/>
                </a:ext>
              </a:extLst>
            </p:cNvPr>
            <p:cNvSpPr/>
            <p:nvPr/>
          </p:nvSpPr>
          <p:spPr bwMode="auto">
            <a:xfrm>
              <a:off x="2165456" y="2823594"/>
              <a:ext cx="1801890" cy="857715"/>
            </a:xfrm>
            <a:prstGeom prst="rect">
              <a:avLst/>
            </a:prstGeom>
            <a:solidFill>
              <a:schemeClr val="bg1"/>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0" rIns="89642"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ts val="294"/>
                </a:spcAft>
                <a:buClrTx/>
                <a:buSzTx/>
                <a:buFontTx/>
                <a:buNone/>
                <a:tabLst/>
                <a:defRPr/>
              </a:pPr>
              <a:r>
                <a:rPr kumimoji="0" lang="en-US" sz="1176" b="1" i="0" u="none" strike="noStrike" kern="1200" cap="none" spc="0" normalizeH="0" baseline="0" noProof="0" dirty="0">
                  <a:ln>
                    <a:noFill/>
                  </a:ln>
                  <a:solidFill>
                    <a:srgbClr val="282828"/>
                  </a:solidFill>
                  <a:effectLst/>
                  <a:uLnTx/>
                  <a:uFillTx/>
                  <a:latin typeface="Segoe UI"/>
                  <a:ea typeface="Segoe UI" pitchFamily="34" charset="0"/>
                  <a:cs typeface="Segoe UI" pitchFamily="34" charset="0"/>
                </a:rPr>
                <a:t>Microsoft Authentication Libraries (MSAL)</a:t>
              </a:r>
            </a:p>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078" b="0" i="0" u="none" strike="noStrike" kern="1200" cap="none" spc="0" normalizeH="0" baseline="0" noProof="0" dirty="0">
                  <a:ln>
                    <a:noFill/>
                  </a:ln>
                  <a:solidFill>
                    <a:srgbClr val="282828"/>
                  </a:solidFill>
                  <a:effectLst/>
                  <a:uLnTx/>
                  <a:uFillTx/>
                  <a:latin typeface="Segoe UI"/>
                  <a:ea typeface="Segoe UI" pitchFamily="34" charset="0"/>
                  <a:cs typeface="Segoe UI" pitchFamily="34" charset="0"/>
                </a:rPr>
                <a:t>+ Microsoft Identity Web for .NET Core</a:t>
              </a:r>
            </a:p>
          </p:txBody>
        </p:sp>
        <p:cxnSp>
          <p:nvCxnSpPr>
            <p:cNvPr id="108" name="Straight Connector 107">
              <a:extLst>
                <a:ext uri="{FF2B5EF4-FFF2-40B4-BE49-F238E27FC236}">
                  <a16:creationId xmlns:a16="http://schemas.microsoft.com/office/drawing/2014/main" id="{49C6479B-0B39-0295-8330-C1C0E773EB07}"/>
                </a:ext>
              </a:extLst>
            </p:cNvPr>
            <p:cNvCxnSpPr>
              <a:cxnSpLocks/>
            </p:cNvCxnSpPr>
            <p:nvPr/>
          </p:nvCxnSpPr>
          <p:spPr>
            <a:xfrm flipV="1">
              <a:off x="1681509" y="3242084"/>
              <a:ext cx="432164" cy="5578"/>
            </a:xfrm>
            <a:prstGeom prst="line">
              <a:avLst/>
            </a:prstGeom>
            <a:ln w="19050">
              <a:solidFill>
                <a:schemeClr val="accent3">
                  <a:alpha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6" name="TextBox 115">
              <a:extLst>
                <a:ext uri="{FF2B5EF4-FFF2-40B4-BE49-F238E27FC236}">
                  <a16:creationId xmlns:a16="http://schemas.microsoft.com/office/drawing/2014/main" id="{17CFC19D-2F1A-5459-A67A-EB3AFBC98EC9}"/>
                </a:ext>
              </a:extLst>
            </p:cNvPr>
            <p:cNvSpPr txBox="1"/>
            <p:nvPr/>
          </p:nvSpPr>
          <p:spPr>
            <a:xfrm>
              <a:off x="935304" y="3164564"/>
              <a:ext cx="898726" cy="166199"/>
            </a:xfrm>
            <a:prstGeom prst="rect">
              <a:avLst/>
            </a:prstGeom>
            <a:solidFill>
              <a:schemeClr val="bg1"/>
            </a:solidFill>
          </p:spPr>
          <p:txBody>
            <a:bodyPr wrap="square" lIns="0" tIns="0" rIns="0" bIns="0" rtlCol="0" anchor="ctr" anchorCtr="0">
              <a:spAutoFit/>
            </a:bodyPr>
            <a:lstStyle/>
            <a:p>
              <a:pPr marL="0" marR="0" lvl="0" indent="0" algn="l" defTabSz="914314" rtl="0" eaLnBrk="1" fontAlgn="auto" latinLnBrk="0" hangingPunct="1">
                <a:lnSpc>
                  <a:spcPct val="90000"/>
                </a:lnSpc>
                <a:spcBef>
                  <a:spcPts val="0"/>
                </a:spcBef>
                <a:spcAft>
                  <a:spcPts val="588"/>
                </a:spcAft>
                <a:buClrTx/>
                <a:buSzTx/>
                <a:buFontTx/>
                <a:buNone/>
                <a:tabLst/>
                <a:defRPr/>
              </a:pPr>
              <a:r>
                <a:rPr kumimoji="0" lang="en-US" sz="12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Semibold"/>
                  <a:ea typeface="+mn-ea"/>
                  <a:cs typeface="+mn-cs"/>
                </a:rPr>
                <a:t>Libraries</a:t>
              </a:r>
            </a:p>
          </p:txBody>
        </p:sp>
        <p:sp>
          <p:nvSpPr>
            <p:cNvPr id="121" name="Oval 120">
              <a:extLst>
                <a:ext uri="{FF2B5EF4-FFF2-40B4-BE49-F238E27FC236}">
                  <a16:creationId xmlns:a16="http://schemas.microsoft.com/office/drawing/2014/main" id="{E4F14038-191B-E5EA-092D-7570B93B3D89}"/>
                </a:ext>
              </a:extLst>
            </p:cNvPr>
            <p:cNvSpPr/>
            <p:nvPr/>
          </p:nvSpPr>
          <p:spPr bwMode="auto">
            <a:xfrm>
              <a:off x="2056327" y="3121313"/>
              <a:ext cx="218259" cy="218259"/>
            </a:xfrm>
            <a:prstGeom prst="ellipse">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27" name="Oval 126">
              <a:extLst>
                <a:ext uri="{FF2B5EF4-FFF2-40B4-BE49-F238E27FC236}">
                  <a16:creationId xmlns:a16="http://schemas.microsoft.com/office/drawing/2014/main" id="{C7DA94EA-ED8E-7BE2-546E-70FAB9AD52C8}"/>
                </a:ext>
              </a:extLst>
            </p:cNvPr>
            <p:cNvSpPr/>
            <p:nvPr/>
          </p:nvSpPr>
          <p:spPr bwMode="auto">
            <a:xfrm>
              <a:off x="2095301" y="3156671"/>
              <a:ext cx="140309" cy="140309"/>
            </a:xfrm>
            <a:prstGeom prst="ellipse">
              <a:avLst/>
            </a:prstGeom>
            <a:solidFill>
              <a:schemeClr val="bg1"/>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128" name="Group 127">
              <a:extLst>
                <a:ext uri="{FF2B5EF4-FFF2-40B4-BE49-F238E27FC236}">
                  <a16:creationId xmlns:a16="http://schemas.microsoft.com/office/drawing/2014/main" id="{124DBF1B-9A87-F617-F2AC-DD82D343B037}"/>
                </a:ext>
                <a:ext uri="{C183D7F6-B498-43B3-948B-1728B52AA6E4}">
                  <adec:decorative xmlns:adec="http://schemas.microsoft.com/office/drawing/2017/decorative" val="1"/>
                </a:ext>
              </a:extLst>
            </p:cNvPr>
            <p:cNvGrpSpPr/>
            <p:nvPr/>
          </p:nvGrpSpPr>
          <p:grpSpPr>
            <a:xfrm>
              <a:off x="416590" y="3002044"/>
              <a:ext cx="448559" cy="415120"/>
              <a:chOff x="437796" y="3078610"/>
              <a:chExt cx="457554" cy="457554"/>
            </a:xfrm>
          </p:grpSpPr>
          <p:sp>
            <p:nvSpPr>
              <p:cNvPr id="131" name="Oval 130">
                <a:extLst>
                  <a:ext uri="{FF2B5EF4-FFF2-40B4-BE49-F238E27FC236}">
                    <a16:creationId xmlns:a16="http://schemas.microsoft.com/office/drawing/2014/main" id="{BABA50D8-E633-6DA9-C253-994DD2CEEC69}"/>
                  </a:ext>
                </a:extLst>
              </p:cNvPr>
              <p:cNvSpPr/>
              <p:nvPr/>
            </p:nvSpPr>
            <p:spPr bwMode="auto">
              <a:xfrm>
                <a:off x="437796" y="3078610"/>
                <a:ext cx="457554" cy="457554"/>
              </a:xfrm>
              <a:prstGeom prst="ellipse">
                <a:avLst/>
              </a:prstGeom>
              <a:noFill/>
              <a:ln w="190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282828"/>
                  </a:solidFill>
                  <a:effectLst/>
                  <a:uLnTx/>
                  <a:uFillTx/>
                  <a:latin typeface="Segoe UI"/>
                  <a:ea typeface="+mn-ea"/>
                  <a:cs typeface="+mn-cs"/>
                </a:endParaRPr>
              </a:p>
            </p:txBody>
          </p:sp>
          <p:sp>
            <p:nvSpPr>
              <p:cNvPr id="133" name="IoT" title="Icon of five circles that all connect to a center circle">
                <a:extLst>
                  <a:ext uri="{FF2B5EF4-FFF2-40B4-BE49-F238E27FC236}">
                    <a16:creationId xmlns:a16="http://schemas.microsoft.com/office/drawing/2014/main" id="{F2A1CF8D-8C94-AD5D-3810-137576120C81}"/>
                  </a:ext>
                </a:extLst>
              </p:cNvPr>
              <p:cNvSpPr>
                <a:spLocks noChangeAspect="1" noEditPoints="1"/>
              </p:cNvSpPr>
              <p:nvPr/>
            </p:nvSpPr>
            <p:spPr bwMode="auto">
              <a:xfrm>
                <a:off x="544895" y="3185514"/>
                <a:ext cx="243357" cy="243747"/>
              </a:xfrm>
              <a:custGeom>
                <a:avLst/>
                <a:gdLst>
                  <a:gd name="T0" fmla="*/ 235 w 352"/>
                  <a:gd name="T1" fmla="*/ 176 h 352"/>
                  <a:gd name="T2" fmla="*/ 176 w 352"/>
                  <a:gd name="T3" fmla="*/ 235 h 352"/>
                  <a:gd name="T4" fmla="*/ 117 w 352"/>
                  <a:gd name="T5" fmla="*/ 176 h 352"/>
                  <a:gd name="T6" fmla="*/ 176 w 352"/>
                  <a:gd name="T7" fmla="*/ 117 h 352"/>
                  <a:gd name="T8" fmla="*/ 235 w 352"/>
                  <a:gd name="T9" fmla="*/ 176 h 352"/>
                  <a:gd name="T10" fmla="*/ 270 w 352"/>
                  <a:gd name="T11" fmla="*/ 0 h 352"/>
                  <a:gd name="T12" fmla="*/ 235 w 352"/>
                  <a:gd name="T13" fmla="*/ 35 h 352"/>
                  <a:gd name="T14" fmla="*/ 270 w 352"/>
                  <a:gd name="T15" fmla="*/ 70 h 352"/>
                  <a:gd name="T16" fmla="*/ 305 w 352"/>
                  <a:gd name="T17" fmla="*/ 35 h 352"/>
                  <a:gd name="T18" fmla="*/ 270 w 352"/>
                  <a:gd name="T19" fmla="*/ 0 h 352"/>
                  <a:gd name="T20" fmla="*/ 82 w 352"/>
                  <a:gd name="T21" fmla="*/ 23 h 352"/>
                  <a:gd name="T22" fmla="*/ 47 w 352"/>
                  <a:gd name="T23" fmla="*/ 59 h 352"/>
                  <a:gd name="T24" fmla="*/ 82 w 352"/>
                  <a:gd name="T25" fmla="*/ 94 h 352"/>
                  <a:gd name="T26" fmla="*/ 117 w 352"/>
                  <a:gd name="T27" fmla="*/ 59 h 352"/>
                  <a:gd name="T28" fmla="*/ 82 w 352"/>
                  <a:gd name="T29" fmla="*/ 23 h 352"/>
                  <a:gd name="T30" fmla="*/ 35 w 352"/>
                  <a:gd name="T31" fmla="*/ 211 h 352"/>
                  <a:gd name="T32" fmla="*/ 0 w 352"/>
                  <a:gd name="T33" fmla="*/ 246 h 352"/>
                  <a:gd name="T34" fmla="*/ 35 w 352"/>
                  <a:gd name="T35" fmla="*/ 282 h 352"/>
                  <a:gd name="T36" fmla="*/ 70 w 352"/>
                  <a:gd name="T37" fmla="*/ 246 h 352"/>
                  <a:gd name="T38" fmla="*/ 35 w 352"/>
                  <a:gd name="T39" fmla="*/ 211 h 352"/>
                  <a:gd name="T40" fmla="*/ 223 w 352"/>
                  <a:gd name="T41" fmla="*/ 282 h 352"/>
                  <a:gd name="T42" fmla="*/ 188 w 352"/>
                  <a:gd name="T43" fmla="*/ 317 h 352"/>
                  <a:gd name="T44" fmla="*/ 223 w 352"/>
                  <a:gd name="T45" fmla="*/ 352 h 352"/>
                  <a:gd name="T46" fmla="*/ 258 w 352"/>
                  <a:gd name="T47" fmla="*/ 317 h 352"/>
                  <a:gd name="T48" fmla="*/ 223 w 352"/>
                  <a:gd name="T49" fmla="*/ 282 h 352"/>
                  <a:gd name="T50" fmla="*/ 317 w 352"/>
                  <a:gd name="T51" fmla="*/ 164 h 352"/>
                  <a:gd name="T52" fmla="*/ 282 w 352"/>
                  <a:gd name="T53" fmla="*/ 199 h 352"/>
                  <a:gd name="T54" fmla="*/ 317 w 352"/>
                  <a:gd name="T55" fmla="*/ 235 h 352"/>
                  <a:gd name="T56" fmla="*/ 352 w 352"/>
                  <a:gd name="T57" fmla="*/ 199 h 352"/>
                  <a:gd name="T58" fmla="*/ 317 w 352"/>
                  <a:gd name="T59" fmla="*/ 164 h 352"/>
                  <a:gd name="T60" fmla="*/ 250 w 352"/>
                  <a:gd name="T61" fmla="*/ 64 h 352"/>
                  <a:gd name="T62" fmla="*/ 209 w 352"/>
                  <a:gd name="T63" fmla="*/ 127 h 352"/>
                  <a:gd name="T64" fmla="*/ 139 w 352"/>
                  <a:gd name="T65" fmla="*/ 130 h 352"/>
                  <a:gd name="T66" fmla="*/ 104 w 352"/>
                  <a:gd name="T67" fmla="*/ 86 h 352"/>
                  <a:gd name="T68" fmla="*/ 67 w 352"/>
                  <a:gd name="T69" fmla="*/ 231 h 352"/>
                  <a:gd name="T70" fmla="*/ 124 w 352"/>
                  <a:gd name="T71" fmla="*/ 202 h 352"/>
                  <a:gd name="T72" fmla="*/ 212 w 352"/>
                  <a:gd name="T73" fmla="*/ 283 h 352"/>
                  <a:gd name="T74" fmla="*/ 195 w 352"/>
                  <a:gd name="T75" fmla="*/ 232 h 352"/>
                  <a:gd name="T76" fmla="*/ 234 w 352"/>
                  <a:gd name="T77" fmla="*/ 186 h 352"/>
                  <a:gd name="T78" fmla="*/ 282 w 352"/>
                  <a:gd name="T79" fmla="*/ 194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2" h="352">
                    <a:moveTo>
                      <a:pt x="235" y="176"/>
                    </a:moveTo>
                    <a:cubicBezTo>
                      <a:pt x="235" y="208"/>
                      <a:pt x="208" y="235"/>
                      <a:pt x="176" y="235"/>
                    </a:cubicBezTo>
                    <a:cubicBezTo>
                      <a:pt x="144" y="235"/>
                      <a:pt x="117" y="208"/>
                      <a:pt x="117" y="176"/>
                    </a:cubicBezTo>
                    <a:cubicBezTo>
                      <a:pt x="117" y="144"/>
                      <a:pt x="144" y="117"/>
                      <a:pt x="176" y="117"/>
                    </a:cubicBezTo>
                    <a:cubicBezTo>
                      <a:pt x="208" y="117"/>
                      <a:pt x="235" y="144"/>
                      <a:pt x="235" y="176"/>
                    </a:cubicBezTo>
                    <a:close/>
                    <a:moveTo>
                      <a:pt x="270" y="0"/>
                    </a:moveTo>
                    <a:cubicBezTo>
                      <a:pt x="250" y="0"/>
                      <a:pt x="235" y="16"/>
                      <a:pt x="235" y="35"/>
                    </a:cubicBezTo>
                    <a:cubicBezTo>
                      <a:pt x="235" y="55"/>
                      <a:pt x="250" y="70"/>
                      <a:pt x="270" y="70"/>
                    </a:cubicBezTo>
                    <a:cubicBezTo>
                      <a:pt x="289" y="70"/>
                      <a:pt x="305" y="55"/>
                      <a:pt x="305" y="35"/>
                    </a:cubicBezTo>
                    <a:cubicBezTo>
                      <a:pt x="305" y="16"/>
                      <a:pt x="289" y="0"/>
                      <a:pt x="270" y="0"/>
                    </a:cubicBezTo>
                    <a:close/>
                    <a:moveTo>
                      <a:pt x="82" y="23"/>
                    </a:moveTo>
                    <a:cubicBezTo>
                      <a:pt x="63" y="23"/>
                      <a:pt x="47" y="39"/>
                      <a:pt x="47" y="59"/>
                    </a:cubicBezTo>
                    <a:cubicBezTo>
                      <a:pt x="47" y="78"/>
                      <a:pt x="63" y="94"/>
                      <a:pt x="82" y="94"/>
                    </a:cubicBezTo>
                    <a:cubicBezTo>
                      <a:pt x="102" y="94"/>
                      <a:pt x="117" y="78"/>
                      <a:pt x="117" y="59"/>
                    </a:cubicBezTo>
                    <a:cubicBezTo>
                      <a:pt x="117" y="39"/>
                      <a:pt x="102" y="23"/>
                      <a:pt x="82" y="23"/>
                    </a:cubicBezTo>
                    <a:close/>
                    <a:moveTo>
                      <a:pt x="35" y="211"/>
                    </a:moveTo>
                    <a:cubicBezTo>
                      <a:pt x="16" y="211"/>
                      <a:pt x="0" y="227"/>
                      <a:pt x="0" y="246"/>
                    </a:cubicBezTo>
                    <a:cubicBezTo>
                      <a:pt x="0" y="266"/>
                      <a:pt x="16" y="282"/>
                      <a:pt x="35" y="282"/>
                    </a:cubicBezTo>
                    <a:cubicBezTo>
                      <a:pt x="55" y="282"/>
                      <a:pt x="70" y="266"/>
                      <a:pt x="70" y="246"/>
                    </a:cubicBezTo>
                    <a:cubicBezTo>
                      <a:pt x="70" y="227"/>
                      <a:pt x="55" y="211"/>
                      <a:pt x="35" y="211"/>
                    </a:cubicBezTo>
                    <a:close/>
                    <a:moveTo>
                      <a:pt x="223" y="282"/>
                    </a:moveTo>
                    <a:cubicBezTo>
                      <a:pt x="203" y="282"/>
                      <a:pt x="188" y="297"/>
                      <a:pt x="188" y="317"/>
                    </a:cubicBezTo>
                    <a:cubicBezTo>
                      <a:pt x="188" y="336"/>
                      <a:pt x="203" y="352"/>
                      <a:pt x="223" y="352"/>
                    </a:cubicBezTo>
                    <a:cubicBezTo>
                      <a:pt x="242" y="352"/>
                      <a:pt x="258" y="336"/>
                      <a:pt x="258" y="317"/>
                    </a:cubicBezTo>
                    <a:cubicBezTo>
                      <a:pt x="258" y="297"/>
                      <a:pt x="242" y="282"/>
                      <a:pt x="223" y="282"/>
                    </a:cubicBezTo>
                    <a:close/>
                    <a:moveTo>
                      <a:pt x="317" y="164"/>
                    </a:moveTo>
                    <a:cubicBezTo>
                      <a:pt x="297" y="164"/>
                      <a:pt x="282" y="180"/>
                      <a:pt x="282" y="199"/>
                    </a:cubicBezTo>
                    <a:cubicBezTo>
                      <a:pt x="282" y="219"/>
                      <a:pt x="297" y="235"/>
                      <a:pt x="317" y="235"/>
                    </a:cubicBezTo>
                    <a:cubicBezTo>
                      <a:pt x="336" y="235"/>
                      <a:pt x="352" y="219"/>
                      <a:pt x="352" y="199"/>
                    </a:cubicBezTo>
                    <a:cubicBezTo>
                      <a:pt x="352" y="180"/>
                      <a:pt x="336" y="164"/>
                      <a:pt x="317" y="164"/>
                    </a:cubicBezTo>
                    <a:close/>
                    <a:moveTo>
                      <a:pt x="250" y="64"/>
                    </a:moveTo>
                    <a:cubicBezTo>
                      <a:pt x="209" y="127"/>
                      <a:pt x="209" y="127"/>
                      <a:pt x="209" y="127"/>
                    </a:cubicBezTo>
                    <a:moveTo>
                      <a:pt x="139" y="130"/>
                    </a:moveTo>
                    <a:cubicBezTo>
                      <a:pt x="104" y="86"/>
                      <a:pt x="104" y="86"/>
                      <a:pt x="104" y="86"/>
                    </a:cubicBezTo>
                    <a:moveTo>
                      <a:pt x="67" y="231"/>
                    </a:moveTo>
                    <a:cubicBezTo>
                      <a:pt x="124" y="202"/>
                      <a:pt x="124" y="202"/>
                      <a:pt x="124" y="202"/>
                    </a:cubicBezTo>
                    <a:moveTo>
                      <a:pt x="212" y="283"/>
                    </a:moveTo>
                    <a:cubicBezTo>
                      <a:pt x="195" y="232"/>
                      <a:pt x="195" y="232"/>
                      <a:pt x="195" y="232"/>
                    </a:cubicBezTo>
                    <a:moveTo>
                      <a:pt x="234" y="186"/>
                    </a:moveTo>
                    <a:cubicBezTo>
                      <a:pt x="282" y="194"/>
                      <a:pt x="282" y="194"/>
                      <a:pt x="282" y="194"/>
                    </a:cubicBezTo>
                  </a:path>
                </a:pathLst>
              </a:custGeom>
              <a:noFill/>
              <a:ln w="19050" cap="sq">
                <a:solidFill>
                  <a:schemeClr val="accent1"/>
                </a:solidFill>
                <a:prstDash val="soli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spTree>
    <p:extLst>
      <p:ext uri="{BB962C8B-B14F-4D97-AF65-F5344CB8AC3E}">
        <p14:creationId xmlns:p14="http://schemas.microsoft.com/office/powerpoint/2010/main" val="904494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1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1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9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1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23"/>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72"/>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73"/>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74"/>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9"/>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1"/>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5"/>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32"/>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4"/>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12"/>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57"/>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10"/>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1026"/>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5"/>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84"/>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13"/>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14"/>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16"/>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135"/>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4" grpId="0" animBg="1"/>
      <p:bldP spid="117" grpId="0" animBg="1"/>
      <p:bldP spid="118" grpId="0" animBg="1"/>
      <p:bldP spid="2" grpId="0"/>
      <p:bldP spid="11" grpId="0" animBg="1"/>
      <p:bldP spid="14" grpId="0" animBg="1"/>
      <p:bldP spid="132" grpId="0" animBg="1"/>
      <p:bldP spid="135" grpId="0" animBg="1"/>
      <p:bldP spid="21" grpId="0" animBg="1"/>
      <p:bldP spid="2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46577D-2A8C-4DCF-9CF3-F5FC29C645DB}"/>
              </a:ext>
            </a:extLst>
          </p:cNvPr>
          <p:cNvSpPr>
            <a:spLocks noGrp="1"/>
          </p:cNvSpPr>
          <p:nvPr>
            <p:ph type="title"/>
          </p:nvPr>
        </p:nvSpPr>
        <p:spPr>
          <a:xfrm>
            <a:off x="163773" y="457200"/>
            <a:ext cx="12191999" cy="538609"/>
          </a:xfrm>
        </p:spPr>
        <p:txBody>
          <a:bodyPr/>
          <a:lstStyle/>
          <a:p>
            <a:r>
              <a:rPr lang="en-US" sz="3500">
                <a:gradFill>
                  <a:gsLst>
                    <a:gs pos="2917">
                      <a:schemeClr val="tx1"/>
                    </a:gs>
                    <a:gs pos="30000">
                      <a:schemeClr val="tx1"/>
                    </a:gs>
                  </a:gsLst>
                  <a:lin ang="5400000" scaled="0"/>
                </a:gradFill>
              </a:rPr>
              <a:t>Cloud Identity Provider</a:t>
            </a:r>
            <a:endParaRPr lang="en-US" sz="3500"/>
          </a:p>
        </p:txBody>
      </p:sp>
      <p:grpSp>
        <p:nvGrpSpPr>
          <p:cNvPr id="11" name="Group 10">
            <a:extLst>
              <a:ext uri="{FF2B5EF4-FFF2-40B4-BE49-F238E27FC236}">
                <a16:creationId xmlns:a16="http://schemas.microsoft.com/office/drawing/2014/main" id="{59C5F9CB-C3C3-4CF0-BF42-59E529FCADA8}"/>
              </a:ext>
            </a:extLst>
          </p:cNvPr>
          <p:cNvGrpSpPr/>
          <p:nvPr/>
        </p:nvGrpSpPr>
        <p:grpSpPr>
          <a:xfrm>
            <a:off x="4364847" y="1594996"/>
            <a:ext cx="3878468" cy="2240613"/>
            <a:chOff x="4426431" y="1990592"/>
            <a:chExt cx="2642911" cy="1765416"/>
          </a:xfrm>
        </p:grpSpPr>
        <p:sp>
          <p:nvSpPr>
            <p:cNvPr id="17" name="Cloud">
              <a:extLst>
                <a:ext uri="{FF2B5EF4-FFF2-40B4-BE49-F238E27FC236}">
                  <a16:creationId xmlns:a16="http://schemas.microsoft.com/office/drawing/2014/main" id="{C40CF037-3F5F-4317-A8AD-FB81505632AE}"/>
                </a:ext>
              </a:extLst>
            </p:cNvPr>
            <p:cNvSpPr>
              <a:spLocks/>
            </p:cNvSpPr>
            <p:nvPr/>
          </p:nvSpPr>
          <p:spPr bwMode="auto">
            <a:xfrm>
              <a:off x="4426431" y="1990592"/>
              <a:ext cx="2642911" cy="1765416"/>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38100" cap="flat">
              <a:solidFill>
                <a:schemeClr val="bg1">
                  <a:lumMod val="7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18" name="Picture 17">
              <a:extLst>
                <a:ext uri="{FF2B5EF4-FFF2-40B4-BE49-F238E27FC236}">
                  <a16:creationId xmlns:a16="http://schemas.microsoft.com/office/drawing/2014/main" id="{5E04E1B3-C16C-4764-8834-E424FF34D3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32154" y="2079535"/>
              <a:ext cx="1084406" cy="1084405"/>
            </a:xfrm>
            <a:prstGeom prst="rect">
              <a:avLst/>
            </a:prstGeom>
          </p:spPr>
        </p:pic>
      </p:grpSp>
      <p:sp>
        <p:nvSpPr>
          <p:cNvPr id="4" name="TextBox 3">
            <a:extLst>
              <a:ext uri="{FF2B5EF4-FFF2-40B4-BE49-F238E27FC236}">
                <a16:creationId xmlns:a16="http://schemas.microsoft.com/office/drawing/2014/main" id="{20EF413E-56B3-4DBE-8313-62119643188F}"/>
              </a:ext>
            </a:extLst>
          </p:cNvPr>
          <p:cNvSpPr txBox="1"/>
          <p:nvPr/>
        </p:nvSpPr>
        <p:spPr>
          <a:xfrm>
            <a:off x="286871" y="6427694"/>
            <a:ext cx="137858" cy="307777"/>
          </a:xfrm>
          <a:prstGeom prst="rect">
            <a:avLst/>
          </a:prstGeom>
          <a:noFill/>
        </p:spPr>
        <p:txBody>
          <a:bodyPr wrap="none" lIns="0" tIns="0" rIns="0" bIns="0" rtlCol="0">
            <a:spAutoFit/>
          </a:bodyPr>
          <a:lstStyle/>
          <a:p>
            <a:pPr algn="l"/>
            <a:fld id="{75E8E2A3-35EC-44CC-90A7-AF9A02EE3F5C}" type="slidenum">
              <a:rPr lang="en-US" sz="2000" smtClean="0">
                <a:gradFill>
                  <a:gsLst>
                    <a:gs pos="2917">
                      <a:schemeClr val="tx1"/>
                    </a:gs>
                    <a:gs pos="30000">
                      <a:schemeClr val="tx1"/>
                    </a:gs>
                  </a:gsLst>
                  <a:lin ang="5400000" scaled="0"/>
                </a:gradFill>
              </a:rPr>
              <a:t>6</a:t>
            </a:fld>
            <a:endParaRPr lang="en-US" sz="200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777930184"/>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46577D-2A8C-4DCF-9CF3-F5FC29C645DB}"/>
              </a:ext>
            </a:extLst>
          </p:cNvPr>
          <p:cNvSpPr>
            <a:spLocks noGrp="1"/>
          </p:cNvSpPr>
          <p:nvPr>
            <p:ph type="title"/>
          </p:nvPr>
        </p:nvSpPr>
        <p:spPr>
          <a:xfrm>
            <a:off x="163773" y="457200"/>
            <a:ext cx="12191999" cy="538609"/>
          </a:xfrm>
        </p:spPr>
        <p:txBody>
          <a:bodyPr/>
          <a:lstStyle/>
          <a:p>
            <a:r>
              <a:rPr lang="en-US" sz="3500">
                <a:gradFill>
                  <a:gsLst>
                    <a:gs pos="2917">
                      <a:schemeClr val="tx1"/>
                    </a:gs>
                    <a:gs pos="30000">
                      <a:schemeClr val="tx1"/>
                    </a:gs>
                  </a:gsLst>
                  <a:lin ang="5400000" scaled="0"/>
                </a:gradFill>
              </a:rPr>
              <a:t>Cloud Identity Provider</a:t>
            </a:r>
            <a:endParaRPr lang="en-US" sz="3500"/>
          </a:p>
        </p:txBody>
      </p:sp>
      <p:sp>
        <p:nvSpPr>
          <p:cNvPr id="3" name="Text Placeholder 2">
            <a:extLst>
              <a:ext uri="{FF2B5EF4-FFF2-40B4-BE49-F238E27FC236}">
                <a16:creationId xmlns:a16="http://schemas.microsoft.com/office/drawing/2014/main" id="{BD2D3207-606F-49A7-B16E-E8BB365B6125}"/>
              </a:ext>
            </a:extLst>
          </p:cNvPr>
          <p:cNvSpPr>
            <a:spLocks noGrp="1"/>
          </p:cNvSpPr>
          <p:nvPr>
            <p:ph type="body" sz="quarter" idx="10"/>
          </p:nvPr>
        </p:nvSpPr>
        <p:spPr>
          <a:xfrm>
            <a:off x="4714504" y="1434370"/>
            <a:ext cx="7198564" cy="1895904"/>
          </a:xfrm>
        </p:spPr>
        <p:txBody>
          <a:bodyPr/>
          <a:lstStyle/>
          <a:p>
            <a:r>
              <a:rPr lang="en-US"/>
              <a:t>Available to any app anywhere</a:t>
            </a:r>
          </a:p>
          <a:p>
            <a:r>
              <a:rPr lang="en-US"/>
              <a:t>Access to </a:t>
            </a:r>
            <a:r>
              <a:rPr lang="en-US">
                <a:hlinkClick r:id="rId3"/>
              </a:rPr>
              <a:t>https://login.microsoftonline.com</a:t>
            </a:r>
            <a:r>
              <a:rPr lang="en-US"/>
              <a:t> required</a:t>
            </a:r>
          </a:p>
          <a:p>
            <a:endParaRPr lang="en-US"/>
          </a:p>
        </p:txBody>
      </p:sp>
      <p:grpSp>
        <p:nvGrpSpPr>
          <p:cNvPr id="11" name="Group 10">
            <a:extLst>
              <a:ext uri="{FF2B5EF4-FFF2-40B4-BE49-F238E27FC236}">
                <a16:creationId xmlns:a16="http://schemas.microsoft.com/office/drawing/2014/main" id="{59C5F9CB-C3C3-4CF0-BF42-59E529FCADA8}"/>
              </a:ext>
            </a:extLst>
          </p:cNvPr>
          <p:cNvGrpSpPr/>
          <p:nvPr/>
        </p:nvGrpSpPr>
        <p:grpSpPr>
          <a:xfrm>
            <a:off x="424729" y="1761814"/>
            <a:ext cx="3878468" cy="2240613"/>
            <a:chOff x="4426431" y="1990592"/>
            <a:chExt cx="2642911" cy="1765416"/>
          </a:xfrm>
        </p:grpSpPr>
        <p:sp>
          <p:nvSpPr>
            <p:cNvPr id="17" name="Cloud">
              <a:extLst>
                <a:ext uri="{FF2B5EF4-FFF2-40B4-BE49-F238E27FC236}">
                  <a16:creationId xmlns:a16="http://schemas.microsoft.com/office/drawing/2014/main" id="{C40CF037-3F5F-4317-A8AD-FB81505632AE}"/>
                </a:ext>
              </a:extLst>
            </p:cNvPr>
            <p:cNvSpPr>
              <a:spLocks/>
            </p:cNvSpPr>
            <p:nvPr/>
          </p:nvSpPr>
          <p:spPr bwMode="auto">
            <a:xfrm>
              <a:off x="4426431" y="1990592"/>
              <a:ext cx="2642911" cy="1765416"/>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38100" cap="flat">
              <a:solidFill>
                <a:schemeClr val="bg1">
                  <a:lumMod val="7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18" name="Picture 17">
              <a:extLst>
                <a:ext uri="{FF2B5EF4-FFF2-40B4-BE49-F238E27FC236}">
                  <a16:creationId xmlns:a16="http://schemas.microsoft.com/office/drawing/2014/main" id="{5E04E1B3-C16C-4764-8834-E424FF34D33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32154" y="2079535"/>
              <a:ext cx="1084406" cy="1084405"/>
            </a:xfrm>
            <a:prstGeom prst="rect">
              <a:avLst/>
            </a:prstGeom>
          </p:spPr>
        </p:pic>
      </p:grpSp>
      <p:sp>
        <p:nvSpPr>
          <p:cNvPr id="4" name="TextBox 3">
            <a:extLst>
              <a:ext uri="{FF2B5EF4-FFF2-40B4-BE49-F238E27FC236}">
                <a16:creationId xmlns:a16="http://schemas.microsoft.com/office/drawing/2014/main" id="{20EF413E-56B3-4DBE-8313-62119643188F}"/>
              </a:ext>
            </a:extLst>
          </p:cNvPr>
          <p:cNvSpPr txBox="1"/>
          <p:nvPr/>
        </p:nvSpPr>
        <p:spPr>
          <a:xfrm>
            <a:off x="286871" y="6427694"/>
            <a:ext cx="137858" cy="307777"/>
          </a:xfrm>
          <a:prstGeom prst="rect">
            <a:avLst/>
          </a:prstGeom>
          <a:noFill/>
        </p:spPr>
        <p:txBody>
          <a:bodyPr wrap="none" lIns="0" tIns="0" rIns="0" bIns="0" rtlCol="0">
            <a:spAutoFit/>
          </a:bodyPr>
          <a:lstStyle/>
          <a:p>
            <a:pPr algn="l"/>
            <a:fld id="{75E8E2A3-35EC-44CC-90A7-AF9A02EE3F5C}" type="slidenum">
              <a:rPr lang="en-US" sz="2000" smtClean="0">
                <a:gradFill>
                  <a:gsLst>
                    <a:gs pos="2917">
                      <a:schemeClr val="tx1"/>
                    </a:gs>
                    <a:gs pos="30000">
                      <a:schemeClr val="tx1"/>
                    </a:gs>
                  </a:gsLst>
                  <a:lin ang="5400000" scaled="0"/>
                </a:gradFill>
              </a:rPr>
              <a:t>7</a:t>
            </a:fld>
            <a:endParaRPr lang="en-US" sz="200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7665174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46577D-2A8C-4DCF-9CF3-F5FC29C645DB}"/>
              </a:ext>
            </a:extLst>
          </p:cNvPr>
          <p:cNvSpPr>
            <a:spLocks noGrp="1"/>
          </p:cNvSpPr>
          <p:nvPr>
            <p:ph type="title"/>
          </p:nvPr>
        </p:nvSpPr>
        <p:spPr>
          <a:xfrm>
            <a:off x="163773" y="457200"/>
            <a:ext cx="12191999" cy="538609"/>
          </a:xfrm>
        </p:spPr>
        <p:txBody>
          <a:bodyPr/>
          <a:lstStyle/>
          <a:p>
            <a:r>
              <a:rPr lang="en-US" sz="3500">
                <a:gradFill>
                  <a:gsLst>
                    <a:gs pos="2917">
                      <a:schemeClr val="tx1"/>
                    </a:gs>
                    <a:gs pos="30000">
                      <a:schemeClr val="tx1"/>
                    </a:gs>
                  </a:gsLst>
                  <a:lin ang="5400000" scaled="0"/>
                </a:gradFill>
              </a:rPr>
              <a:t>Cloud Identity Provider</a:t>
            </a:r>
            <a:endParaRPr lang="en-US" sz="3500"/>
          </a:p>
        </p:txBody>
      </p:sp>
      <p:sp>
        <p:nvSpPr>
          <p:cNvPr id="4" name="TextBox 3">
            <a:extLst>
              <a:ext uri="{FF2B5EF4-FFF2-40B4-BE49-F238E27FC236}">
                <a16:creationId xmlns:a16="http://schemas.microsoft.com/office/drawing/2014/main" id="{20EF413E-56B3-4DBE-8313-62119643188F}"/>
              </a:ext>
            </a:extLst>
          </p:cNvPr>
          <p:cNvSpPr txBox="1"/>
          <p:nvPr/>
        </p:nvSpPr>
        <p:spPr>
          <a:xfrm>
            <a:off x="286871" y="6427694"/>
            <a:ext cx="137858" cy="307777"/>
          </a:xfrm>
          <a:prstGeom prst="rect">
            <a:avLst/>
          </a:prstGeom>
          <a:noFill/>
        </p:spPr>
        <p:txBody>
          <a:bodyPr wrap="none" lIns="0" tIns="0" rIns="0" bIns="0" rtlCol="0">
            <a:spAutoFit/>
          </a:bodyPr>
          <a:lstStyle/>
          <a:p>
            <a:pPr algn="l"/>
            <a:fld id="{75E8E2A3-35EC-44CC-90A7-AF9A02EE3F5C}" type="slidenum">
              <a:rPr lang="en-US" sz="2000" smtClean="0">
                <a:gradFill>
                  <a:gsLst>
                    <a:gs pos="2917">
                      <a:schemeClr val="tx1"/>
                    </a:gs>
                    <a:gs pos="30000">
                      <a:schemeClr val="tx1"/>
                    </a:gs>
                  </a:gsLst>
                  <a:lin ang="5400000" scaled="0"/>
                </a:gradFill>
              </a:rPr>
              <a:t>8</a:t>
            </a:fld>
            <a:endParaRPr lang="en-US" sz="2000" err="1">
              <a:gradFill>
                <a:gsLst>
                  <a:gs pos="2917">
                    <a:schemeClr val="tx1"/>
                  </a:gs>
                  <a:gs pos="30000">
                    <a:schemeClr val="tx1"/>
                  </a:gs>
                </a:gsLst>
                <a:lin ang="5400000" scaled="0"/>
              </a:gradFill>
            </a:endParaRPr>
          </a:p>
        </p:txBody>
      </p:sp>
      <p:pic>
        <p:nvPicPr>
          <p:cNvPr id="5" name="Picture 4">
            <a:extLst>
              <a:ext uri="{FF2B5EF4-FFF2-40B4-BE49-F238E27FC236}">
                <a16:creationId xmlns:a16="http://schemas.microsoft.com/office/drawing/2014/main" id="{1DB69FE2-C408-478C-9C9D-7D207DEE55FC}"/>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a:stretch/>
        </p:blipFill>
        <p:spPr>
          <a:xfrm>
            <a:off x="719451" y="4518751"/>
            <a:ext cx="1484409" cy="1484406"/>
          </a:xfrm>
          <a:prstGeom prst="ellipse">
            <a:avLst/>
          </a:prstGeom>
        </p:spPr>
      </p:pic>
      <p:pic>
        <p:nvPicPr>
          <p:cNvPr id="6" name="Picture 5">
            <a:extLst>
              <a:ext uri="{FF2B5EF4-FFF2-40B4-BE49-F238E27FC236}">
                <a16:creationId xmlns:a16="http://schemas.microsoft.com/office/drawing/2014/main" id="{0B2F9965-8605-401B-A07B-BC2771CC2301}"/>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2520625" y="4515945"/>
            <a:ext cx="1487212" cy="1487212"/>
          </a:xfrm>
          <a:prstGeom prst="ellipse">
            <a:avLst/>
          </a:prstGeom>
        </p:spPr>
      </p:pic>
      <p:pic>
        <p:nvPicPr>
          <p:cNvPr id="7" name="Picture 6">
            <a:extLst>
              <a:ext uri="{FF2B5EF4-FFF2-40B4-BE49-F238E27FC236}">
                <a16:creationId xmlns:a16="http://schemas.microsoft.com/office/drawing/2014/main" id="{7EEB7872-027F-4F3F-B35E-37976891BAB7}"/>
              </a:ext>
            </a:extLst>
          </p:cNvPr>
          <p:cNvPicPr>
            <a:picLocks noChangeAspect="1"/>
          </p:cNvPicPr>
          <p:nvPr/>
        </p:nvPicPr>
        <p:blipFill>
          <a:blip r:embed="rId5"/>
          <a:stretch>
            <a:fillRect/>
          </a:stretch>
        </p:blipFill>
        <p:spPr>
          <a:xfrm>
            <a:off x="4266888" y="4833789"/>
            <a:ext cx="3933542" cy="759489"/>
          </a:xfrm>
          <a:prstGeom prst="rect">
            <a:avLst/>
          </a:prstGeom>
        </p:spPr>
      </p:pic>
      <p:sp>
        <p:nvSpPr>
          <p:cNvPr id="8" name="TextBox 7">
            <a:extLst>
              <a:ext uri="{FF2B5EF4-FFF2-40B4-BE49-F238E27FC236}">
                <a16:creationId xmlns:a16="http://schemas.microsoft.com/office/drawing/2014/main" id="{5AA092CD-BBEC-4C21-9E8B-FD07CCE4E853}"/>
              </a:ext>
            </a:extLst>
          </p:cNvPr>
          <p:cNvSpPr txBox="1"/>
          <p:nvPr/>
        </p:nvSpPr>
        <p:spPr>
          <a:xfrm>
            <a:off x="8585860" y="4922239"/>
            <a:ext cx="3606140" cy="615553"/>
          </a:xfrm>
          <a:prstGeom prst="rect">
            <a:avLst/>
          </a:prstGeom>
          <a:noFill/>
        </p:spPr>
        <p:txBody>
          <a:bodyPr wrap="square" lIns="0" tIns="0" rIns="0" bIns="0" rtlCol="0">
            <a:spAutoFit/>
          </a:bodyPr>
          <a:lstStyle/>
          <a:p>
            <a:pPr algn="l"/>
            <a:r>
              <a:rPr lang="en-US" sz="4000">
                <a:gradFill>
                  <a:gsLst>
                    <a:gs pos="2917">
                      <a:schemeClr val="tx1"/>
                    </a:gs>
                    <a:gs pos="30000">
                      <a:schemeClr val="tx1"/>
                    </a:gs>
                  </a:gsLst>
                  <a:lin ang="5400000" scaled="0"/>
                </a:gradFill>
              </a:rPr>
              <a:t>WS-Federation</a:t>
            </a:r>
          </a:p>
        </p:txBody>
      </p:sp>
      <p:grpSp>
        <p:nvGrpSpPr>
          <p:cNvPr id="12" name="Group 11">
            <a:extLst>
              <a:ext uri="{FF2B5EF4-FFF2-40B4-BE49-F238E27FC236}">
                <a16:creationId xmlns:a16="http://schemas.microsoft.com/office/drawing/2014/main" id="{AA271BF3-95FD-47A5-8D20-B27C822A7D06}"/>
              </a:ext>
            </a:extLst>
          </p:cNvPr>
          <p:cNvGrpSpPr/>
          <p:nvPr/>
        </p:nvGrpSpPr>
        <p:grpSpPr>
          <a:xfrm>
            <a:off x="424729" y="1761814"/>
            <a:ext cx="3878468" cy="2240613"/>
            <a:chOff x="4426431" y="1990592"/>
            <a:chExt cx="2642911" cy="1765416"/>
          </a:xfrm>
        </p:grpSpPr>
        <p:sp>
          <p:nvSpPr>
            <p:cNvPr id="13" name="Cloud">
              <a:extLst>
                <a:ext uri="{FF2B5EF4-FFF2-40B4-BE49-F238E27FC236}">
                  <a16:creationId xmlns:a16="http://schemas.microsoft.com/office/drawing/2014/main" id="{FF1842D1-766C-4E5E-9538-32EBC03B0738}"/>
                </a:ext>
              </a:extLst>
            </p:cNvPr>
            <p:cNvSpPr>
              <a:spLocks/>
            </p:cNvSpPr>
            <p:nvPr/>
          </p:nvSpPr>
          <p:spPr bwMode="auto">
            <a:xfrm>
              <a:off x="4426431" y="1990592"/>
              <a:ext cx="2642911" cy="1765416"/>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38100" cap="flat">
              <a:solidFill>
                <a:schemeClr val="bg1">
                  <a:lumMod val="7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14" name="Picture 13">
              <a:extLst>
                <a:ext uri="{FF2B5EF4-FFF2-40B4-BE49-F238E27FC236}">
                  <a16:creationId xmlns:a16="http://schemas.microsoft.com/office/drawing/2014/main" id="{6CA2CEBE-CFBA-49F5-B060-005FA9DB21C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32154" y="2079535"/>
              <a:ext cx="1084406" cy="1084405"/>
            </a:xfrm>
            <a:prstGeom prst="rect">
              <a:avLst/>
            </a:prstGeom>
          </p:spPr>
        </p:pic>
      </p:grpSp>
      <p:sp>
        <p:nvSpPr>
          <p:cNvPr id="15" name="Text Placeholder 2">
            <a:extLst>
              <a:ext uri="{FF2B5EF4-FFF2-40B4-BE49-F238E27FC236}">
                <a16:creationId xmlns:a16="http://schemas.microsoft.com/office/drawing/2014/main" id="{FB766FE1-EC3A-4BAE-AF68-3B415798C064}"/>
              </a:ext>
            </a:extLst>
          </p:cNvPr>
          <p:cNvSpPr>
            <a:spLocks noGrp="1"/>
          </p:cNvSpPr>
          <p:nvPr>
            <p:ph type="body" sz="quarter" idx="10"/>
          </p:nvPr>
        </p:nvSpPr>
        <p:spPr>
          <a:xfrm>
            <a:off x="4714504" y="1434370"/>
            <a:ext cx="7198564" cy="1895904"/>
          </a:xfrm>
        </p:spPr>
        <p:txBody>
          <a:bodyPr/>
          <a:lstStyle/>
          <a:p>
            <a:r>
              <a:rPr lang="en-US"/>
              <a:t>Available to any app anywhere</a:t>
            </a:r>
          </a:p>
          <a:p>
            <a:r>
              <a:rPr lang="en-US"/>
              <a:t>Access to </a:t>
            </a:r>
            <a:r>
              <a:rPr lang="en-US">
                <a:hlinkClick r:id="rId7"/>
              </a:rPr>
              <a:t>https://login.microsoftonline.com</a:t>
            </a:r>
            <a:r>
              <a:rPr lang="en-US"/>
              <a:t> required</a:t>
            </a:r>
          </a:p>
          <a:p>
            <a:endParaRPr lang="en-US"/>
          </a:p>
        </p:txBody>
      </p:sp>
    </p:spTree>
    <p:extLst>
      <p:ext uri="{BB962C8B-B14F-4D97-AF65-F5344CB8AC3E}">
        <p14:creationId xmlns:p14="http://schemas.microsoft.com/office/powerpoint/2010/main" val="16435885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6903" y="471055"/>
            <a:ext cx="10515600" cy="854508"/>
          </a:xfrm>
        </p:spPr>
        <p:txBody>
          <a:bodyPr/>
          <a:lstStyle/>
          <a:p>
            <a:r>
              <a:rPr lang="en-US"/>
              <a:t>Protocols do not guarantee security, Developers do</a:t>
            </a:r>
          </a:p>
        </p:txBody>
      </p:sp>
      <p:sp>
        <p:nvSpPr>
          <p:cNvPr id="5" name="Content Placeholder 2"/>
          <p:cNvSpPr txBox="1">
            <a:spLocks/>
          </p:cNvSpPr>
          <p:nvPr/>
        </p:nvSpPr>
        <p:spPr>
          <a:xfrm>
            <a:off x="256903" y="1442493"/>
            <a:ext cx="11640571" cy="4944451"/>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srgbClr val="1A1A1A"/>
                </a:solidFill>
                <a:effectLst/>
                <a:uLnTx/>
                <a:uFillTx/>
                <a:latin typeface="Segoe UI"/>
                <a:ea typeface="+mn-ea"/>
                <a:cs typeface="+mn-cs"/>
              </a:rPr>
              <a:t>Modern protocols have flaws and limitations:</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1A1A1A"/>
                </a:solidFill>
                <a:effectLst/>
                <a:uLnTx/>
                <a:uFillTx/>
                <a:latin typeface="Segoe UI"/>
                <a:ea typeface="+mn-ea"/>
                <a:cs typeface="+mn-cs"/>
              </a:rPr>
              <a:t>Token replay to client (implicit Grant) – Nonce, recommended only in limited scenarios</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1A1A1A"/>
                </a:solidFill>
                <a:effectLst/>
                <a:uLnTx/>
                <a:uFillTx/>
                <a:latin typeface="Segoe UI"/>
                <a:ea typeface="+mn-ea"/>
                <a:cs typeface="+mn-cs"/>
              </a:rPr>
              <a:t>Token replay to server – Timestamps, session IDs</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1A1A1A"/>
                </a:solidFill>
                <a:effectLst/>
                <a:uLnTx/>
                <a:uFillTx/>
                <a:latin typeface="Segoe UI"/>
                <a:ea typeface="+mn-ea"/>
                <a:cs typeface="+mn-cs"/>
              </a:rPr>
              <a:t>Token caching</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1A1A1A"/>
                </a:solidFill>
                <a:effectLst/>
                <a:uLnTx/>
                <a:uFillTx/>
                <a:latin typeface="Segoe UI"/>
                <a:ea typeface="+mn-ea"/>
                <a:cs typeface="+mn-cs"/>
              </a:rPr>
              <a:t>Token lifetimes</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1A1A1A"/>
                </a:solidFill>
                <a:effectLst/>
                <a:uLnTx/>
                <a:uFillTx/>
                <a:latin typeface="Segoe UI"/>
                <a:ea typeface="+mn-ea"/>
                <a:cs typeface="+mn-cs"/>
              </a:rPr>
              <a:t>Lack of access to health and security details of the device</a:t>
            </a:r>
          </a:p>
          <a:p>
            <a:pPr marL="457200" marR="0" lvl="1" indent="0" algn="l" defTabSz="914400" rtl="0" eaLnBrk="1" fontAlgn="auto" latinLnBrk="0" hangingPunct="1">
              <a:lnSpc>
                <a:spcPct val="90000"/>
              </a:lnSpc>
              <a:spcBef>
                <a:spcPts val="500"/>
              </a:spcBef>
              <a:spcAft>
                <a:spcPts val="0"/>
              </a:spcAft>
              <a:buClrTx/>
              <a:buSzTx/>
              <a:buNone/>
              <a:tabLst/>
              <a:defRPr/>
            </a:pPr>
            <a:endParaRPr kumimoji="0" lang="en-US" sz="2400" b="0" i="0" u="none" strike="noStrike" kern="1200" cap="none" spc="0" normalizeH="0" baseline="0" noProof="0" dirty="0">
              <a:ln>
                <a:noFill/>
              </a:ln>
              <a:solidFill>
                <a:srgbClr val="1A1A1A"/>
              </a:solidFill>
              <a:effectLst/>
              <a:uLnTx/>
              <a:uFillTx/>
              <a:latin typeface="Segoe UI"/>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srgbClr val="1A1A1A"/>
                </a:solidFill>
                <a:effectLst/>
                <a:uLnTx/>
                <a:uFillTx/>
                <a:latin typeface="Segoe UI"/>
                <a:ea typeface="+mn-ea"/>
                <a:cs typeface="+mn-cs"/>
              </a:rPr>
              <a:t>Microsoft Libraries (MSAL) best choice when using Microsoft identity platform. Use MSAL as a first choice</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srgbClr val="1A1A1A"/>
                </a:solidFill>
                <a:effectLst/>
                <a:uLnTx/>
                <a:uFillTx/>
                <a:latin typeface="Segoe UI"/>
                <a:ea typeface="+mn-ea"/>
                <a:cs typeface="+mn-cs"/>
              </a:rPr>
              <a:t>If MSAL is not available for your platform: make sure your developers are using a well-maintained  library</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srgbClr val="1A1A1A"/>
                </a:solidFill>
                <a:effectLst/>
                <a:uLnTx/>
                <a:uFillTx/>
                <a:latin typeface="Segoe UI"/>
                <a:ea typeface="+mn-ea"/>
                <a:cs typeface="+mn-cs"/>
              </a:rPr>
              <a:t>If you do choose to implement the protocol, be aware of the large investment required to properly implement the protocol and the recommendations and to limitations of capabilities.</a:t>
            </a:r>
          </a:p>
        </p:txBody>
      </p:sp>
    </p:spTree>
    <p:extLst>
      <p:ext uri="{BB962C8B-B14F-4D97-AF65-F5344CB8AC3E}">
        <p14:creationId xmlns:p14="http://schemas.microsoft.com/office/powerpoint/2010/main" val="3774714403"/>
      </p:ext>
    </p:extLst>
  </p:cSld>
  <p:clrMapOvr>
    <a:masterClrMapping/>
  </p:clrMapOvr>
</p:sld>
</file>

<file path=ppt/theme/theme1.xml><?xml version="1.0" encoding="utf-8"?>
<a:theme xmlns:a="http://schemas.openxmlformats.org/drawingml/2006/main" name="5-50203_Microsoft_Ignite_Template">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potx" id="{C7000453-3526-4386-9DA2-46B29A4A4A92}" vid="{534B2013-2CEB-4777-BD7E-60DC2D4FD2E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10.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11.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12.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13.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14.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15.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16.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2.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3.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4.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5.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6.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7.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8.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9.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0</TotalTime>
  <Words>2201</Words>
  <Application>Microsoft Office PowerPoint</Application>
  <PresentationFormat>Widescreen</PresentationFormat>
  <Paragraphs>346</Paragraphs>
  <Slides>35</Slides>
  <Notes>24</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35</vt:i4>
      </vt:variant>
    </vt:vector>
  </HeadingPairs>
  <TitlesOfParts>
    <vt:vector size="44" baseType="lpstr">
      <vt:lpstr>Arial</vt:lpstr>
      <vt:lpstr>Consolas</vt:lpstr>
      <vt:lpstr>Georgia</vt:lpstr>
      <vt:lpstr>Segoe UI</vt:lpstr>
      <vt:lpstr>Segoe UI Light</vt:lpstr>
      <vt:lpstr>Segoe UI Semibold</vt:lpstr>
      <vt:lpstr>Segoe UI Semilight</vt:lpstr>
      <vt:lpstr>Wingdings</vt:lpstr>
      <vt:lpstr>5-50203_Microsoft_Ignite_Template</vt:lpstr>
      <vt:lpstr>Microsoft identity platform Overview</vt:lpstr>
      <vt:lpstr>Before we get started</vt:lpstr>
      <vt:lpstr>Let’s start with some code</vt:lpstr>
      <vt:lpstr>What Microsoft identity platform does for developers</vt:lpstr>
      <vt:lpstr>Microsoft identity platform for developers</vt:lpstr>
      <vt:lpstr>Cloud Identity Provider</vt:lpstr>
      <vt:lpstr>Cloud Identity Provider</vt:lpstr>
      <vt:lpstr>Cloud Identity Provider</vt:lpstr>
      <vt:lpstr>Protocols do not guarantee security, Developers do</vt:lpstr>
      <vt:lpstr>Microsoft Authentication Libraries (MSAL)</vt:lpstr>
      <vt:lpstr>Fast and simple integration Authentication libraries</vt:lpstr>
      <vt:lpstr>What is automatic user provisioning?</vt:lpstr>
      <vt:lpstr>What is SCIM?</vt:lpstr>
      <vt:lpstr>What we hear from customers</vt:lpstr>
      <vt:lpstr>PowerPoint Presentation</vt:lpstr>
      <vt:lpstr>PowerPoint Presentation</vt:lpstr>
      <vt:lpstr>PowerPoint Presentation</vt:lpstr>
      <vt:lpstr>Azure AD for partners and customers</vt:lpstr>
      <vt:lpstr>Adding Authentication to an App</vt:lpstr>
      <vt:lpstr>Let’s start with an app</vt:lpstr>
      <vt:lpstr>App Registration: App Trusts Microsoft identity platform</vt:lpstr>
      <vt:lpstr>App Registration: Who can register an app</vt:lpstr>
      <vt:lpstr>App Registration: Support account types?</vt:lpstr>
      <vt:lpstr>“Accounts in this organizational directory only”</vt:lpstr>
      <vt:lpstr>Single Tenant App</vt:lpstr>
      <vt:lpstr>Registering the app is not enough</vt:lpstr>
      <vt:lpstr>Single Tenant App</vt:lpstr>
      <vt:lpstr>“Accounts in any organizational directory”</vt:lpstr>
      <vt:lpstr>“Accounts in any organizational directory”</vt:lpstr>
      <vt:lpstr>Multitenant App</vt:lpstr>
      <vt:lpstr>External Identities (aka B2B) </vt:lpstr>
      <vt:lpstr>Demo Application registration</vt:lpstr>
      <vt:lpstr>Microsoft identity platform</vt:lpstr>
      <vt:lpstr>Microsoft identity platform</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cp:lastModifiedBy/>
  <cp:revision>1</cp:revision>
  <dcterms:modified xsi:type="dcterms:W3CDTF">2023-01-24T00:45:16Z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etDate">
    <vt:lpwstr>2022-02-25T06:06:29Z</vt:lpwstr>
  </property>
  <property fmtid="{D5CDD505-2E9C-101B-9397-08002B2CF9AE}" pid="4" name="MSIP_Label_f42aa342-8706-4288-bd11-ebb85995028c_Method">
    <vt:lpwstr>Standard</vt:lpwstr>
  </property>
  <property fmtid="{D5CDD505-2E9C-101B-9397-08002B2CF9AE}" pid="5" name="MSIP_Label_f42aa342-8706-4288-bd11-ebb85995028c_Name">
    <vt:lpwstr>Internal</vt:lpwstr>
  </property>
  <property fmtid="{D5CDD505-2E9C-101B-9397-08002B2CF9AE}" pid="6" name="MSIP_Label_f42aa342-8706-4288-bd11-ebb85995028c_SiteId">
    <vt:lpwstr>72f988bf-86f1-41af-91ab-2d7cd011db47</vt:lpwstr>
  </property>
  <property fmtid="{D5CDD505-2E9C-101B-9397-08002B2CF9AE}" pid="7" name="MSIP_Label_f42aa342-8706-4288-bd11-ebb85995028c_ActionId">
    <vt:lpwstr>d07aad9e-98df-411b-8af9-854567e597fb</vt:lpwstr>
  </property>
  <property fmtid="{D5CDD505-2E9C-101B-9397-08002B2CF9AE}" pid="8" name="MSIP_Label_f42aa342-8706-4288-bd11-ebb85995028c_ContentBits">
    <vt:lpwstr>0</vt:lpwstr>
  </property>
</Properties>
</file>